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2"/>
    <p:sldMasterId id="2147483722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DDCB"/>
          </a:solidFill>
        </a:fill>
      </a:tcStyle>
    </a:wholeTbl>
    <a:band2H>
      <a:tcTxStyle/>
      <a:tcStyle>
        <a:tcBdr/>
        <a:fill>
          <a:solidFill>
            <a:srgbClr val="FFEFE7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9"/>
            <a:ext cx="5571000" cy="17736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4"/>
            <a:ext cx="4638000" cy="1106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1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425852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>
            <a:spLocks noGrp="1"/>
          </p:cNvSpPr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2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2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295947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012620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549059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520496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accent2">
                    <a:lumOff val="44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2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590714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998042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2" cy="5277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30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>
              <a:lnSpc>
                <a:spcPct val="100000"/>
              </a:lnSpc>
              <a:buClrTx/>
              <a:buSzTx/>
              <a:buNone/>
            </a:lvl1pPr>
            <a:lvl2pPr marL="265112" indent="331787">
              <a:lnSpc>
                <a:spcPct val="100000"/>
              </a:lnSpc>
              <a:buClrTx/>
              <a:buSzTx/>
              <a:buNone/>
            </a:lvl2pPr>
            <a:lvl3pPr marL="265112" indent="581553">
              <a:lnSpc>
                <a:spcPct val="100000"/>
              </a:lnSpc>
              <a:buClrTx/>
              <a:buSzTx/>
              <a:buNone/>
            </a:lvl3pPr>
            <a:lvl4pPr marL="265112" indent="581553">
              <a:lnSpc>
                <a:spcPct val="100000"/>
              </a:lnSpc>
              <a:buClrTx/>
              <a:buSzTx/>
              <a:buNone/>
            </a:lvl4pPr>
            <a:lvl5pPr marL="265112" indent="581553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20413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265112" indent="3317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16021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1" cy="907200"/>
          </a:xfrm>
          <a:prstGeom prst="rect">
            <a:avLst/>
          </a:prstGeom>
        </p:spPr>
        <p:txBody>
          <a:bodyPr/>
          <a:lstStyle>
            <a:lvl1pPr marL="317500" indent="-177800" algn="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4"/>
            <a:ext cx="3346201" cy="143910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381075"/>
            <a:ext cx="7704002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2" cy="9072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9"/>
            <a:ext cx="1839901" cy="6666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1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43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pPr>
            <a:endParaRPr/>
          </a:p>
        </p:txBody>
      </p:sp>
      <p:sp>
        <p:nvSpPr>
          <p:cNvPr id="1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4"/>
            <a:ext cx="19611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1" cy="4848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>
            <a:spLocks noGrp="1"/>
          </p:cNvSpPr>
          <p:nvPr>
            <p:ph type="title"/>
          </p:nvPr>
        </p:nvSpPr>
        <p:spPr>
          <a:xfrm>
            <a:off x="719974" y="1395150"/>
            <a:ext cx="23055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4" y="1745979"/>
            <a:ext cx="2305501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1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1" cy="5406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1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>
            <a:spLocks noGrp="1"/>
          </p:cNvSpPr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2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2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accent2">
                    <a:lumOff val="44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2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2" cy="5277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30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>
              <a:lnSpc>
                <a:spcPct val="100000"/>
              </a:lnSpc>
              <a:buClrTx/>
              <a:buSzTx/>
              <a:buNone/>
            </a:lvl1pPr>
            <a:lvl2pPr marL="265112" indent="331787">
              <a:lnSpc>
                <a:spcPct val="100000"/>
              </a:lnSpc>
              <a:buClrTx/>
              <a:buSzTx/>
              <a:buNone/>
            </a:lvl2pPr>
            <a:lvl3pPr marL="265112" indent="581553">
              <a:lnSpc>
                <a:spcPct val="100000"/>
              </a:lnSpc>
              <a:buClrTx/>
              <a:buSzTx/>
              <a:buNone/>
            </a:lvl3pPr>
            <a:lvl4pPr marL="265112" indent="581553">
              <a:lnSpc>
                <a:spcPct val="100000"/>
              </a:lnSpc>
              <a:buClrTx/>
              <a:buSzTx/>
              <a:buNone/>
            </a:lvl4pPr>
            <a:lvl5pPr marL="265112" indent="581553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265112" indent="3317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9"/>
            <a:ext cx="5571000" cy="17736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680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29465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1887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5"/>
            <a:ext cx="2907602" cy="4407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5"/>
            <a:ext cx="2907602" cy="4407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44622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67274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6018302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9" y="1602274"/>
            <a:ext cx="5185502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16212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>
            <a:spLocks noGrp="1"/>
          </p:cNvSpPr>
          <p:nvPr>
            <p:ph type="title"/>
          </p:nvPr>
        </p:nvSpPr>
        <p:spPr>
          <a:xfrm>
            <a:off x="1388099" y="1905299"/>
            <a:ext cx="6367802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03945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999299" y="1753074"/>
            <a:ext cx="3410101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9" y="2524399"/>
            <a:ext cx="3807002" cy="1046700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72311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1" cy="13296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49502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4"/>
            <a:ext cx="4638000" cy="1106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7678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65611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13504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1" cy="907200"/>
          </a:xfrm>
          <a:prstGeom prst="rect">
            <a:avLst/>
          </a:prstGeom>
        </p:spPr>
        <p:txBody>
          <a:bodyPr/>
          <a:lstStyle>
            <a:lvl1pPr marL="317500" indent="-177800" algn="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4"/>
            <a:ext cx="3346201" cy="143910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2925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381075"/>
            <a:ext cx="7704002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47100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2" cy="9072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9"/>
            <a:ext cx="1839901" cy="6666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88924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1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43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pPr>
            <a:endParaRPr/>
          </a:p>
        </p:txBody>
      </p:sp>
      <p:sp>
        <p:nvSpPr>
          <p:cNvPr id="1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76050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35664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83870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984827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822615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662208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53584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203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6018302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9" y="1602274"/>
            <a:ext cx="5185502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749540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4"/>
            <a:ext cx="19611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1" cy="4848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85351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>
            <a:spLocks noGrp="1"/>
          </p:cNvSpPr>
          <p:nvPr>
            <p:ph type="title"/>
          </p:nvPr>
        </p:nvSpPr>
        <p:spPr>
          <a:xfrm>
            <a:off x="719974" y="1395150"/>
            <a:ext cx="23055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4" y="1745979"/>
            <a:ext cx="2305501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13851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1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1" cy="5406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853743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1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39471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>
            <a:spLocks noGrp="1"/>
          </p:cNvSpPr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2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2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5967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543916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087875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2517971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accent2">
                    <a:lumOff val="44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2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1090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>
            <a:spLocks noGrp="1"/>
          </p:cNvSpPr>
          <p:nvPr>
            <p:ph type="title"/>
          </p:nvPr>
        </p:nvSpPr>
        <p:spPr>
          <a:xfrm>
            <a:off x="1388099" y="1905299"/>
            <a:ext cx="6367802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833175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2" cy="5277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30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>
              <a:lnSpc>
                <a:spcPct val="100000"/>
              </a:lnSpc>
              <a:buClrTx/>
              <a:buSzTx/>
              <a:buNone/>
            </a:lvl1pPr>
            <a:lvl2pPr marL="265112" indent="331787">
              <a:lnSpc>
                <a:spcPct val="100000"/>
              </a:lnSpc>
              <a:buClrTx/>
              <a:buSzTx/>
              <a:buNone/>
            </a:lvl2pPr>
            <a:lvl3pPr marL="265112" indent="581553">
              <a:lnSpc>
                <a:spcPct val="100000"/>
              </a:lnSpc>
              <a:buClrTx/>
              <a:buSzTx/>
              <a:buNone/>
            </a:lvl3pPr>
            <a:lvl4pPr marL="265112" indent="581553">
              <a:lnSpc>
                <a:spcPct val="100000"/>
              </a:lnSpc>
              <a:buClrTx/>
              <a:buSzTx/>
              <a:buNone/>
            </a:lvl4pPr>
            <a:lvl5pPr marL="265112" indent="581553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74136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265112" indent="3317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265112" indent="581553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812756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9"/>
            <a:ext cx="5571000" cy="17736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6879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54574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668663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5"/>
            <a:ext cx="2907602" cy="4407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286607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6845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6018302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9" y="1602274"/>
            <a:ext cx="5185502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987139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>
            <a:spLocks noGrp="1"/>
          </p:cNvSpPr>
          <p:nvPr>
            <p:ph type="title"/>
          </p:nvPr>
        </p:nvSpPr>
        <p:spPr>
          <a:xfrm>
            <a:off x="1388099" y="1905299"/>
            <a:ext cx="6367802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4740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999299" y="1753074"/>
            <a:ext cx="3410101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9" y="2524399"/>
            <a:ext cx="3807002" cy="1046700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999299" y="1753074"/>
            <a:ext cx="3410101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9" y="2524399"/>
            <a:ext cx="3807002" cy="1046700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16727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1" cy="13296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63052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4"/>
            <a:ext cx="4638000" cy="1106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60617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chemeClr val="accent2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783486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4"/>
            <a:ext cx="2201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913439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1" cy="907200"/>
          </a:xfrm>
          <a:prstGeom prst="rect">
            <a:avLst/>
          </a:prstGeom>
        </p:spPr>
        <p:txBody>
          <a:bodyPr/>
          <a:lstStyle>
            <a:lvl1pPr marL="317500" indent="-177800" algn="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4"/>
            <a:ext cx="3346201" cy="143910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74246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381075"/>
            <a:ext cx="7704002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173442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2" cy="9072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9"/>
            <a:ext cx="1839901" cy="6666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86599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1" cy="57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43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pPr>
            <a:endParaRPr/>
          </a:p>
        </p:txBody>
      </p:sp>
      <p:sp>
        <p:nvSpPr>
          <p:cNvPr id="1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577422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1197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1" cy="13296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06122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80280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433695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9137327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8362229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422655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191343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4"/>
            <a:ext cx="19611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1" cy="4848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185125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>
            <a:spLocks noGrp="1"/>
          </p:cNvSpPr>
          <p:nvPr>
            <p:ph type="title"/>
          </p:nvPr>
        </p:nvSpPr>
        <p:spPr>
          <a:xfrm>
            <a:off x="719974" y="1395150"/>
            <a:ext cx="23055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4" y="1745979"/>
            <a:ext cx="2305501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9937922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1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1" cy="5406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1877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7040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3pPr>
      <a:lvl4pPr marL="1785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4pPr>
      <a:lvl5pPr marL="22424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5pPr>
      <a:lvl6pPr marL="26996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6pPr>
      <a:lvl7pPr marL="3156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7pPr>
      <a:lvl8pPr marL="3614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8pPr>
      <a:lvl9pPr marL="4071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7040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1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3pPr>
      <a:lvl4pPr marL="1785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4pPr>
      <a:lvl5pPr marL="22424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5pPr>
      <a:lvl6pPr marL="26996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6pPr>
      <a:lvl7pPr marL="3156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7pPr>
      <a:lvl8pPr marL="3614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8pPr>
      <a:lvl9pPr marL="4071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7040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20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  <p:sldLayoutId id="2147483755" r:id="rId33"/>
    <p:sldLayoutId id="2147483756" r:id="rId34"/>
    <p:sldLayoutId id="2147483757" r:id="rId35"/>
    <p:sldLayoutId id="2147483758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3pPr>
      <a:lvl4pPr marL="1785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4pPr>
      <a:lvl5pPr marL="22424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5pPr>
      <a:lvl6pPr marL="26996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6pPr>
      <a:lvl7pPr marL="3156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7pPr>
      <a:lvl8pPr marL="3614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8pPr>
      <a:lvl9pPr marL="4071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2115;p38"/>
          <p:cNvSpPr/>
          <p:nvPr/>
        </p:nvSpPr>
        <p:spPr>
          <a:xfrm>
            <a:off x="2536500" y="3352124"/>
            <a:ext cx="4071000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0" name="Google Shape;2116;p38"/>
          <p:cNvSpPr txBox="1">
            <a:spLocks noGrp="1"/>
          </p:cNvSpPr>
          <p:nvPr>
            <p:ph type="ctrTitle"/>
          </p:nvPr>
        </p:nvSpPr>
        <p:spPr>
          <a:xfrm>
            <a:off x="1786499" y="1684950"/>
            <a:ext cx="5571002" cy="1773601"/>
          </a:xfrm>
          <a:prstGeom prst="rect">
            <a:avLst/>
          </a:prstGeom>
        </p:spPr>
        <p:txBody>
          <a:bodyPr/>
          <a:lstStyle/>
          <a:p>
            <a:pPr defTabSz="557784">
              <a:defRPr sz="3660"/>
            </a:pPr>
            <a:r>
              <a:t>EU CoVis-19</a:t>
            </a:r>
            <a:br/>
            <a:r>
              <a:t>VISUAL ANALYSYS</a:t>
            </a:r>
            <a:br/>
            <a:endParaRPr/>
          </a:p>
        </p:txBody>
      </p:sp>
      <p:sp>
        <p:nvSpPr>
          <p:cNvPr id="321" name="Google Shape;2117;p38"/>
          <p:cNvSpPr txBox="1">
            <a:spLocks noGrp="1"/>
          </p:cNvSpPr>
          <p:nvPr>
            <p:ph type="subTitle" sz="quarter" idx="1"/>
          </p:nvPr>
        </p:nvSpPr>
        <p:spPr>
          <a:xfrm>
            <a:off x="2536350" y="3358574"/>
            <a:ext cx="4071300" cy="3642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621791">
              <a:defRPr sz="1224"/>
            </a:lvl1pPr>
          </a:lstStyle>
          <a:p>
            <a:r>
              <a:t>Covid-19 effects in Europe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1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What’s inside EU CoVis-19</a:t>
            </a:r>
          </a:p>
        </p:txBody>
      </p:sp>
      <p:sp>
        <p:nvSpPr>
          <p:cNvPr id="372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t>TECHNOLOGIES</a:t>
            </a:r>
          </a:p>
        </p:txBody>
      </p:sp>
      <p:sp>
        <p:nvSpPr>
          <p:cNvPr id="373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04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2138;p41"/>
          <p:cNvSpPr txBox="1">
            <a:spLocks noGrp="1"/>
          </p:cNvSpPr>
          <p:nvPr>
            <p:ph type="body" sz="quarter" idx="1"/>
          </p:nvPr>
        </p:nvSpPr>
        <p:spPr>
          <a:xfrm>
            <a:off x="2172924" y="3141168"/>
            <a:ext cx="2343001" cy="1002944"/>
          </a:xfrm>
          <a:prstGeom prst="rect">
            <a:avLst/>
          </a:prstGeom>
        </p:spPr>
        <p:txBody>
          <a:bodyPr/>
          <a:lstStyle>
            <a:lvl1pPr marL="0" indent="0" defTabSz="713231">
              <a:defRPr sz="1092"/>
            </a:lvl1pPr>
          </a:lstStyle>
          <a:p>
            <a:r>
              <a:t>Node.js best suites with MongoDB, a NoSQL distributed database which allows ad-hoc quesries and real-time integrations.</a:t>
            </a:r>
          </a:p>
        </p:txBody>
      </p:sp>
      <p:sp>
        <p:nvSpPr>
          <p:cNvPr id="376" name="Google Shape;2140;p41"/>
          <p:cNvSpPr txBox="1">
            <a:spLocks noGrp="1"/>
          </p:cNvSpPr>
          <p:nvPr>
            <p:ph type="title"/>
          </p:nvPr>
        </p:nvSpPr>
        <p:spPr>
          <a:xfrm>
            <a:off x="2363875" y="1391654"/>
            <a:ext cx="1961101" cy="527701"/>
          </a:xfrm>
          <a:prstGeom prst="rect">
            <a:avLst/>
          </a:prstGeom>
        </p:spPr>
        <p:txBody>
          <a:bodyPr/>
          <a:lstStyle/>
          <a:p>
            <a:r>
              <a:t>Scalable</a:t>
            </a:r>
          </a:p>
        </p:txBody>
      </p:sp>
      <p:sp>
        <p:nvSpPr>
          <p:cNvPr id="377" name="Google Shape;2141;p41"/>
          <p:cNvSpPr txBox="1"/>
          <p:nvPr/>
        </p:nvSpPr>
        <p:spPr>
          <a:xfrm>
            <a:off x="2172924" y="1763308"/>
            <a:ext cx="2343001" cy="114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Supports both vertical and horizontal scaling, it’s well-suited for microservices due to a node based approach.</a:t>
            </a:r>
          </a:p>
        </p:txBody>
      </p:sp>
      <p:sp>
        <p:nvSpPr>
          <p:cNvPr id="378" name="Google Shape;2142;p41"/>
          <p:cNvSpPr txBox="1"/>
          <p:nvPr/>
        </p:nvSpPr>
        <p:spPr>
          <a:xfrm>
            <a:off x="5065474" y="1391654"/>
            <a:ext cx="19611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Fast</a:t>
            </a:r>
          </a:p>
        </p:txBody>
      </p:sp>
      <p:sp>
        <p:nvSpPr>
          <p:cNvPr id="379" name="Google Shape;2143;p41"/>
          <p:cNvSpPr txBox="1"/>
          <p:nvPr/>
        </p:nvSpPr>
        <p:spPr>
          <a:xfrm>
            <a:off x="4874524" y="1763308"/>
            <a:ext cx="2343001" cy="100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Built upon Google V8 Javascript runtime has a non-blocking I/O philosophy.</a:t>
            </a:r>
          </a:p>
        </p:txBody>
      </p:sp>
      <p:sp>
        <p:nvSpPr>
          <p:cNvPr id="380" name="Google Shape;2144;p41"/>
          <p:cNvSpPr txBox="1"/>
          <p:nvPr/>
        </p:nvSpPr>
        <p:spPr>
          <a:xfrm>
            <a:off x="2363875" y="2769516"/>
            <a:ext cx="19611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DB</a:t>
            </a:r>
          </a:p>
        </p:txBody>
      </p:sp>
      <p:sp>
        <p:nvSpPr>
          <p:cNvPr id="381" name="Google Shape;2145;p41"/>
          <p:cNvSpPr txBox="1"/>
          <p:nvPr/>
        </p:nvSpPr>
        <p:spPr>
          <a:xfrm>
            <a:off x="5065474" y="2771351"/>
            <a:ext cx="19473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Community</a:t>
            </a:r>
          </a:p>
        </p:txBody>
      </p:sp>
      <p:sp>
        <p:nvSpPr>
          <p:cNvPr id="382" name="Google Shape;2146;p41"/>
          <p:cNvSpPr txBox="1"/>
          <p:nvPr/>
        </p:nvSpPr>
        <p:spPr>
          <a:xfrm>
            <a:off x="4867624" y="3143005"/>
            <a:ext cx="2343001" cy="100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There are plenty of interactive courses, tutorials, libraries and examples on GitHub. </a:t>
            </a:r>
          </a:p>
        </p:txBody>
      </p:sp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77" y="64967"/>
            <a:ext cx="2160448" cy="132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00" y="4444446"/>
            <a:ext cx="2343001" cy="634087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Google Shape;2130;p40"/>
          <p:cNvSpPr/>
          <p:nvPr/>
        </p:nvSpPr>
        <p:spPr>
          <a:xfrm>
            <a:off x="0" y="271502"/>
            <a:ext cx="1469985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Google Shape;2140;p41"/>
          <p:cNvSpPr txBox="1"/>
          <p:nvPr/>
        </p:nvSpPr>
        <p:spPr>
          <a:xfrm>
            <a:off x="-276144" y="242061"/>
            <a:ext cx="19611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Back End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2130;p40"/>
          <p:cNvSpPr/>
          <p:nvPr/>
        </p:nvSpPr>
        <p:spPr>
          <a:xfrm>
            <a:off x="0" y="271502"/>
            <a:ext cx="1469985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9" name="Google Shape;2152;p42"/>
          <p:cNvSpPr txBox="1">
            <a:spLocks noGrp="1"/>
          </p:cNvSpPr>
          <p:nvPr>
            <p:ph type="title"/>
          </p:nvPr>
        </p:nvSpPr>
        <p:spPr>
          <a:xfrm>
            <a:off x="772600" y="1794574"/>
            <a:ext cx="2201700" cy="527701"/>
          </a:xfrm>
          <a:prstGeom prst="rect">
            <a:avLst/>
          </a:prstGeom>
        </p:spPr>
        <p:txBody>
          <a:bodyPr/>
          <a:lstStyle/>
          <a:p>
            <a:r>
              <a:t>D3.JS</a:t>
            </a:r>
          </a:p>
        </p:txBody>
      </p:sp>
      <p:sp>
        <p:nvSpPr>
          <p:cNvPr id="390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5"/>
            <a:ext cx="2609102" cy="2215121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A JavaScript library used to create interactive visualizations in the browser.</a:t>
            </a:r>
          </a:p>
          <a:p>
            <a:pPr marL="0" indent="0"/>
            <a:r>
              <a:t>D3.js allows us to manipulate the elements on the DOM, making possibile to build interactive charts with smooth transitions and interactions.</a:t>
            </a:r>
          </a:p>
        </p:txBody>
      </p:sp>
      <p:sp>
        <p:nvSpPr>
          <p:cNvPr id="391" name="Google Shape;2154;p42"/>
          <p:cNvSpPr txBox="1"/>
          <p:nvPr/>
        </p:nvSpPr>
        <p:spPr>
          <a:xfrm>
            <a:off x="4341350" y="1794574"/>
            <a:ext cx="2201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REACT.JS</a:t>
            </a:r>
          </a:p>
        </p:txBody>
      </p:sp>
      <p:sp>
        <p:nvSpPr>
          <p:cNvPr id="392" name="Google Shape;2155;p42"/>
          <p:cNvSpPr txBox="1"/>
          <p:nvPr/>
        </p:nvSpPr>
        <p:spPr>
          <a:xfrm>
            <a:off x="4341350" y="2148535"/>
            <a:ext cx="2609101" cy="178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804672">
              <a:defRPr sz="1232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Opensource JavaScript library that allows users to build user interfaces through a component-based approach. </a:t>
            </a:r>
            <a:br/>
            <a:r>
              <a:t>Flexible, Reusable, Independent and Integrable. Those are the primary feature of this incredible library.</a:t>
            </a:r>
          </a:p>
        </p:txBody>
      </p:sp>
      <p:sp>
        <p:nvSpPr>
          <p:cNvPr id="393" name="Google Shape;2140;p41"/>
          <p:cNvSpPr txBox="1"/>
          <p:nvPr/>
        </p:nvSpPr>
        <p:spPr>
          <a:xfrm>
            <a:off x="-276144" y="242061"/>
            <a:ext cx="19611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Front End</a:t>
            </a:r>
          </a:p>
        </p:txBody>
      </p:sp>
      <p:pic>
        <p:nvPicPr>
          <p:cNvPr id="39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6" y="1093769"/>
            <a:ext cx="714877" cy="71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26" y="1074974"/>
            <a:ext cx="714877" cy="71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81" y="186231"/>
            <a:ext cx="1366439" cy="1240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And interactions of our project</a:t>
            </a:r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t>VISUALIZATIONS</a:t>
            </a:r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05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2174;p4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r>
              <a:t>OUR VIEWS</a:t>
            </a:r>
          </a:p>
        </p:txBody>
      </p:sp>
      <p:sp>
        <p:nvSpPr>
          <p:cNvPr id="405" name="Google Shape;2175;p44"/>
          <p:cNvSpPr txBox="1"/>
          <p:nvPr/>
        </p:nvSpPr>
        <p:spPr>
          <a:xfrm>
            <a:off x="1184075" y="2783275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DEATHS</a:t>
            </a:r>
          </a:p>
        </p:txBody>
      </p:sp>
      <p:sp>
        <p:nvSpPr>
          <p:cNvPr id="406" name="Google Shape;2176;p44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~1.7M</a:t>
            </a:r>
          </a:p>
        </p:txBody>
      </p:sp>
      <p:sp>
        <p:nvSpPr>
          <p:cNvPr id="407" name="Google Shape;2177;p44"/>
          <p:cNvSpPr txBox="1"/>
          <p:nvPr/>
        </p:nvSpPr>
        <p:spPr>
          <a:xfrm>
            <a:off x="3648599" y="2778637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813816">
              <a:defRPr sz="1779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VACCINATIONS</a:t>
            </a:r>
          </a:p>
        </p:txBody>
      </p:sp>
      <p:sp>
        <p:nvSpPr>
          <p:cNvPr id="408" name="Google Shape;2178;p44"/>
          <p:cNvSpPr txBox="1"/>
          <p:nvPr/>
        </p:nvSpPr>
        <p:spPr>
          <a:xfrm>
            <a:off x="3403799" y="3134824"/>
            <a:ext cx="23364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ctr" defTabSz="804672">
              <a:defRPr sz="1232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336M at least 1 doses</a:t>
            </a:r>
            <a:br/>
            <a:r>
              <a:t>317M at least 2 doses</a:t>
            </a:r>
          </a:p>
        </p:txBody>
      </p:sp>
      <p:sp>
        <p:nvSpPr>
          <p:cNvPr id="409" name="Google Shape;2179;p44"/>
          <p:cNvSpPr txBox="1"/>
          <p:nvPr/>
        </p:nvSpPr>
        <p:spPr>
          <a:xfrm>
            <a:off x="6113049" y="2783275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CASES</a:t>
            </a:r>
          </a:p>
        </p:txBody>
      </p:sp>
      <p:sp>
        <p:nvSpPr>
          <p:cNvPr id="410" name="Google Shape;2180;p44"/>
          <p:cNvSpPr txBox="1"/>
          <p:nvPr/>
        </p:nvSpPr>
        <p:spPr>
          <a:xfrm>
            <a:off x="5868249" y="3140211"/>
            <a:ext cx="2336401" cy="7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>
              <a:defRPr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~125M</a:t>
            </a:r>
          </a:p>
        </p:txBody>
      </p:sp>
      <p:sp>
        <p:nvSpPr>
          <p:cNvPr id="411" name="Google Shape;2182;p44"/>
          <p:cNvSpPr/>
          <p:nvPr/>
        </p:nvSpPr>
        <p:spPr>
          <a:xfrm>
            <a:off x="1591355" y="1672438"/>
            <a:ext cx="1032307" cy="1032326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2" name="Google Shape;2185;p44"/>
          <p:cNvSpPr/>
          <p:nvPr/>
        </p:nvSpPr>
        <p:spPr>
          <a:xfrm>
            <a:off x="6520321" y="1677141"/>
            <a:ext cx="1032039" cy="103487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3" name="Google Shape;2188;p44"/>
          <p:cNvSpPr/>
          <p:nvPr/>
        </p:nvSpPr>
        <p:spPr>
          <a:xfrm rot="16200000">
            <a:off x="4054574" y="1669709"/>
            <a:ext cx="1034859" cy="1032326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2" name="Google Shape;7932;p79"/>
          <p:cNvGrpSpPr/>
          <p:nvPr/>
        </p:nvGrpSpPr>
        <p:grpSpPr>
          <a:xfrm>
            <a:off x="1803648" y="1833102"/>
            <a:ext cx="607655" cy="641148"/>
            <a:chOff x="0" y="57"/>
            <a:chExt cx="607653" cy="641146"/>
          </a:xfrm>
        </p:grpSpPr>
        <p:sp>
          <p:nvSpPr>
            <p:cNvPr id="414" name="Google Shape;7933;p79"/>
            <p:cNvSpPr/>
            <p:nvPr/>
          </p:nvSpPr>
          <p:spPr>
            <a:xfrm>
              <a:off x="286893" y="321524"/>
              <a:ext cx="35454" cy="3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6" y="0"/>
                  </a:moveTo>
                  <a:cubicBezTo>
                    <a:pt x="4925" y="0"/>
                    <a:pt x="0" y="4894"/>
                    <a:pt x="0" y="10784"/>
                  </a:cubicBezTo>
                  <a:cubicBezTo>
                    <a:pt x="0" y="16706"/>
                    <a:pt x="4925" y="21600"/>
                    <a:pt x="10816" y="21600"/>
                  </a:cubicBezTo>
                  <a:cubicBezTo>
                    <a:pt x="16706" y="21600"/>
                    <a:pt x="21600" y="16706"/>
                    <a:pt x="21600" y="10784"/>
                  </a:cubicBezTo>
                  <a:cubicBezTo>
                    <a:pt x="21600" y="4894"/>
                    <a:pt x="15709" y="0"/>
                    <a:pt x="10816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Google Shape;7934;p79"/>
            <p:cNvSpPr/>
            <p:nvPr/>
          </p:nvSpPr>
          <p:spPr>
            <a:xfrm>
              <a:off x="498022" y="321524"/>
              <a:ext cx="109632" cy="4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98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5969"/>
                    <a:pt x="1593" y="21600"/>
                    <a:pt x="3498" y="21600"/>
                  </a:cubicBezTo>
                  <a:lnTo>
                    <a:pt x="17790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7790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Google Shape;7935;p79"/>
            <p:cNvSpPr/>
            <p:nvPr/>
          </p:nvSpPr>
          <p:spPr>
            <a:xfrm>
              <a:off x="0" y="321524"/>
              <a:ext cx="109632" cy="4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0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6893"/>
                    <a:pt x="1593" y="21600"/>
                    <a:pt x="3810" y="21600"/>
                  </a:cubicBezTo>
                  <a:lnTo>
                    <a:pt x="18102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8102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Google Shape;7936;p79"/>
            <p:cNvSpPr/>
            <p:nvPr/>
          </p:nvSpPr>
          <p:spPr>
            <a:xfrm>
              <a:off x="285307" y="57"/>
              <a:ext cx="35454" cy="12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4" y="0"/>
                  </a:moveTo>
                  <a:cubicBezTo>
                    <a:pt x="4894" y="0"/>
                    <a:pt x="0" y="1607"/>
                    <a:pt x="0" y="3542"/>
                  </a:cubicBezTo>
                  <a:lnTo>
                    <a:pt x="0" y="18058"/>
                  </a:lnTo>
                  <a:cubicBezTo>
                    <a:pt x="0" y="19993"/>
                    <a:pt x="4894" y="21600"/>
                    <a:pt x="10784" y="21600"/>
                  </a:cubicBezTo>
                  <a:cubicBezTo>
                    <a:pt x="16675" y="21600"/>
                    <a:pt x="21600" y="19993"/>
                    <a:pt x="21600" y="18058"/>
                  </a:cubicBezTo>
                  <a:lnTo>
                    <a:pt x="21600" y="3542"/>
                  </a:lnTo>
                  <a:cubicBezTo>
                    <a:pt x="21600" y="1607"/>
                    <a:pt x="16675" y="0"/>
                    <a:pt x="10784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Google Shape;7937;p79"/>
            <p:cNvSpPr/>
            <p:nvPr/>
          </p:nvSpPr>
          <p:spPr>
            <a:xfrm>
              <a:off x="87045" y="96278"/>
              <a:ext cx="83797" cy="9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600" extrusionOk="0">
                  <a:moveTo>
                    <a:pt x="4057" y="0"/>
                  </a:moveTo>
                  <a:cubicBezTo>
                    <a:pt x="2902" y="0"/>
                    <a:pt x="1797" y="422"/>
                    <a:pt x="1200" y="1252"/>
                  </a:cubicBezTo>
                  <a:cubicBezTo>
                    <a:pt x="-400" y="2913"/>
                    <a:pt x="-400" y="5812"/>
                    <a:pt x="1200" y="7472"/>
                  </a:cubicBezTo>
                  <a:lnTo>
                    <a:pt x="13606" y="20348"/>
                  </a:lnTo>
                  <a:cubicBezTo>
                    <a:pt x="14406" y="21178"/>
                    <a:pt x="15498" y="21600"/>
                    <a:pt x="16603" y="21600"/>
                  </a:cubicBezTo>
                  <a:cubicBezTo>
                    <a:pt x="17708" y="21600"/>
                    <a:pt x="18800" y="21178"/>
                    <a:pt x="19600" y="20348"/>
                  </a:cubicBezTo>
                  <a:cubicBezTo>
                    <a:pt x="21200" y="18687"/>
                    <a:pt x="21200" y="15788"/>
                    <a:pt x="19600" y="14114"/>
                  </a:cubicBezTo>
                  <a:lnTo>
                    <a:pt x="7206" y="1252"/>
                  </a:lnTo>
                  <a:cubicBezTo>
                    <a:pt x="6406" y="422"/>
                    <a:pt x="5200" y="0"/>
                    <a:pt x="40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Google Shape;7938;p79"/>
            <p:cNvSpPr/>
            <p:nvPr/>
          </p:nvSpPr>
          <p:spPr>
            <a:xfrm>
              <a:off x="436812" y="96278"/>
              <a:ext cx="84987" cy="9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600" extrusionOk="0">
                  <a:moveTo>
                    <a:pt x="16443" y="0"/>
                  </a:moveTo>
                  <a:cubicBezTo>
                    <a:pt x="15321" y="0"/>
                    <a:pt x="14136" y="422"/>
                    <a:pt x="13350" y="1252"/>
                  </a:cubicBezTo>
                  <a:lnTo>
                    <a:pt x="1178" y="14114"/>
                  </a:lnTo>
                  <a:cubicBezTo>
                    <a:pt x="-393" y="15788"/>
                    <a:pt x="-393" y="18687"/>
                    <a:pt x="1178" y="20348"/>
                  </a:cubicBezTo>
                  <a:cubicBezTo>
                    <a:pt x="1964" y="21178"/>
                    <a:pt x="3136" y="21600"/>
                    <a:pt x="4271" y="21600"/>
                  </a:cubicBezTo>
                  <a:cubicBezTo>
                    <a:pt x="5394" y="21600"/>
                    <a:pt x="6479" y="21178"/>
                    <a:pt x="7065" y="20348"/>
                  </a:cubicBezTo>
                  <a:lnTo>
                    <a:pt x="19249" y="7472"/>
                  </a:lnTo>
                  <a:cubicBezTo>
                    <a:pt x="21207" y="5812"/>
                    <a:pt x="21207" y="2913"/>
                    <a:pt x="19249" y="1252"/>
                  </a:cubicBezTo>
                  <a:cubicBezTo>
                    <a:pt x="18663" y="422"/>
                    <a:pt x="17578" y="0"/>
                    <a:pt x="1644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Google Shape;7939;p79"/>
            <p:cNvSpPr/>
            <p:nvPr/>
          </p:nvSpPr>
          <p:spPr>
            <a:xfrm>
              <a:off x="104771" y="559453"/>
              <a:ext cx="393252" cy="8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" y="0"/>
                  </a:moveTo>
                  <a:cubicBezTo>
                    <a:pt x="885" y="0"/>
                    <a:pt x="0" y="4798"/>
                    <a:pt x="0" y="11044"/>
                  </a:cubicBezTo>
                  <a:lnTo>
                    <a:pt x="0" y="16314"/>
                  </a:lnTo>
                  <a:cubicBezTo>
                    <a:pt x="0" y="19193"/>
                    <a:pt x="444" y="21600"/>
                    <a:pt x="1062" y="21600"/>
                  </a:cubicBezTo>
                  <a:lnTo>
                    <a:pt x="20538" y="21600"/>
                  </a:lnTo>
                  <a:cubicBezTo>
                    <a:pt x="21159" y="21600"/>
                    <a:pt x="21600" y="19193"/>
                    <a:pt x="21600" y="16314"/>
                  </a:cubicBezTo>
                  <a:lnTo>
                    <a:pt x="21600" y="11044"/>
                  </a:lnTo>
                  <a:cubicBezTo>
                    <a:pt x="21600" y="4798"/>
                    <a:pt x="20715" y="0"/>
                    <a:pt x="1965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1" name="Google Shape;7940;p79"/>
            <p:cNvSpPr/>
            <p:nvPr/>
          </p:nvSpPr>
          <p:spPr>
            <a:xfrm>
              <a:off x="143446" y="163500"/>
              <a:ext cx="314316" cy="357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35" y="0"/>
                  </a:moveTo>
                  <a:cubicBezTo>
                    <a:pt x="4764" y="0"/>
                    <a:pt x="0" y="4716"/>
                    <a:pt x="0" y="10744"/>
                  </a:cubicBezTo>
                  <a:lnTo>
                    <a:pt x="0" y="21600"/>
                  </a:lnTo>
                  <a:lnTo>
                    <a:pt x="9749" y="21600"/>
                  </a:lnTo>
                  <a:lnTo>
                    <a:pt x="9749" y="14145"/>
                  </a:lnTo>
                  <a:cubicBezTo>
                    <a:pt x="8307" y="13706"/>
                    <a:pt x="7200" y="12391"/>
                    <a:pt x="7200" y="10744"/>
                  </a:cubicBezTo>
                  <a:cubicBezTo>
                    <a:pt x="7200" y="8663"/>
                    <a:pt x="8863" y="7236"/>
                    <a:pt x="10856" y="7236"/>
                  </a:cubicBezTo>
                  <a:cubicBezTo>
                    <a:pt x="12850" y="7236"/>
                    <a:pt x="14400" y="8882"/>
                    <a:pt x="14400" y="10744"/>
                  </a:cubicBezTo>
                  <a:cubicBezTo>
                    <a:pt x="14400" y="12283"/>
                    <a:pt x="13402" y="13706"/>
                    <a:pt x="11964" y="14145"/>
                  </a:cubicBezTo>
                  <a:lnTo>
                    <a:pt x="11964" y="21600"/>
                  </a:lnTo>
                  <a:lnTo>
                    <a:pt x="21600" y="21600"/>
                  </a:lnTo>
                  <a:lnTo>
                    <a:pt x="21600" y="10744"/>
                  </a:lnTo>
                  <a:cubicBezTo>
                    <a:pt x="21600" y="4716"/>
                    <a:pt x="16615" y="0"/>
                    <a:pt x="10635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26" name="Google Shape;7873;p79"/>
          <p:cNvGrpSpPr/>
          <p:nvPr/>
        </p:nvGrpSpPr>
        <p:grpSpPr>
          <a:xfrm>
            <a:off x="6732576" y="1929374"/>
            <a:ext cx="538174" cy="591420"/>
            <a:chOff x="55" y="49"/>
            <a:chExt cx="538173" cy="591419"/>
          </a:xfrm>
        </p:grpSpPr>
        <p:sp>
          <p:nvSpPr>
            <p:cNvPr id="423" name="Google Shape;7874;p79"/>
            <p:cNvSpPr/>
            <p:nvPr/>
          </p:nvSpPr>
          <p:spPr>
            <a:xfrm>
              <a:off x="268285" y="49"/>
              <a:ext cx="233348" cy="45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07" y="1568"/>
                  </a:moveTo>
                  <a:lnTo>
                    <a:pt x="14507" y="3288"/>
                  </a:lnTo>
                  <a:lnTo>
                    <a:pt x="10961" y="3288"/>
                  </a:lnTo>
                  <a:lnTo>
                    <a:pt x="10961" y="1568"/>
                  </a:lnTo>
                  <a:close/>
                  <a:moveTo>
                    <a:pt x="5481" y="11585"/>
                  </a:moveTo>
                  <a:cubicBezTo>
                    <a:pt x="6448" y="11585"/>
                    <a:pt x="7251" y="11958"/>
                    <a:pt x="7251" y="12406"/>
                  </a:cubicBezTo>
                  <a:cubicBezTo>
                    <a:pt x="7251" y="12931"/>
                    <a:pt x="6448" y="13303"/>
                    <a:pt x="5481" y="13303"/>
                  </a:cubicBezTo>
                  <a:cubicBezTo>
                    <a:pt x="4350" y="13303"/>
                    <a:pt x="3546" y="12931"/>
                    <a:pt x="3546" y="12406"/>
                  </a:cubicBezTo>
                  <a:cubicBezTo>
                    <a:pt x="3546" y="11958"/>
                    <a:pt x="4350" y="11585"/>
                    <a:pt x="5481" y="11585"/>
                  </a:cubicBezTo>
                  <a:close/>
                  <a:moveTo>
                    <a:pt x="17895" y="14950"/>
                  </a:moveTo>
                  <a:lnTo>
                    <a:pt x="17895" y="15771"/>
                  </a:lnTo>
                  <a:cubicBezTo>
                    <a:pt x="17895" y="16295"/>
                    <a:pt x="17087" y="16594"/>
                    <a:pt x="16119" y="16594"/>
                  </a:cubicBezTo>
                  <a:lnTo>
                    <a:pt x="9027" y="16594"/>
                  </a:lnTo>
                  <a:cubicBezTo>
                    <a:pt x="8060" y="16594"/>
                    <a:pt x="7251" y="16295"/>
                    <a:pt x="7251" y="15771"/>
                  </a:cubicBezTo>
                  <a:lnTo>
                    <a:pt x="7251" y="14950"/>
                  </a:lnTo>
                  <a:close/>
                  <a:moveTo>
                    <a:pt x="5481" y="0"/>
                  </a:moveTo>
                  <a:cubicBezTo>
                    <a:pt x="4350" y="0"/>
                    <a:pt x="3546" y="372"/>
                    <a:pt x="3546" y="821"/>
                  </a:cubicBezTo>
                  <a:cubicBezTo>
                    <a:pt x="3546" y="1345"/>
                    <a:pt x="4350" y="1718"/>
                    <a:pt x="5481" y="1718"/>
                  </a:cubicBezTo>
                  <a:lnTo>
                    <a:pt x="7251" y="1718"/>
                  </a:lnTo>
                  <a:lnTo>
                    <a:pt x="7251" y="3438"/>
                  </a:lnTo>
                  <a:cubicBezTo>
                    <a:pt x="5158" y="3737"/>
                    <a:pt x="3546" y="4707"/>
                    <a:pt x="3546" y="5829"/>
                  </a:cubicBezTo>
                  <a:lnTo>
                    <a:pt x="3546" y="10164"/>
                  </a:lnTo>
                  <a:cubicBezTo>
                    <a:pt x="1612" y="10539"/>
                    <a:pt x="0" y="11436"/>
                    <a:pt x="0" y="12556"/>
                  </a:cubicBezTo>
                  <a:cubicBezTo>
                    <a:pt x="0" y="13528"/>
                    <a:pt x="1448" y="14499"/>
                    <a:pt x="3546" y="14874"/>
                  </a:cubicBezTo>
                  <a:lnTo>
                    <a:pt x="3546" y="15771"/>
                  </a:lnTo>
                  <a:cubicBezTo>
                    <a:pt x="3546" y="16817"/>
                    <a:pt x="4994" y="17790"/>
                    <a:pt x="7251" y="18162"/>
                  </a:cubicBezTo>
                  <a:lnTo>
                    <a:pt x="7251" y="20779"/>
                  </a:lnTo>
                  <a:cubicBezTo>
                    <a:pt x="7251" y="21228"/>
                    <a:pt x="8060" y="21600"/>
                    <a:pt x="9027" y="21600"/>
                  </a:cubicBezTo>
                  <a:lnTo>
                    <a:pt x="16119" y="21600"/>
                  </a:lnTo>
                  <a:cubicBezTo>
                    <a:pt x="17087" y="21600"/>
                    <a:pt x="17895" y="21228"/>
                    <a:pt x="17895" y="20779"/>
                  </a:cubicBezTo>
                  <a:lnTo>
                    <a:pt x="17895" y="18162"/>
                  </a:lnTo>
                  <a:cubicBezTo>
                    <a:pt x="19988" y="17790"/>
                    <a:pt x="21600" y="16893"/>
                    <a:pt x="21600" y="15771"/>
                  </a:cubicBezTo>
                  <a:lnTo>
                    <a:pt x="21600" y="5829"/>
                  </a:lnTo>
                  <a:cubicBezTo>
                    <a:pt x="21600" y="4783"/>
                    <a:pt x="20152" y="3810"/>
                    <a:pt x="17895" y="3438"/>
                  </a:cubicBezTo>
                  <a:lnTo>
                    <a:pt x="17895" y="1718"/>
                  </a:lnTo>
                  <a:lnTo>
                    <a:pt x="19829" y="1718"/>
                  </a:lnTo>
                  <a:cubicBezTo>
                    <a:pt x="20797" y="1718"/>
                    <a:pt x="21600" y="1345"/>
                    <a:pt x="21600" y="821"/>
                  </a:cubicBezTo>
                  <a:cubicBezTo>
                    <a:pt x="21600" y="372"/>
                    <a:pt x="20797" y="0"/>
                    <a:pt x="19829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Google Shape;7875;p79"/>
            <p:cNvSpPr/>
            <p:nvPr/>
          </p:nvSpPr>
          <p:spPr>
            <a:xfrm>
              <a:off x="381448" y="486117"/>
              <a:ext cx="156782" cy="3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643" y="21600"/>
                  </a:lnTo>
                  <a:lnTo>
                    <a:pt x="18957" y="21600"/>
                  </a:lnTo>
                  <a:cubicBezTo>
                    <a:pt x="20397" y="21600"/>
                    <a:pt x="21600" y="16675"/>
                    <a:pt x="21600" y="10784"/>
                  </a:cubicBezTo>
                  <a:cubicBezTo>
                    <a:pt x="21600" y="4894"/>
                    <a:pt x="20397" y="0"/>
                    <a:pt x="189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Google Shape;7876;p79"/>
            <p:cNvSpPr/>
            <p:nvPr/>
          </p:nvSpPr>
          <p:spPr>
            <a:xfrm>
              <a:off x="55" y="149489"/>
              <a:ext cx="461553" cy="44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33" y="0"/>
                  </a:moveTo>
                  <a:cubicBezTo>
                    <a:pt x="7580" y="1152"/>
                    <a:pt x="3669" y="5456"/>
                    <a:pt x="3669" y="10685"/>
                  </a:cubicBezTo>
                  <a:lnTo>
                    <a:pt x="3669" y="19987"/>
                  </a:lnTo>
                  <a:lnTo>
                    <a:pt x="1058" y="19987"/>
                  </a:lnTo>
                  <a:cubicBezTo>
                    <a:pt x="1004" y="19980"/>
                    <a:pt x="949" y="19977"/>
                    <a:pt x="895" y="19977"/>
                  </a:cubicBezTo>
                  <a:cubicBezTo>
                    <a:pt x="339" y="19977"/>
                    <a:pt x="0" y="20334"/>
                    <a:pt x="0" y="20756"/>
                  </a:cubicBezTo>
                  <a:cubicBezTo>
                    <a:pt x="0" y="21217"/>
                    <a:pt x="406" y="21600"/>
                    <a:pt x="895" y="21600"/>
                  </a:cubicBezTo>
                  <a:lnTo>
                    <a:pt x="20702" y="21600"/>
                  </a:lnTo>
                  <a:cubicBezTo>
                    <a:pt x="21191" y="21600"/>
                    <a:pt x="21600" y="21217"/>
                    <a:pt x="21600" y="20756"/>
                  </a:cubicBezTo>
                  <a:cubicBezTo>
                    <a:pt x="21600" y="20295"/>
                    <a:pt x="21191" y="19909"/>
                    <a:pt x="20702" y="19909"/>
                  </a:cubicBezTo>
                  <a:lnTo>
                    <a:pt x="17605" y="19909"/>
                  </a:lnTo>
                  <a:lnTo>
                    <a:pt x="16139" y="16988"/>
                  </a:lnTo>
                  <a:cubicBezTo>
                    <a:pt x="16056" y="16759"/>
                    <a:pt x="15567" y="16527"/>
                    <a:pt x="15324" y="16527"/>
                  </a:cubicBezTo>
                  <a:lnTo>
                    <a:pt x="10840" y="16527"/>
                  </a:lnTo>
                  <a:lnTo>
                    <a:pt x="10840" y="8916"/>
                  </a:lnTo>
                  <a:cubicBezTo>
                    <a:pt x="10840" y="8379"/>
                    <a:pt x="11003" y="7916"/>
                    <a:pt x="11329" y="7533"/>
                  </a:cubicBezTo>
                  <a:cubicBezTo>
                    <a:pt x="11003" y="6918"/>
                    <a:pt x="10840" y="6225"/>
                    <a:pt x="10840" y="5610"/>
                  </a:cubicBezTo>
                  <a:cubicBezTo>
                    <a:pt x="10840" y="4226"/>
                    <a:pt x="11492" y="2996"/>
                    <a:pt x="12633" y="2228"/>
                  </a:cubicBezTo>
                  <a:lnTo>
                    <a:pt x="12633" y="0"/>
                  </a:ln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7" name="Google Shape;7891;p79"/>
          <p:cNvSpPr/>
          <p:nvPr/>
        </p:nvSpPr>
        <p:spPr>
          <a:xfrm>
            <a:off x="4269391" y="1918741"/>
            <a:ext cx="601178" cy="564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extrusionOk="0">
                <a:moveTo>
                  <a:pt x="16503" y="4148"/>
                </a:moveTo>
                <a:lnTo>
                  <a:pt x="17363" y="5013"/>
                </a:lnTo>
                <a:lnTo>
                  <a:pt x="16388" y="6054"/>
                </a:lnTo>
                <a:lnTo>
                  <a:pt x="15525" y="5188"/>
                </a:lnTo>
                <a:lnTo>
                  <a:pt x="16503" y="4148"/>
                </a:lnTo>
                <a:close/>
                <a:moveTo>
                  <a:pt x="11505" y="6400"/>
                </a:moveTo>
                <a:lnTo>
                  <a:pt x="15066" y="10041"/>
                </a:lnTo>
                <a:lnTo>
                  <a:pt x="14147" y="10966"/>
                </a:lnTo>
                <a:lnTo>
                  <a:pt x="12768" y="9579"/>
                </a:lnTo>
                <a:cubicBezTo>
                  <a:pt x="12653" y="9464"/>
                  <a:pt x="12495" y="9407"/>
                  <a:pt x="12336" y="9407"/>
                </a:cubicBezTo>
                <a:cubicBezTo>
                  <a:pt x="12179" y="9407"/>
                  <a:pt x="12021" y="9464"/>
                  <a:pt x="11906" y="9579"/>
                </a:cubicBezTo>
                <a:cubicBezTo>
                  <a:pt x="11676" y="9810"/>
                  <a:pt x="11676" y="10216"/>
                  <a:pt x="11906" y="10447"/>
                </a:cubicBezTo>
                <a:lnTo>
                  <a:pt x="13284" y="11834"/>
                </a:lnTo>
                <a:lnTo>
                  <a:pt x="12424" y="12701"/>
                </a:lnTo>
                <a:lnTo>
                  <a:pt x="8861" y="9060"/>
                </a:lnTo>
                <a:lnTo>
                  <a:pt x="11505" y="6400"/>
                </a:lnTo>
                <a:close/>
                <a:moveTo>
                  <a:pt x="4784" y="15937"/>
                </a:moveTo>
                <a:lnTo>
                  <a:pt x="5644" y="16803"/>
                </a:lnTo>
                <a:lnTo>
                  <a:pt x="5243" y="17265"/>
                </a:lnTo>
                <a:cubicBezTo>
                  <a:pt x="5128" y="17353"/>
                  <a:pt x="4970" y="17396"/>
                  <a:pt x="4811" y="17396"/>
                </a:cubicBezTo>
                <a:cubicBezTo>
                  <a:pt x="4654" y="17396"/>
                  <a:pt x="4495" y="17353"/>
                  <a:pt x="4381" y="17265"/>
                </a:cubicBezTo>
                <a:cubicBezTo>
                  <a:pt x="4151" y="17034"/>
                  <a:pt x="4151" y="16572"/>
                  <a:pt x="4381" y="16399"/>
                </a:cubicBezTo>
                <a:lnTo>
                  <a:pt x="4784" y="15937"/>
                </a:lnTo>
                <a:close/>
                <a:moveTo>
                  <a:pt x="16904" y="0"/>
                </a:moveTo>
                <a:cubicBezTo>
                  <a:pt x="16415" y="0"/>
                  <a:pt x="15926" y="189"/>
                  <a:pt x="15582" y="565"/>
                </a:cubicBezTo>
                <a:cubicBezTo>
                  <a:pt x="14836" y="1258"/>
                  <a:pt x="14721" y="2586"/>
                  <a:pt x="15525" y="3339"/>
                </a:cubicBezTo>
                <a:lnTo>
                  <a:pt x="14663" y="4204"/>
                </a:lnTo>
                <a:lnTo>
                  <a:pt x="12883" y="2414"/>
                </a:lnTo>
                <a:cubicBezTo>
                  <a:pt x="12509" y="2067"/>
                  <a:pt x="12021" y="1893"/>
                  <a:pt x="11532" y="1893"/>
                </a:cubicBezTo>
                <a:cubicBezTo>
                  <a:pt x="11045" y="1893"/>
                  <a:pt x="10556" y="2067"/>
                  <a:pt x="10183" y="2414"/>
                </a:cubicBezTo>
                <a:cubicBezTo>
                  <a:pt x="9493" y="3164"/>
                  <a:pt x="9493" y="4379"/>
                  <a:pt x="10183" y="5072"/>
                </a:cubicBezTo>
                <a:lnTo>
                  <a:pt x="10642" y="5534"/>
                </a:lnTo>
                <a:lnTo>
                  <a:pt x="4840" y="11371"/>
                </a:lnTo>
                <a:cubicBezTo>
                  <a:pt x="3863" y="12353"/>
                  <a:pt x="3691" y="13626"/>
                  <a:pt x="4092" y="14782"/>
                </a:cubicBezTo>
                <a:lnTo>
                  <a:pt x="3462" y="15416"/>
                </a:lnTo>
                <a:cubicBezTo>
                  <a:pt x="2887" y="15994"/>
                  <a:pt x="2714" y="16862"/>
                  <a:pt x="3117" y="17612"/>
                </a:cubicBezTo>
                <a:lnTo>
                  <a:pt x="130" y="20560"/>
                </a:lnTo>
                <a:cubicBezTo>
                  <a:pt x="-43" y="20791"/>
                  <a:pt x="-43" y="21196"/>
                  <a:pt x="130" y="21428"/>
                </a:cubicBezTo>
                <a:cubicBezTo>
                  <a:pt x="245" y="21543"/>
                  <a:pt x="416" y="21600"/>
                  <a:pt x="582" y="21600"/>
                </a:cubicBezTo>
                <a:cubicBezTo>
                  <a:pt x="747" y="21600"/>
                  <a:pt x="905" y="21543"/>
                  <a:pt x="991" y="21428"/>
                </a:cubicBezTo>
                <a:lnTo>
                  <a:pt x="3921" y="18480"/>
                </a:lnTo>
                <a:cubicBezTo>
                  <a:pt x="4184" y="18593"/>
                  <a:pt x="4452" y="18645"/>
                  <a:pt x="4714" y="18645"/>
                </a:cubicBezTo>
                <a:cubicBezTo>
                  <a:pt x="5252" y="18645"/>
                  <a:pt x="5755" y="18425"/>
                  <a:pt x="6104" y="18074"/>
                </a:cubicBezTo>
                <a:lnTo>
                  <a:pt x="6736" y="17440"/>
                </a:lnTo>
                <a:cubicBezTo>
                  <a:pt x="7123" y="17607"/>
                  <a:pt x="7520" y="17684"/>
                  <a:pt x="7912" y="17684"/>
                </a:cubicBezTo>
                <a:cubicBezTo>
                  <a:pt x="8742" y="17684"/>
                  <a:pt x="9539" y="17335"/>
                  <a:pt x="10124" y="16746"/>
                </a:cubicBezTo>
                <a:lnTo>
                  <a:pt x="10527" y="16284"/>
                </a:lnTo>
                <a:lnTo>
                  <a:pt x="8746" y="14492"/>
                </a:lnTo>
                <a:cubicBezTo>
                  <a:pt x="8516" y="14261"/>
                  <a:pt x="8516" y="13857"/>
                  <a:pt x="8746" y="13626"/>
                </a:cubicBezTo>
                <a:cubicBezTo>
                  <a:pt x="8861" y="13510"/>
                  <a:pt x="9019" y="13452"/>
                  <a:pt x="9178" y="13452"/>
                </a:cubicBezTo>
                <a:cubicBezTo>
                  <a:pt x="9335" y="13452"/>
                  <a:pt x="9493" y="13510"/>
                  <a:pt x="9608" y="13626"/>
                </a:cubicBezTo>
                <a:lnTo>
                  <a:pt x="11390" y="15416"/>
                </a:lnTo>
                <a:lnTo>
                  <a:pt x="15870" y="10966"/>
                </a:lnTo>
                <a:lnTo>
                  <a:pt x="16273" y="11371"/>
                </a:lnTo>
                <a:cubicBezTo>
                  <a:pt x="16645" y="11747"/>
                  <a:pt x="17133" y="11935"/>
                  <a:pt x="17622" y="11935"/>
                </a:cubicBezTo>
                <a:cubicBezTo>
                  <a:pt x="18111" y="11935"/>
                  <a:pt x="18598" y="11747"/>
                  <a:pt x="18971" y="11371"/>
                </a:cubicBezTo>
                <a:cubicBezTo>
                  <a:pt x="19661" y="10678"/>
                  <a:pt x="19661" y="9464"/>
                  <a:pt x="18971" y="8713"/>
                </a:cubicBezTo>
                <a:lnTo>
                  <a:pt x="17133" y="6921"/>
                </a:lnTo>
                <a:lnTo>
                  <a:pt x="18167" y="5881"/>
                </a:lnTo>
                <a:cubicBezTo>
                  <a:pt x="18512" y="6257"/>
                  <a:pt x="19001" y="6444"/>
                  <a:pt x="19489" y="6444"/>
                </a:cubicBezTo>
                <a:cubicBezTo>
                  <a:pt x="19978" y="6444"/>
                  <a:pt x="20465" y="6257"/>
                  <a:pt x="20809" y="5881"/>
                </a:cubicBezTo>
                <a:cubicBezTo>
                  <a:pt x="21557" y="5188"/>
                  <a:pt x="21557" y="3973"/>
                  <a:pt x="20809" y="3223"/>
                </a:cubicBezTo>
                <a:lnTo>
                  <a:pt x="18226" y="565"/>
                </a:lnTo>
                <a:cubicBezTo>
                  <a:pt x="17881" y="189"/>
                  <a:pt x="17392" y="0"/>
                  <a:pt x="16904" y="0"/>
                </a:cubicBezTo>
                <a:close/>
              </a:path>
            </a:pathLst>
          </a:custGeom>
          <a:solidFill>
            <a:srgbClr val="25252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29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2" name="Text Placeholder 26"/>
          <p:cNvSpPr txBox="1">
            <a:spLocks noGrp="1"/>
          </p:cNvSpPr>
          <p:nvPr>
            <p:ph type="body" sz="quarter" idx="1"/>
          </p:nvPr>
        </p:nvSpPr>
        <p:spPr>
          <a:xfrm>
            <a:off x="164238" y="2967724"/>
            <a:ext cx="4276219" cy="2099148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Simple but effective view that allows to visualize at first glance how covid affects counties in Europe.</a:t>
            </a:r>
          </a:p>
          <a:p>
            <a:pPr>
              <a:buSzPts val="1200"/>
              <a:defRPr sz="1200"/>
            </a:pPr>
            <a:r>
              <a:t>Colors in the map respect how much high is the percentage of deaths/cases/vaccination related to the population (an appropriate legend has been placed for reference).</a:t>
            </a:r>
          </a:p>
          <a:p>
            <a:pPr>
              <a:buSzPts val="1200"/>
              <a:defRPr sz="1200"/>
            </a:pPr>
            <a:r>
              <a:t>On click select/remove focus on the country.</a:t>
            </a:r>
          </a:p>
          <a:p>
            <a:pPr>
              <a:buSzPts val="1200"/>
              <a:defRPr sz="1200"/>
            </a:pPr>
            <a:r>
              <a:t>Zoom when select a country with a projection of data.</a:t>
            </a:r>
          </a:p>
        </p:txBody>
      </p:sp>
      <p:sp>
        <p:nvSpPr>
          <p:cNvPr id="433" name="Google Shape;2130;p40"/>
          <p:cNvSpPr/>
          <p:nvPr/>
        </p:nvSpPr>
        <p:spPr>
          <a:xfrm>
            <a:off x="328476" y="2594496"/>
            <a:ext cx="2197668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4" name="Google Shape;2140;p41"/>
          <p:cNvSpPr txBox="1"/>
          <p:nvPr/>
        </p:nvSpPr>
        <p:spPr>
          <a:xfrm>
            <a:off x="565043" y="2565056"/>
            <a:ext cx="1961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Choropleth Map</a:t>
            </a:r>
          </a:p>
        </p:txBody>
      </p:sp>
      <p:pic>
        <p:nvPicPr>
          <p:cNvPr id="435" name="Picture 33" descr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26" y="353688"/>
            <a:ext cx="3210462" cy="2099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754" y="1972487"/>
            <a:ext cx="4837246" cy="686094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Google Shape;2130;p40"/>
          <p:cNvSpPr/>
          <p:nvPr/>
        </p:nvSpPr>
        <p:spPr>
          <a:xfrm>
            <a:off x="6946331" y="367909"/>
            <a:ext cx="2197669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8" name="Google Shape;2140;p41"/>
          <p:cNvSpPr txBox="1"/>
          <p:nvPr/>
        </p:nvSpPr>
        <p:spPr>
          <a:xfrm>
            <a:off x="7182900" y="338468"/>
            <a:ext cx="1961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Table Chart</a:t>
            </a:r>
          </a:p>
        </p:txBody>
      </p:sp>
      <p:sp>
        <p:nvSpPr>
          <p:cNvPr id="439" name="Text Placeholder 26"/>
          <p:cNvSpPr txBox="1"/>
          <p:nvPr/>
        </p:nvSpPr>
        <p:spPr>
          <a:xfrm>
            <a:off x="4306752" y="731764"/>
            <a:ext cx="4665659" cy="158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our case table chart has been used as an interactive legend for the current view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Each nation have a specific color constant for all the graphs.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changes the focus of the environment on the selected country.</a:t>
            </a:r>
          </a:p>
        </p:txBody>
      </p:sp>
      <p:sp>
        <p:nvSpPr>
          <p:cNvPr id="440" name="Google Shape;2175;p44"/>
          <p:cNvSpPr txBox="1">
            <a:spLocks noGrp="1"/>
          </p:cNvSpPr>
          <p:nvPr>
            <p:ph type="title"/>
          </p:nvPr>
        </p:nvSpPr>
        <p:spPr>
          <a:xfrm>
            <a:off x="5148045" y="4023476"/>
            <a:ext cx="1846801" cy="527701"/>
          </a:xfrm>
          <a:prstGeom prst="rect">
            <a:avLst/>
          </a:prstGeom>
        </p:spPr>
        <p:txBody>
          <a:bodyPr/>
          <a:lstStyle>
            <a:lvl1pPr algn="ctr" defTabSz="512063">
              <a:defRPr sz="2240"/>
            </a:lvl1pPr>
          </a:lstStyle>
          <a:p>
            <a:r>
              <a:t>Navbar</a:t>
            </a:r>
          </a:p>
        </p:txBody>
      </p:sp>
      <p:sp>
        <p:nvSpPr>
          <p:cNvPr id="441" name="Google Shape;2175;p44"/>
          <p:cNvSpPr txBox="1"/>
          <p:nvPr/>
        </p:nvSpPr>
        <p:spPr>
          <a:xfrm>
            <a:off x="6456641" y="3642174"/>
            <a:ext cx="219766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3200">
                <a:solidFill>
                  <a:srgbClr val="00B0F0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Country search bar</a:t>
            </a:r>
          </a:p>
        </p:txBody>
      </p:sp>
      <p:sp>
        <p:nvSpPr>
          <p:cNvPr id="442" name="Google Shape;2175;p44"/>
          <p:cNvSpPr txBox="1"/>
          <p:nvPr/>
        </p:nvSpPr>
        <p:spPr>
          <a:xfrm>
            <a:off x="5533241" y="3088374"/>
            <a:ext cx="18468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FF126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Time selector</a:t>
            </a:r>
          </a:p>
        </p:txBody>
      </p:sp>
      <p:sp>
        <p:nvSpPr>
          <p:cNvPr id="443" name="Google Shape;2175;p44"/>
          <p:cNvSpPr txBox="1"/>
          <p:nvPr/>
        </p:nvSpPr>
        <p:spPr>
          <a:xfrm rot="16200000">
            <a:off x="5040349" y="3317341"/>
            <a:ext cx="1121120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6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Flag button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45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0" name="Group 3"/>
          <p:cNvGrpSpPr/>
          <p:nvPr/>
        </p:nvGrpSpPr>
        <p:grpSpPr>
          <a:xfrm>
            <a:off x="6946331" y="305232"/>
            <a:ext cx="2197669" cy="487650"/>
            <a:chOff x="0" y="0"/>
            <a:chExt cx="2197667" cy="487649"/>
          </a:xfrm>
        </p:grpSpPr>
        <p:sp>
          <p:nvSpPr>
            <p:cNvPr id="448" name="Google Shape;2130;p40"/>
            <p:cNvSpPr/>
            <p:nvPr/>
          </p:nvSpPr>
          <p:spPr>
            <a:xfrm>
              <a:off x="0" y="29440"/>
              <a:ext cx="2197668" cy="377101"/>
            </a:xfrm>
            <a:prstGeom prst="rect">
              <a:avLst/>
            </a:prstGeom>
            <a:solidFill>
              <a:srgbClr val="C7FF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9" name="Google Shape;2140;p41"/>
            <p:cNvSpPr txBox="1"/>
            <p:nvPr/>
          </p:nvSpPr>
          <p:spPr>
            <a:xfrm>
              <a:off x="236567" y="0"/>
              <a:ext cx="1961101" cy="48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r>
                <a:t>Bar Chart</a:t>
              </a:r>
            </a:p>
          </p:txBody>
        </p:sp>
      </p:grpSp>
      <p:grpSp>
        <p:nvGrpSpPr>
          <p:cNvPr id="453" name="Group 4"/>
          <p:cNvGrpSpPr/>
          <p:nvPr/>
        </p:nvGrpSpPr>
        <p:grpSpPr>
          <a:xfrm>
            <a:off x="340302" y="305485"/>
            <a:ext cx="2197669" cy="487650"/>
            <a:chOff x="0" y="0"/>
            <a:chExt cx="2197667" cy="487649"/>
          </a:xfrm>
        </p:grpSpPr>
        <p:sp>
          <p:nvSpPr>
            <p:cNvPr id="451" name="Google Shape;2130;p40"/>
            <p:cNvSpPr/>
            <p:nvPr/>
          </p:nvSpPr>
          <p:spPr>
            <a:xfrm>
              <a:off x="0" y="29440"/>
              <a:ext cx="2197668" cy="3771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2" name="Google Shape;2140;p41"/>
            <p:cNvSpPr txBox="1"/>
            <p:nvPr/>
          </p:nvSpPr>
          <p:spPr>
            <a:xfrm>
              <a:off x="236567" y="0"/>
              <a:ext cx="1961101" cy="48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r>
                <a:t>Line Chart</a:t>
              </a:r>
            </a:p>
          </p:txBody>
        </p:sp>
      </p:grpSp>
      <p:sp>
        <p:nvSpPr>
          <p:cNvPr id="454" name="Text Placeholder 26"/>
          <p:cNvSpPr txBox="1">
            <a:spLocks noGrp="1"/>
          </p:cNvSpPr>
          <p:nvPr>
            <p:ph type="body" sz="half" idx="1"/>
          </p:nvPr>
        </p:nvSpPr>
        <p:spPr>
          <a:xfrm>
            <a:off x="160228" y="824547"/>
            <a:ext cx="4638107" cy="2099149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Displays information as a series of data points connected by straight line segments.</a:t>
            </a:r>
          </a:p>
          <a:p>
            <a:pPr>
              <a:buSzPts val="1200"/>
              <a:defRPr sz="1200"/>
            </a:pPr>
            <a:r>
              <a:t>Great visualization to display temporal information about the presented data.</a:t>
            </a:r>
          </a:p>
          <a:p>
            <a:pPr>
              <a:buSzPts val="1200"/>
              <a:defRPr sz="1200"/>
            </a:pPr>
            <a:r>
              <a:t>Immediate comparison between countries and Europe.</a:t>
            </a:r>
          </a:p>
          <a:p>
            <a:pPr>
              <a:buSzPts val="1200"/>
              <a:defRPr sz="1200"/>
            </a:pPr>
            <a:r>
              <a:t>Color encoded among all the charts.</a:t>
            </a:r>
          </a:p>
          <a:p>
            <a:pPr>
              <a:buSzPts val="1200"/>
              <a:defRPr sz="1200"/>
            </a:pPr>
            <a:r>
              <a:t>On mouse over shows a tooltip with data about selected countries.</a:t>
            </a:r>
          </a:p>
        </p:txBody>
      </p:sp>
      <p:sp>
        <p:nvSpPr>
          <p:cNvPr id="455" name="Text Placeholder 26"/>
          <p:cNvSpPr txBox="1"/>
          <p:nvPr/>
        </p:nvSpPr>
        <p:spPr>
          <a:xfrm>
            <a:off x="4463953" y="2715278"/>
            <a:ext cx="4638108" cy="240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this kind of views vertical bars has length proportional to the values represented.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Stacked bar chart to compare different countries.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 b="1">
                <a:solidFill>
                  <a:srgbClr val="C7FF2B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Vaccination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vaccinated related to doses status.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 b="1">
                <a:solidFill>
                  <a:srgbClr val="FF1261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Deaths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deaths compared with positive over population.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 b="1">
                <a:solidFill>
                  <a:srgbClr val="00B0F0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Cases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positives over population compared with deaths and stringency index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select/remove focus on the country.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mouse over shows a tooltip with the displayed data.</a:t>
            </a:r>
          </a:p>
        </p:txBody>
      </p:sp>
      <p:pic>
        <p:nvPicPr>
          <p:cNvPr id="456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1" y="2845855"/>
            <a:ext cx="3958862" cy="1900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746" y="860849"/>
            <a:ext cx="4280128" cy="162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59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0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2" name="Text Placeholder 26"/>
          <p:cNvSpPr txBox="1">
            <a:spLocks noGrp="1"/>
          </p:cNvSpPr>
          <p:nvPr>
            <p:ph type="body" sz="quarter" idx="1"/>
          </p:nvPr>
        </p:nvSpPr>
        <p:spPr>
          <a:xfrm>
            <a:off x="164238" y="2967724"/>
            <a:ext cx="3786530" cy="2099148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Computes the feature of several observations about a set of numeric variables.</a:t>
            </a:r>
          </a:p>
          <a:p>
            <a:pPr>
              <a:buSzPts val="1200"/>
              <a:defRPr sz="1200"/>
            </a:pPr>
            <a:r>
              <a:t>Each bar represents a variable with its related scale.</a:t>
            </a:r>
          </a:p>
          <a:p>
            <a:pPr>
              <a:buSzPts val="1200"/>
              <a:defRPr sz="1200"/>
            </a:pPr>
            <a:r>
              <a:t>Values displayed as series of lines connected across axis.</a:t>
            </a:r>
          </a:p>
          <a:p>
            <a:pPr>
              <a:buSzPts val="1200"/>
              <a:defRPr sz="1200"/>
            </a:pPr>
            <a:r>
              <a:t>Different feature, that better describes the healthiness and wealth of a country, for each visualizations.</a:t>
            </a:r>
          </a:p>
        </p:txBody>
      </p:sp>
      <p:sp>
        <p:nvSpPr>
          <p:cNvPr id="463" name="Google Shape;2130;p40"/>
          <p:cNvSpPr/>
          <p:nvPr/>
        </p:nvSpPr>
        <p:spPr>
          <a:xfrm>
            <a:off x="6946331" y="367909"/>
            <a:ext cx="2197669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4" name="Google Shape;2140;p41"/>
          <p:cNvSpPr txBox="1"/>
          <p:nvPr/>
        </p:nvSpPr>
        <p:spPr>
          <a:xfrm>
            <a:off x="7182900" y="338468"/>
            <a:ext cx="1961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PCA Chart</a:t>
            </a:r>
          </a:p>
        </p:txBody>
      </p:sp>
      <p:sp>
        <p:nvSpPr>
          <p:cNvPr id="465" name="Text Placeholder 26"/>
          <p:cNvSpPr txBox="1"/>
          <p:nvPr/>
        </p:nvSpPr>
        <p:spPr>
          <a:xfrm>
            <a:off x="4306752" y="731764"/>
            <a:ext cx="4665659" cy="220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Scatterplot to display pairs of data into Cartesian coordinates.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2D visualization of the two principal components for each selected countries.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Highlight the differences between countries, it’s easy to see which of them have provided a small amount of data.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Changes based on selected countries and interval of time.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Different visualization in base of the views (Death and Cases shares the same graph).</a:t>
            </a:r>
          </a:p>
        </p:txBody>
      </p:sp>
      <p:pic>
        <p:nvPicPr>
          <p:cNvPr id="466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6" y="355858"/>
            <a:ext cx="2668978" cy="2115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555" y="3005097"/>
            <a:ext cx="2750611" cy="2024399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Google Shape;2130;p40"/>
          <p:cNvSpPr/>
          <p:nvPr/>
        </p:nvSpPr>
        <p:spPr>
          <a:xfrm>
            <a:off x="327277" y="2565055"/>
            <a:ext cx="3162011" cy="377101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9" name="Google Shape;2140;p41"/>
          <p:cNvSpPr txBox="1"/>
          <p:nvPr/>
        </p:nvSpPr>
        <p:spPr>
          <a:xfrm>
            <a:off x="307383" y="2535614"/>
            <a:ext cx="3181905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Parallel Coordinates Chart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lang="en-US" dirty="0"/>
              <a:t>Simple and Complex</a:t>
            </a:r>
            <a:endParaRPr dirty="0"/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rPr lang="en-US" dirty="0"/>
              <a:t>ANALYTICS</a:t>
            </a:r>
            <a:endParaRPr dirty="0"/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 marL="0" marR="0" lvl="0" indent="0" algn="ctr" defTabSz="9052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0</a:t>
            </a:r>
            <a:r>
              <a:rPr kumimoji="0" lang="en-US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6</a:t>
            </a:r>
            <a:endParaRPr kumimoji="0" sz="6633" b="0" i="0" u="none" strike="noStrike" kern="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704415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12858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Simple</a:t>
            </a:r>
            <a:endParaRPr dirty="0"/>
          </a:p>
        </p:txBody>
      </p:sp>
      <p:sp>
        <p:nvSpPr>
          <p:cNvPr id="367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568773" cy="3555476"/>
          </a:xfrm>
          <a:prstGeom prst="rect">
            <a:avLst/>
          </a:prstGeom>
        </p:spPr>
        <p:txBody>
          <a:bodyPr lIns="34283" tIns="34283" rIns="34283" bIns="34283">
            <a:noAutofit/>
          </a:bodyPr>
          <a:lstStyle/>
          <a:p>
            <a:pPr marL="0" indent="0" defTabSz="277748">
              <a:defRPr sz="1800"/>
            </a:pPr>
            <a:r>
              <a:rPr lang="en-US" sz="1800" dirty="0"/>
              <a:t>Make the comparison as simple as possible</a:t>
            </a:r>
            <a:r>
              <a:rPr sz="1800" dirty="0"/>
              <a:t>: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 sz="1800" dirty="0"/>
          </a:p>
          <a:p>
            <a:pPr marL="231457" indent="-231457" defTabSz="277748">
              <a:buSzPct val="123000"/>
              <a:buChar char="•"/>
              <a:defRPr sz="1800"/>
            </a:pPr>
            <a:r>
              <a:rPr lang="en-US" sz="1800" dirty="0"/>
              <a:t>The aggregation of the data are based on countries and period selected, computed at the selection</a:t>
            </a:r>
          </a:p>
          <a:p>
            <a:pPr marL="231457" indent="-231457" defTabSz="277748">
              <a:buSzPct val="123000"/>
              <a:buChar char="•"/>
              <a:defRPr sz="1800"/>
            </a:pPr>
            <a:r>
              <a:rPr lang="en-US" sz="1800" dirty="0"/>
              <a:t>Very high number of possible combination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 lang="en-US" sz="1800" dirty="0"/>
          </a:p>
          <a:p>
            <a:pPr marL="0" indent="0" defTabSz="277748">
              <a:buSzPct val="123000"/>
              <a:defRPr sz="1800"/>
            </a:pPr>
            <a:r>
              <a:rPr lang="en-US" sz="1800" dirty="0"/>
              <a:t>About:</a:t>
            </a:r>
          </a:p>
          <a:p>
            <a:pPr marL="0" indent="0" defTabSz="277748">
              <a:buSzPct val="123000"/>
              <a:defRPr sz="1800"/>
            </a:pPr>
            <a:endParaRPr lang="en-US" sz="1800" dirty="0"/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i="1" dirty="0"/>
              <a:t>Parallel coordinates</a:t>
            </a:r>
            <a:r>
              <a:rPr lang="en-US" sz="1800" dirty="0"/>
              <a:t> and </a:t>
            </a:r>
            <a:r>
              <a:rPr lang="en-US" sz="1800" i="1" dirty="0" err="1"/>
              <a:t>TableChart</a:t>
            </a:r>
            <a:r>
              <a:rPr lang="en-US" sz="1800" dirty="0"/>
              <a:t> are simple aggregation</a:t>
            </a:r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i="1" dirty="0" err="1"/>
              <a:t>LineChart</a:t>
            </a:r>
            <a:r>
              <a:rPr lang="en-US" sz="1800" dirty="0"/>
              <a:t> is aggregation plus summation</a:t>
            </a:r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All the percentage shown in the </a:t>
            </a:r>
            <a:r>
              <a:rPr lang="en-US" sz="1800" i="1" dirty="0" err="1"/>
              <a:t>BarChart</a:t>
            </a:r>
            <a:r>
              <a:rPr lang="en-US" sz="1800" dirty="0"/>
              <a:t> are the result of a computation</a:t>
            </a:r>
          </a:p>
          <a:p>
            <a:pPr marL="285750" indent="-285750" defTabSz="277748">
              <a:buSzPct val="123000"/>
              <a:buFont typeface="Arial" panose="020B0604020202020204" pitchFamily="34" charset="0"/>
              <a:buChar char="•"/>
              <a:defRPr sz="1800"/>
            </a:pPr>
            <a:r>
              <a:rPr lang="en-US" sz="1800" i="1" dirty="0"/>
              <a:t>European data</a:t>
            </a:r>
            <a:r>
              <a:rPr lang="en-US" sz="1800" dirty="0"/>
              <a:t> are computed at the selection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3579562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4" name="Google Shape;213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4200"/>
            </a:lvl1pPr>
          </a:lstStyle>
          <a:p>
            <a:r>
              <a:t>INTRODUCTION</a:t>
            </a:r>
          </a:p>
        </p:txBody>
      </p:sp>
      <p:sp>
        <p:nvSpPr>
          <p:cNvPr id="325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01</a:t>
            </a:r>
          </a:p>
        </p:txBody>
      </p:sp>
      <p:sp>
        <p:nvSpPr>
          <p:cNvPr id="326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800" b="1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Why EU CoVis-19?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12858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Complex</a:t>
            </a:r>
            <a:endParaRPr dirty="0"/>
          </a:p>
        </p:txBody>
      </p:sp>
      <p:sp>
        <p:nvSpPr>
          <p:cNvPr id="367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96658" y="1064419"/>
            <a:ext cx="8593623" cy="3467971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205739" indent="-205739" defTabSz="277748">
              <a:buSzPct val="123000"/>
              <a:buChar char="•"/>
              <a:defRPr sz="300"/>
            </a:pPr>
            <a:endParaRPr lang="en-US" sz="300" dirty="0"/>
          </a:p>
          <a:p>
            <a:pPr marL="0" indent="0" defTabSz="277748">
              <a:defRPr sz="1800"/>
            </a:pPr>
            <a:r>
              <a:rPr lang="en-US" sz="1800" i="1" dirty="0"/>
              <a:t>PCA</a:t>
            </a:r>
            <a:r>
              <a:rPr lang="en-US" sz="1800" dirty="0"/>
              <a:t>:</a:t>
            </a:r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endParaRPr lang="en-US" sz="1800" i="1" dirty="0"/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Not used only for dimensionality reduction, but also making the data shown by PCA useful for comparison</a:t>
            </a:r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endParaRPr lang="en-US" sz="1800" dirty="0"/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Applied to different data to help to understand how much data we have of each country</a:t>
            </a:r>
          </a:p>
          <a:p>
            <a:pPr marL="0" indent="0" defTabSz="277748">
              <a:defRPr sz="1800"/>
            </a:pPr>
            <a:r>
              <a:rPr lang="en-US" sz="1800" dirty="0"/>
              <a:t>                  some countries provide much more data than others</a:t>
            </a:r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endParaRPr lang="en-US" sz="1800" dirty="0"/>
          </a:p>
          <a:p>
            <a:pPr marL="285750" indent="-285750" defTabSz="277748"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Analytics because the computation is done at each selection and is not precomputed</a:t>
            </a:r>
            <a:endParaRPr sz="1800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839EB8B5-A202-4675-A0F9-BAF70F7DC6D2}"/>
              </a:ext>
            </a:extLst>
          </p:cNvPr>
          <p:cNvSpPr/>
          <p:nvPr/>
        </p:nvSpPr>
        <p:spPr>
          <a:xfrm>
            <a:off x="621507" y="2921795"/>
            <a:ext cx="578644" cy="45719"/>
          </a:xfrm>
          <a:prstGeom prst="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25252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350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lang="en-US" dirty="0"/>
              <a:t>An example of use </a:t>
            </a:r>
            <a:endParaRPr dirty="0"/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r>
              <a:rPr lang="en-US" dirty="0"/>
              <a:t>CASE OF STUDY</a:t>
            </a:r>
            <a:endParaRPr dirty="0"/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 marL="0" marR="0" lvl="0" indent="0" algn="ctr" defTabSz="9052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0</a:t>
            </a:r>
            <a:r>
              <a:rPr lang="en-US" dirty="0"/>
              <a:t>7</a:t>
            </a:r>
            <a:endParaRPr kumimoji="0" sz="6633" b="0" i="0" u="none" strike="noStrike" kern="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6485356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FA1D1-395D-49A1-A6CE-768F913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328613"/>
            <a:ext cx="6034388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Italy, Russia and Romania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5AA415-9CB2-4A5D-A509-D4C58804D6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00051" y="1278731"/>
            <a:ext cx="8193880" cy="3621882"/>
          </a:xfrm>
        </p:spPr>
        <p:txBody>
          <a:bodyPr>
            <a:normAutofit/>
          </a:bodyPr>
          <a:lstStyle/>
          <a:p>
            <a:pPr marL="139700" indent="0" algn="l"/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At first look: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Russia: most affected nation for both infections and deaths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Romania: one of the least affected countries even having vaccinated people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Italy: almost affected as Russia being much smaller and having a very high percentage of vaccinated people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139700" indent="0" algn="l"/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Overall: Italy takes excessive measures that are not effective, Romania is healthy while not taking measures and Russia is in catastrophe</a:t>
            </a:r>
          </a:p>
        </p:txBody>
      </p:sp>
    </p:spTree>
    <p:extLst>
      <p:ext uri="{BB962C8B-B14F-4D97-AF65-F5344CB8AC3E}">
        <p14:creationId xmlns:p14="http://schemas.microsoft.com/office/powerpoint/2010/main" val="3420543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FA1D1-395D-49A1-A6CE-768F9131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328613"/>
            <a:ext cx="6300787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Italy, Russia and Romania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5AA415-9CB2-4A5D-A509-D4C58804D6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5731" y="1042989"/>
            <a:ext cx="8872538" cy="3857624"/>
          </a:xfrm>
        </p:spPr>
        <p:txBody>
          <a:bodyPr>
            <a:normAutofit/>
          </a:bodyPr>
          <a:lstStyle/>
          <a:p>
            <a:pPr marL="139700" indent="0" algn="l"/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Let’s analyze with EU CoVis-19:</a:t>
            </a:r>
          </a:p>
          <a:p>
            <a:pPr marL="139700" indent="0" algn="l"/>
            <a:endParaRPr lang="en-US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 err="1">
                <a:solidFill>
                  <a:schemeClr val="accent2">
                    <a:lumOff val="44000"/>
                  </a:schemeClr>
                </a:solidFill>
              </a:rPr>
              <a:t>MapChart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Italy has the highest percentage of cases and vaccination relatives to the population, but the percentage of deaths in Romania and Russia is higher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 err="1">
                <a:solidFill>
                  <a:schemeClr val="accent2">
                    <a:lumOff val="44000"/>
                  </a:schemeClr>
                </a:solidFill>
              </a:rPr>
              <a:t>BarChart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Italy is the one that maintains the highest stringency index, which together with the vaccinations influence the saturation of intensive care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2">
                  <a:lumOff val="44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chemeClr val="accent2">
                    <a:lumOff val="44000"/>
                  </a:schemeClr>
                </a:solidFill>
              </a:rPr>
              <a:t>Table and Parallel coordinates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Italy has the most 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population density, longest life expectancy and 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is oldest country          faster infection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chemeClr val="accent2">
                    <a:lumOff val="44000"/>
                  </a:schemeClr>
                </a:solidFill>
              </a:rPr>
              <a:t>PCA chart</a:t>
            </a:r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: few data of Romania          undisclosed 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data that would influence the percentage of cases,</a:t>
            </a:r>
          </a:p>
          <a:p>
            <a:pPr marL="139700" indent="0" algn="l"/>
            <a:r>
              <a:rPr lang="en-US" sz="1600" b="0" dirty="0">
                <a:solidFill>
                  <a:schemeClr val="accent2">
                    <a:lumOff val="44000"/>
                  </a:schemeClr>
                </a:solidFill>
              </a:rPr>
              <a:t>     deaths and vaccinations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600" b="0" i="1" dirty="0">
              <a:solidFill>
                <a:schemeClr val="accent2">
                  <a:lumOff val="44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71791A-5603-4A5B-A7E7-6D626A12D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87" y="2904649"/>
            <a:ext cx="3826263" cy="2178844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BB6BCD1C-4DB2-4CAF-9C0A-C80E63AF8284}"/>
              </a:ext>
            </a:extLst>
          </p:cNvPr>
          <p:cNvSpPr/>
          <p:nvPr/>
        </p:nvSpPr>
        <p:spPr>
          <a:xfrm>
            <a:off x="2000243" y="3757612"/>
            <a:ext cx="385762" cy="45719"/>
          </a:xfrm>
          <a:prstGeom prst="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25252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5403FEAA-5748-4B6B-9CCE-1E798D95AAE2}"/>
              </a:ext>
            </a:extLst>
          </p:cNvPr>
          <p:cNvSpPr/>
          <p:nvPr/>
        </p:nvSpPr>
        <p:spPr>
          <a:xfrm>
            <a:off x="3304769" y="4001215"/>
            <a:ext cx="385762" cy="45719"/>
          </a:xfrm>
          <a:prstGeom prst="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252525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4659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rPr lang="en-US" dirty="0"/>
              <a:t>What we can do more</a:t>
            </a:r>
            <a:endParaRPr dirty="0"/>
          </a:p>
        </p:txBody>
      </p:sp>
      <p:sp>
        <p:nvSpPr>
          <p:cNvPr id="401" name="Google Shape;2132;p40"/>
          <p:cNvSpPr txBox="1">
            <a:spLocks noGrp="1"/>
          </p:cNvSpPr>
          <p:nvPr>
            <p:ph type="title"/>
          </p:nvPr>
        </p:nvSpPr>
        <p:spPr>
          <a:xfrm>
            <a:off x="1708055" y="2328436"/>
            <a:ext cx="5748637" cy="8418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4176"/>
            </a:lvl1pPr>
          </a:lstStyle>
          <a:p>
            <a:r>
              <a:rPr lang="en-US" dirty="0"/>
              <a:t>CONCLUSION AND FUTURE WORK</a:t>
            </a:r>
            <a:endParaRPr dirty="0"/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 marL="0" marR="0" lvl="0" indent="0" algn="ctr" defTabSz="9052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633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nton"/>
                <a:sym typeface="Anton"/>
              </a:rPr>
              <a:t>0</a:t>
            </a:r>
            <a:r>
              <a:rPr lang="en-US" dirty="0"/>
              <a:t>8</a:t>
            </a:r>
            <a:endParaRPr kumimoji="0" sz="6633" b="0" i="0" u="none" strike="noStrike" kern="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1358273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4791C-E341-41FC-A030-584EA4CF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1" y="222781"/>
            <a:ext cx="4839300" cy="84180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Conclusion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A52A91-85CC-495E-87AE-E2CB56029B9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3550" y="928851"/>
            <a:ext cx="8548987" cy="1885787"/>
          </a:xfrm>
        </p:spPr>
        <p:txBody>
          <a:bodyPr>
            <a:norm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Different from other views, we take into account all the possible factors that can affect the pandemic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We made the view in one-page structure              make the comparison as efficient as possible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>
                    <a:lumOff val="44000"/>
                  </a:schemeClr>
                </a:solidFill>
              </a:rPr>
              <a:t>By incorporating PCA we provide also a tool that helps to ideally understand how different country data is and how much data is being provided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E1960117-6EB8-416D-8675-B4ACCA1B04FC}"/>
              </a:ext>
            </a:extLst>
          </p:cNvPr>
          <p:cNvSpPr/>
          <p:nvPr/>
        </p:nvSpPr>
        <p:spPr>
          <a:xfrm>
            <a:off x="4707729" y="1678781"/>
            <a:ext cx="621507" cy="114300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normalizeH="0" baseline="0"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CEF879-F790-4AC0-9DB6-DF5220E3971E}"/>
              </a:ext>
            </a:extLst>
          </p:cNvPr>
          <p:cNvSpPr txBox="1"/>
          <p:nvPr/>
        </p:nvSpPr>
        <p:spPr>
          <a:xfrm>
            <a:off x="323549" y="2657475"/>
            <a:ext cx="457200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7FF2B"/>
                </a:solidFill>
                <a:latin typeface="Anton"/>
                <a:sym typeface="Anton"/>
              </a:rPr>
              <a:t>Future work</a:t>
            </a:r>
            <a:endParaRPr lang="en-US" sz="4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280F71C-1682-4CD7-932A-5E96D4617027}"/>
              </a:ext>
            </a:extLst>
          </p:cNvPr>
          <p:cNvSpPr txBox="1"/>
          <p:nvPr/>
        </p:nvSpPr>
        <p:spPr>
          <a:xfrm>
            <a:off x="323548" y="3336042"/>
            <a:ext cx="854898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25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8F8F8F">
                    <a:lumOff val="44000"/>
                  </a:srgbClr>
                </a:solidFill>
                <a:latin typeface="Anaheim"/>
                <a:sym typeface="Anaheim"/>
              </a:rPr>
              <a:t>Our tool can be applied to other real-world applications, by changing the data in the dataset</a:t>
            </a:r>
          </a:p>
          <a:p>
            <a:pPr marL="425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naheim"/>
                <a:sym typeface="Anaheim"/>
              </a:rPr>
              <a:t>We explore the possibility of incorporating other tools into the project </a:t>
            </a:r>
            <a:r>
              <a:rPr lang="en-US" sz="1800" dirty="0">
                <a:solidFill>
                  <a:srgbClr val="8F8F8F">
                    <a:lumOff val="44000"/>
                  </a:srgbClr>
                </a:solidFill>
                <a:latin typeface="Anaheim"/>
                <a:sym typeface="Anaheim"/>
              </a:rPr>
              <a:t>to make prediction of trends or help better understanding of the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F8F8F">
                  <a:lumOff val="44000"/>
                </a:srgbClr>
              </a:solidFill>
              <a:effectLst/>
              <a:uLnTx/>
              <a:uFillTx/>
              <a:latin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7686458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2" cy="791494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Introduction</a:t>
            </a:r>
          </a:p>
        </p:txBody>
      </p:sp>
      <p:sp>
        <p:nvSpPr>
          <p:cNvPr id="329" name="Google Shape;2152;p42"/>
          <p:cNvSpPr txBox="1"/>
          <p:nvPr/>
        </p:nvSpPr>
        <p:spPr>
          <a:xfrm>
            <a:off x="976984" y="1501326"/>
            <a:ext cx="22017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BACKGROUND</a:t>
            </a:r>
          </a:p>
        </p:txBody>
      </p:sp>
      <p:sp>
        <p:nvSpPr>
          <p:cNvPr id="330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976984" y="1855287"/>
            <a:ext cx="2609101" cy="716330"/>
          </a:xfrm>
          <a:prstGeom prst="rect">
            <a:avLst/>
          </a:prstGeom>
        </p:spPr>
        <p:txBody>
          <a:bodyPr/>
          <a:lstStyle/>
          <a:p>
            <a:pPr marL="0" indent="0" defTabSz="68579">
              <a:spcBef>
                <a:spcPts val="100"/>
              </a:spcBef>
              <a:defRPr sz="1000"/>
            </a:pPr>
            <a:r>
              <a:t>In the last two years one of the biggest pandemics in history: The Coronavirus or </a:t>
            </a:r>
            <a:r>
              <a:rPr b="1"/>
              <a:t>Covid-19</a:t>
            </a:r>
            <a:r>
              <a:t>. </a:t>
            </a:r>
          </a:p>
        </p:txBody>
      </p:sp>
      <p:sp>
        <p:nvSpPr>
          <p:cNvPr id="331" name="Google Shape;2154;p42"/>
          <p:cNvSpPr txBox="1"/>
          <p:nvPr/>
        </p:nvSpPr>
        <p:spPr>
          <a:xfrm>
            <a:off x="3918859" y="1501326"/>
            <a:ext cx="22017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BIG DATA</a:t>
            </a:r>
          </a:p>
        </p:txBody>
      </p:sp>
      <p:sp>
        <p:nvSpPr>
          <p:cNvPr id="332" name="Google Shape;2155;p42"/>
          <p:cNvSpPr txBox="1"/>
          <p:nvPr/>
        </p:nvSpPr>
        <p:spPr>
          <a:xfrm>
            <a:off x="3918859" y="1855287"/>
            <a:ext cx="26091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defTabSz="72008">
              <a:spcBef>
                <a:spcPts val="100"/>
              </a:spcBef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Covid-19 provide a huge amount of data to analyze</a:t>
            </a:r>
          </a:p>
        </p:txBody>
      </p:sp>
      <p:sp>
        <p:nvSpPr>
          <p:cNvPr id="333" name="Google Shape;2156;p42"/>
          <p:cNvSpPr txBox="1"/>
          <p:nvPr/>
        </p:nvSpPr>
        <p:spPr>
          <a:xfrm>
            <a:off x="959212" y="2805880"/>
            <a:ext cx="2201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MAIN ASPECTS</a:t>
            </a:r>
          </a:p>
        </p:txBody>
      </p:sp>
      <p:sp>
        <p:nvSpPr>
          <p:cNvPr id="334" name="Google Shape;2157;p42"/>
          <p:cNvSpPr txBox="1"/>
          <p:nvPr/>
        </p:nvSpPr>
        <p:spPr>
          <a:xfrm>
            <a:off x="959212" y="3190387"/>
            <a:ext cx="26091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72008">
              <a:spcBef>
                <a:spcPts val="100"/>
              </a:spcBef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Three main aspects: </a:t>
            </a:r>
            <a:r>
              <a:rPr b="1" u="sng"/>
              <a:t>Cases</a:t>
            </a:r>
            <a:r>
              <a:t>, </a:t>
            </a:r>
            <a:r>
              <a:rPr b="1" u="sng"/>
              <a:t>Deaths</a:t>
            </a:r>
            <a:r>
              <a:t>, and </a:t>
            </a:r>
            <a:r>
              <a:rPr b="1" u="sng"/>
              <a:t>Vaccinations</a:t>
            </a:r>
          </a:p>
        </p:txBody>
      </p:sp>
      <p:sp>
        <p:nvSpPr>
          <p:cNvPr id="335" name="Google Shape;2158;p42"/>
          <p:cNvSpPr txBox="1"/>
          <p:nvPr/>
        </p:nvSpPr>
        <p:spPr>
          <a:xfrm>
            <a:off x="3901087" y="2805876"/>
            <a:ext cx="22017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OBJECTIVES</a:t>
            </a:r>
          </a:p>
        </p:txBody>
      </p:sp>
      <p:sp>
        <p:nvSpPr>
          <p:cNvPr id="336" name="Google Shape;2159;p42"/>
          <p:cNvSpPr txBox="1"/>
          <p:nvPr/>
        </p:nvSpPr>
        <p:spPr>
          <a:xfrm>
            <a:off x="3901087" y="3173587"/>
            <a:ext cx="4337133" cy="88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768095"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Two main objectives: </a:t>
            </a:r>
            <a:endParaRPr sz="300"/>
          </a:p>
          <a:p>
            <a:pPr marL="205358" indent="-205358" defTabSz="768095">
              <a:buSzPct val="100000"/>
              <a:buAutoNum type="arabicPeriod"/>
              <a:defRPr sz="1100" b="1" u="sng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Comparisons</a:t>
            </a:r>
            <a:r>
              <a:rPr b="0" u="none"/>
              <a:t> between different European countries</a:t>
            </a:r>
          </a:p>
          <a:p>
            <a:pPr marL="205358" indent="-205358" defTabSz="768095">
              <a:buSzPct val="100000"/>
              <a:buAutoNum type="arabicPeriod"/>
              <a:defRPr sz="1100" b="1" u="sng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Interactive</a:t>
            </a:r>
            <a:r>
              <a:rPr b="0" u="none"/>
              <a:t> Visualizations</a:t>
            </a:r>
          </a:p>
          <a:p>
            <a:pPr marL="205358" indent="-205358" defTabSz="768095">
              <a:buSzPct val="100000"/>
              <a:buAutoNum type="arabicPeriod"/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Analyze not only factors caused by COVID-19</a:t>
            </a:r>
          </a:p>
        </p:txBody>
      </p:sp>
      <p:sp>
        <p:nvSpPr>
          <p:cNvPr id="337" name="Google Shape;2154;p42"/>
          <p:cNvSpPr txBox="1"/>
          <p:nvPr/>
        </p:nvSpPr>
        <p:spPr>
          <a:xfrm>
            <a:off x="6708298" y="1495634"/>
            <a:ext cx="22017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TARGET</a:t>
            </a:r>
          </a:p>
        </p:txBody>
      </p:sp>
      <p:sp>
        <p:nvSpPr>
          <p:cNvPr id="338" name="Google Shape;2155;p42"/>
          <p:cNvSpPr txBox="1"/>
          <p:nvPr/>
        </p:nvSpPr>
        <p:spPr>
          <a:xfrm>
            <a:off x="6708298" y="1849595"/>
            <a:ext cx="26091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defTabSz="68579">
              <a:spcBef>
                <a:spcPts val="100"/>
              </a:spcBef>
              <a:defRPr sz="10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Knowledge discovered helps: </a:t>
            </a:r>
            <a:r>
              <a:rPr i="1"/>
              <a:t>researchers</a:t>
            </a:r>
            <a:r>
              <a:t>, </a:t>
            </a:r>
            <a:r>
              <a:rPr i="1"/>
              <a:t>epidemiologists</a:t>
            </a:r>
            <a:r>
              <a:t>, and </a:t>
            </a:r>
            <a:r>
              <a:rPr i="1"/>
              <a:t>policymakers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defTabSz="804671">
              <a:defRPr sz="4200"/>
            </a:lvl1pPr>
          </a:lstStyle>
          <a:p>
            <a:r>
              <a:t>RELATED WORKS</a:t>
            </a:r>
          </a:p>
        </p:txBody>
      </p:sp>
      <p:sp>
        <p:nvSpPr>
          <p:cNvPr id="342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02</a:t>
            </a:r>
          </a:p>
        </p:txBody>
      </p:sp>
      <p:sp>
        <p:nvSpPr>
          <p:cNvPr id="343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800" b="1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Literature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2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Related Works</a:t>
            </a:r>
          </a:p>
        </p:txBody>
      </p:sp>
      <p:pic>
        <p:nvPicPr>
          <p:cNvPr id="346" name="Schermata 2022-01-31 alle 12.36.36.png" descr="Schermata 2022-01-31 alle 12.3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81" y="1515395"/>
            <a:ext cx="4814118" cy="2724658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Google Shape;2153;p42"/>
          <p:cNvSpPr txBox="1">
            <a:spLocks noGrp="1"/>
          </p:cNvSpPr>
          <p:nvPr>
            <p:ph type="body" sz="half" idx="1"/>
          </p:nvPr>
        </p:nvSpPr>
        <p:spPr>
          <a:xfrm>
            <a:off x="296658" y="1223058"/>
            <a:ext cx="3797116" cy="3309332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09168"/>
            <a:r>
              <a:t>Due to the COVID-19 pandemic, many viewers and dashboards have been developed in the past year. </a:t>
            </a:r>
          </a:p>
          <a:p>
            <a:pPr marL="0" indent="0" defTabSz="209168"/>
            <a:endParaRPr/>
          </a:p>
          <a:p>
            <a:pPr marL="154939" indent="-154939" defTabSz="209168">
              <a:buSzPct val="123000"/>
              <a:buChar char="•"/>
            </a:pPr>
            <a:r>
              <a:t>Some of them viewed </a:t>
            </a:r>
            <a:r>
              <a:rPr u="sng"/>
              <a:t>literature related</a:t>
            </a:r>
            <a:r>
              <a:t> to COVID-19 research and others viewed the </a:t>
            </a:r>
            <a:r>
              <a:rPr u="sng"/>
              <a:t>economic impact</a:t>
            </a:r>
            <a:r>
              <a:t> </a:t>
            </a:r>
          </a:p>
          <a:p>
            <a:pPr marL="0" indent="0" defTabSz="209168"/>
            <a:endParaRPr/>
          </a:p>
          <a:p>
            <a:pPr marL="154939" indent="-154939" defTabSz="209168">
              <a:buSzPct val="123000"/>
              <a:buChar char="•"/>
            </a:pPr>
            <a:r>
              <a:t>Most of them focused on </a:t>
            </a:r>
            <a:r>
              <a:rPr i="1" u="sng"/>
              <a:t>actual COVID-19 cases</a:t>
            </a:r>
            <a:r>
              <a:t>. </a:t>
            </a:r>
          </a:p>
          <a:p>
            <a:pPr marL="0" indent="0" defTabSz="209168"/>
            <a:endParaRPr/>
          </a:p>
          <a:p>
            <a:pPr marL="154939" indent="-154939" defTabSz="209168">
              <a:buSzPct val="123000"/>
              <a:buChar char="•"/>
            </a:pPr>
            <a:r>
              <a:t>However none of them deals with </a:t>
            </a:r>
            <a:r>
              <a:rPr b="1" u="sng"/>
              <a:t>visual analytics</a:t>
            </a:r>
            <a:r>
              <a:t> but only with </a:t>
            </a:r>
            <a:r>
              <a:rPr u="sng"/>
              <a:t>information visualization</a:t>
            </a:r>
          </a:p>
          <a:p>
            <a:pPr marL="0" indent="0" defTabSz="209168">
              <a:defRPr sz="200"/>
            </a:pPr>
            <a:endParaRPr u="sng"/>
          </a:p>
          <a:p>
            <a:pPr marL="0" indent="0" defTabSz="209168"/>
            <a: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Related Works</a:t>
            </a:r>
          </a:p>
        </p:txBody>
      </p:sp>
      <p:sp>
        <p:nvSpPr>
          <p:cNvPr id="350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305544" y="1178626"/>
            <a:ext cx="8688238" cy="653446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40029">
              <a:defRPr sz="1400"/>
            </a:pPr>
            <a:r>
              <a:t>We analyze the related works with the goal to start from those ideas and then build our system.</a:t>
            </a:r>
            <a:endParaRPr sz="300"/>
          </a:p>
          <a:p>
            <a:pPr marL="0" indent="0" defTabSz="240029">
              <a:defRPr sz="1400"/>
            </a:pPr>
            <a:r>
              <a:t> </a:t>
            </a:r>
          </a:p>
        </p:txBody>
      </p:sp>
      <p:pic>
        <p:nvPicPr>
          <p:cNvPr id="351" name="table2.png" descr="tab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24" y="1927999"/>
            <a:ext cx="5840478" cy="237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4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defTabSz="822959">
              <a:defRPr sz="4200"/>
            </a:lvl1pPr>
          </a:lstStyle>
          <a:p>
            <a:r>
              <a:t>DATASET</a:t>
            </a:r>
          </a:p>
        </p:txBody>
      </p:sp>
      <p:sp>
        <p:nvSpPr>
          <p:cNvPr id="355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03</a:t>
            </a:r>
          </a:p>
        </p:txBody>
      </p:sp>
      <p:sp>
        <p:nvSpPr>
          <p:cNvPr id="356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800" b="1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Data management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Dataset</a:t>
            </a:r>
          </a:p>
        </p:txBody>
      </p:sp>
      <p:sp>
        <p:nvSpPr>
          <p:cNvPr id="359" name="Google Shape;2153;p42"/>
          <p:cNvSpPr txBox="1">
            <a:spLocks noGrp="1"/>
          </p:cNvSpPr>
          <p:nvPr>
            <p:ph type="body" sz="half" idx="1"/>
          </p:nvPr>
        </p:nvSpPr>
        <p:spPr>
          <a:xfrm>
            <a:off x="385521" y="1827326"/>
            <a:ext cx="3796349" cy="2845106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185165"/>
            <a:r>
              <a:t>We took the dataset by </a:t>
            </a:r>
            <a:r>
              <a:rPr i="1"/>
              <a:t>Our World in Data. </a:t>
            </a:r>
            <a:r>
              <a:t>It is very huge (AS index greater than 6 million), it contains the collected data for all the world.</a:t>
            </a:r>
          </a:p>
          <a:p>
            <a:pPr marL="0" indent="0" defTabSz="185165"/>
            <a:endParaRPr/>
          </a:p>
          <a:p>
            <a:pPr marL="0" indent="0" defTabSz="185165"/>
            <a:r>
              <a:t>Different sources:</a:t>
            </a:r>
          </a:p>
          <a:p>
            <a:pPr marL="154305" indent="-154305" defTabSz="185165">
              <a:buSzPct val="123000"/>
              <a:buChar char="•"/>
            </a:pPr>
            <a:r>
              <a:t>COVID-19 Data Repository by the Center for Systems Science and Engineering (CSSE) at Johns Hopkins University (JHU) </a:t>
            </a:r>
          </a:p>
          <a:p>
            <a:pPr marL="0" indent="0" defTabSz="185165"/>
            <a:endParaRPr/>
          </a:p>
          <a:p>
            <a:pPr marL="154305" indent="-154305" defTabSz="185165">
              <a:buSzPct val="123000"/>
              <a:buChar char="•"/>
            </a:pPr>
            <a:r>
              <a:t>European Centre for Disease Prevention and Control </a:t>
            </a:r>
            <a:br/>
            <a:endParaRPr sz="200"/>
          </a:p>
          <a:p>
            <a:pPr marL="0" indent="0" defTabSz="185165"/>
            <a:endParaRPr sz="200"/>
          </a:p>
          <a:p>
            <a:pPr marL="154305" indent="-154305" defTabSz="185165">
              <a:buSzPct val="123000"/>
              <a:buChar char="•"/>
            </a:pPr>
            <a:r>
              <a:t>Government sources </a:t>
            </a:r>
            <a:br/>
            <a:endParaRPr sz="200"/>
          </a:p>
          <a:p>
            <a:pPr marL="0" indent="0" defTabSz="185165">
              <a:defRPr sz="200"/>
            </a:pPr>
            <a:endParaRPr sz="200"/>
          </a:p>
          <a:p>
            <a:pPr marL="0" indent="0" defTabSz="185165"/>
            <a:r>
              <a:t> </a:t>
            </a:r>
          </a:p>
        </p:txBody>
      </p:sp>
      <p:sp>
        <p:nvSpPr>
          <p:cNvPr id="360" name="Google Shape;2152;p42"/>
          <p:cNvSpPr txBox="1"/>
          <p:nvPr/>
        </p:nvSpPr>
        <p:spPr>
          <a:xfrm>
            <a:off x="1351973" y="1341373"/>
            <a:ext cx="1436904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SOURCES</a:t>
            </a:r>
          </a:p>
        </p:txBody>
      </p:sp>
      <p:sp>
        <p:nvSpPr>
          <p:cNvPr id="361" name="Google Shape;2152;p42"/>
          <p:cNvSpPr txBox="1"/>
          <p:nvPr/>
        </p:nvSpPr>
        <p:spPr>
          <a:xfrm>
            <a:off x="5600827" y="2949793"/>
            <a:ext cx="288046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DATA MANAGEMENT</a:t>
            </a:r>
          </a:p>
        </p:txBody>
      </p:sp>
      <p:sp>
        <p:nvSpPr>
          <p:cNvPr id="362" name="Google Shape;2153;p42"/>
          <p:cNvSpPr txBox="1"/>
          <p:nvPr/>
        </p:nvSpPr>
        <p:spPr>
          <a:xfrm>
            <a:off x="5142884" y="3407202"/>
            <a:ext cx="3796349" cy="88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3" tIns="34283" rIns="34283" bIns="34283">
            <a:normAutofit/>
          </a:bodyPr>
          <a:lstStyle>
            <a:lvl1pPr defTabSz="202310"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Because we have to manage a very huge amount of data, we have chosen to store them inside a non-relational DataBase, making the accessibility easier. </a:t>
            </a:r>
          </a:p>
        </p:txBody>
      </p:sp>
      <p:sp>
        <p:nvSpPr>
          <p:cNvPr id="363" name="Google Shape;2182;p44"/>
          <p:cNvSpPr/>
          <p:nvPr/>
        </p:nvSpPr>
        <p:spPr>
          <a:xfrm>
            <a:off x="5232077" y="1094767"/>
            <a:ext cx="1623117" cy="1619897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4" name="Monete"/>
          <p:cNvSpPr/>
          <p:nvPr/>
        </p:nvSpPr>
        <p:spPr>
          <a:xfrm>
            <a:off x="5556705" y="1416323"/>
            <a:ext cx="973861" cy="976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2">
                    <a:lumOff val="44000"/>
                  </a:schemeClr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04003" cy="112858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Preprocessing</a:t>
            </a:r>
          </a:p>
        </p:txBody>
      </p:sp>
      <p:sp>
        <p:nvSpPr>
          <p:cNvPr id="367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96658" y="1223058"/>
            <a:ext cx="8593623" cy="3309332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77748">
              <a:defRPr sz="1800"/>
            </a:pPr>
            <a:r>
              <a:t>Very huge dataset: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/>
          </a:p>
          <a:p>
            <a:pPr marL="231457" indent="-231457" defTabSz="277748">
              <a:buSzPct val="123000"/>
              <a:buChar char="•"/>
              <a:defRPr sz="1800"/>
            </a:pPr>
            <a:r>
              <a:t>Only European countries</a:t>
            </a:r>
          </a:p>
          <a:p>
            <a:pPr marL="0" indent="0" defTabSz="277748">
              <a:defRPr sz="1800"/>
            </a:pPr>
            <a:endParaRPr/>
          </a:p>
          <a:p>
            <a:pPr marL="231457" indent="-231457" defTabSz="277748">
              <a:buSzPct val="123000"/>
              <a:buChar char="•"/>
              <a:defRPr sz="1800"/>
            </a:pPr>
            <a:r>
              <a:t>Discarded countries: Guernsey, Jersey, Vatican, Andorra, Faeroe Islands, Gibraltar, Isle of Man, Kosovo, Liechtenstein, Monaco, San Marino, North Macedonia</a:t>
            </a:r>
          </a:p>
          <a:p>
            <a:pPr marL="231457" indent="-231457" defTabSz="277748">
              <a:buSzPct val="123000"/>
              <a:buChar char="•"/>
              <a:defRPr sz="1800"/>
            </a:pPr>
            <a:endParaRPr/>
          </a:p>
          <a:p>
            <a:pPr marL="231457" indent="-231457" defTabSz="277748">
              <a:buSzPct val="123000"/>
              <a:buChar char="•"/>
              <a:defRPr sz="1800"/>
            </a:pPr>
            <a:r>
              <a:t>We select only a part of the features, the ones related to vaccinations, deaths, cases, and static factors </a:t>
            </a:r>
            <a:endParaRPr sz="300"/>
          </a:p>
          <a:p>
            <a:pPr marL="205739" indent="-205739" defTabSz="277748">
              <a:buSzPct val="123000"/>
              <a:buChar char="•"/>
              <a:defRPr sz="300"/>
            </a:pPr>
            <a:endParaRPr sz="300"/>
          </a:p>
          <a:p>
            <a:pPr marL="0" indent="0" defTabSz="277748">
              <a:defRPr sz="1800"/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Heart Transplant Breakthrough by Slidesgo">
  <a:themeElements>
    <a:clrScheme name="Heart Transplant Breakthrough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1335</Words>
  <Application>Microsoft Office PowerPoint</Application>
  <PresentationFormat>Presentazione su schermo (16:9)</PresentationFormat>
  <Paragraphs>189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Anaheim</vt:lpstr>
      <vt:lpstr>Anton</vt:lpstr>
      <vt:lpstr>Arial</vt:lpstr>
      <vt:lpstr>Helvetica</vt:lpstr>
      <vt:lpstr>Heart Transplant Breakthrough by Slidesgo</vt:lpstr>
      <vt:lpstr>1_Heart Transplant Breakthrough by Slidesgo</vt:lpstr>
      <vt:lpstr>2_Heart Transplant Breakthrough by Slidesgo</vt:lpstr>
      <vt:lpstr>EU CoVis-19 VISUAL ANALYSYS </vt:lpstr>
      <vt:lpstr>INTRODUCTION</vt:lpstr>
      <vt:lpstr>Introduction</vt:lpstr>
      <vt:lpstr>RELATED WORKS</vt:lpstr>
      <vt:lpstr>Related Works</vt:lpstr>
      <vt:lpstr>Related Works</vt:lpstr>
      <vt:lpstr>DATASET</vt:lpstr>
      <vt:lpstr>Dataset</vt:lpstr>
      <vt:lpstr>Preprocessing</vt:lpstr>
      <vt:lpstr>TECHNOLOGIES</vt:lpstr>
      <vt:lpstr>Scalable</vt:lpstr>
      <vt:lpstr>D3.JS</vt:lpstr>
      <vt:lpstr>VISUALIZATIONS</vt:lpstr>
      <vt:lpstr>OUR VIEWS</vt:lpstr>
      <vt:lpstr>Navbar</vt:lpstr>
      <vt:lpstr>Presentazione standard di PowerPoint</vt:lpstr>
      <vt:lpstr>Presentazione standard di PowerPoint</vt:lpstr>
      <vt:lpstr>ANALYTICS</vt:lpstr>
      <vt:lpstr>Simple</vt:lpstr>
      <vt:lpstr>Complex</vt:lpstr>
      <vt:lpstr>CASE OF STUDY</vt:lpstr>
      <vt:lpstr>Italy, Russia and Romania</vt:lpstr>
      <vt:lpstr>Italy, Russia and Romania</vt:lpstr>
      <vt:lpstr>CONCLUSION AND 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CoVis-19 VISUAL ANALYSYS </dc:title>
  <cp:lastModifiedBy>Weihao Peng</cp:lastModifiedBy>
  <cp:revision>6</cp:revision>
  <dcterms:modified xsi:type="dcterms:W3CDTF">2022-02-01T15:25:39Z</dcterms:modified>
</cp:coreProperties>
</file>