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52525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52525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52525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52525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52525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52525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52525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52525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52525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2">
              <a:lumOff val="44000"/>
            </a:scheme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252525"/>
        </a:fontRef>
        <a:srgbClr val="252525"/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FDDCB"/>
          </a:solidFill>
        </a:fill>
      </a:tcStyle>
    </a:wholeTbl>
    <a:band2H>
      <a:tcTxStyle b="def" i="def"/>
      <a:tcStyle>
        <a:tcBdr/>
        <a:fill>
          <a:solidFill>
            <a:srgbClr val="FFEFE7"/>
          </a:solidFill>
        </a:fill>
      </a:tcStyle>
    </a:band2H>
    <a:firstCol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252525"/>
        </a:fontRef>
        <a:srgbClr val="252525"/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2">
              <a:lumOff val="44000"/>
            </a:schemeClr>
          </a:solidFill>
        </a:fill>
      </a:tcStyle>
    </a:band2H>
    <a:firstCol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firstCol>
    <a:lastRow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lastRow>
    <a:firstRow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252525"/>
        </a:fontRef>
        <a:srgbClr val="252525"/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2">
              <a:lumOff val="44000"/>
            </a:schemeClr>
          </a:solidFill>
        </a:fill>
      </a:tcStyle>
    </a:band2H>
    <a:firstCol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firstCol>
    <a:lastRow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lastRow>
    <a:firstRow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252525"/>
        </a:fontRef>
        <a:srgbClr val="25252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chemeClr val="accent2">
              <a:lumOff val="44000"/>
            </a:schemeClr>
          </a:solidFill>
        </a:fill>
      </a:tcStyle>
    </a:band2H>
    <a:firstCol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52525"/>
        </a:fontRef>
        <a:srgbClr val="25252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52525"/>
              </a:solidFill>
              <a:prstDash val="solid"/>
              <a:round/>
            </a:ln>
          </a:top>
          <a:bottom>
            <a:ln w="25400" cap="flat">
              <a:solidFill>
                <a:srgbClr val="25252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lastRow>
    <a:firstRow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52525"/>
              </a:solidFill>
              <a:prstDash val="solid"/>
              <a:round/>
            </a:ln>
          </a:top>
          <a:bottom>
            <a:ln w="25400" cap="flat">
              <a:solidFill>
                <a:srgbClr val="25252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52525"/>
        </a:fontRef>
        <a:srgbClr val="252525"/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252525"/>
          </a:solidFill>
        </a:fill>
      </a:tcStyle>
    </a:firstCol>
    <a:lastRow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252525"/>
          </a:solidFill>
        </a:fill>
      </a:tcStyle>
    </a:lastRow>
    <a:firstRow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25252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7" name="Shape 3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Testo"/>
          <p:cNvSpPr txBox="1"/>
          <p:nvPr>
            <p:ph type="title"/>
          </p:nvPr>
        </p:nvSpPr>
        <p:spPr>
          <a:xfrm>
            <a:off x="1786500" y="1608649"/>
            <a:ext cx="5571000" cy="1773602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defRPr sz="6000"/>
            </a:lvl1pPr>
          </a:lstStyle>
          <a:p>
            <a:pPr/>
            <a:r>
              <a:t>Titolo Testo</a:t>
            </a:r>
          </a:p>
        </p:txBody>
      </p:sp>
      <p:sp>
        <p:nvSpPr>
          <p:cNvPr id="12" name="Corpo livello uno…"/>
          <p:cNvSpPr txBox="1"/>
          <p:nvPr>
            <p:ph type="body" sz="quarter" idx="1"/>
          </p:nvPr>
        </p:nvSpPr>
        <p:spPr>
          <a:xfrm>
            <a:off x="2536350" y="3298983"/>
            <a:ext cx="4071300" cy="364201"/>
          </a:xfrm>
          <a:prstGeom prst="rect">
            <a:avLst/>
          </a:prstGeom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b="1" sz="1800">
                <a:solidFill>
                  <a:srgbClr val="252525"/>
                </a:solidFill>
              </a:defRPr>
            </a:lvl1pPr>
            <a:lvl2pPr marL="317500" indent="279400" algn="ctr">
              <a:lnSpc>
                <a:spcPct val="100000"/>
              </a:lnSpc>
              <a:buClrTx/>
              <a:buSzTx/>
              <a:buNone/>
              <a:defRPr b="1" sz="1800">
                <a:solidFill>
                  <a:srgbClr val="252525"/>
                </a:solidFill>
              </a:defRPr>
            </a:lvl2pPr>
            <a:lvl3pPr marL="317500" indent="736600" algn="ctr">
              <a:lnSpc>
                <a:spcPct val="100000"/>
              </a:lnSpc>
              <a:buClrTx/>
              <a:buSzTx/>
              <a:buNone/>
              <a:defRPr b="1" sz="1800">
                <a:solidFill>
                  <a:srgbClr val="252525"/>
                </a:solidFill>
              </a:defRPr>
            </a:lvl3pPr>
            <a:lvl4pPr marL="317500" indent="1193800" algn="ctr">
              <a:lnSpc>
                <a:spcPct val="100000"/>
              </a:lnSpc>
              <a:buClrTx/>
              <a:buSzTx/>
              <a:buNone/>
              <a:defRPr b="1" sz="1800">
                <a:solidFill>
                  <a:srgbClr val="252525"/>
                </a:solidFill>
              </a:defRPr>
            </a:lvl4pPr>
            <a:lvl5pPr marL="317500" indent="1651000" algn="ctr">
              <a:lnSpc>
                <a:spcPct val="100000"/>
              </a:lnSpc>
              <a:buClrTx/>
              <a:buSzTx/>
              <a:buNone/>
              <a:defRPr b="1" sz="1800">
                <a:solidFill>
                  <a:srgbClr val="252525"/>
                </a:solidFill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xx%"/>
          <p:cNvSpPr txBox="1"/>
          <p:nvPr>
            <p:ph type="title" hasCustomPrompt="1"/>
          </p:nvPr>
        </p:nvSpPr>
        <p:spPr>
          <a:xfrm>
            <a:off x="2252950" y="1756924"/>
            <a:ext cx="4638000" cy="1106101"/>
          </a:xfrm>
          <a:prstGeom prst="rect">
            <a:avLst/>
          </a:prstGeom>
        </p:spPr>
        <p:txBody>
          <a:bodyPr/>
          <a:lstStyle>
            <a:lvl1pPr algn="ctr">
              <a:defRPr sz="6000"/>
            </a:lvl1pPr>
          </a:lstStyle>
          <a:p>
            <a:pPr/>
            <a:r>
              <a:t>xx%</a:t>
            </a:r>
          </a:p>
        </p:txBody>
      </p:sp>
      <p:sp>
        <p:nvSpPr>
          <p:cNvPr id="90" name="Corpo livello uno…"/>
          <p:cNvSpPr txBox="1"/>
          <p:nvPr>
            <p:ph type="body" sz="quarter" idx="1"/>
          </p:nvPr>
        </p:nvSpPr>
        <p:spPr>
          <a:xfrm>
            <a:off x="2253200" y="2894425"/>
            <a:ext cx="4637700" cy="512101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b="1" sz="1800">
                <a:solidFill>
                  <a:srgbClr val="252525"/>
                </a:solidFill>
              </a:defRPr>
            </a:lvl1pPr>
            <a:lvl2pPr marL="317500" indent="279400" algn="ctr">
              <a:lnSpc>
                <a:spcPct val="100000"/>
              </a:lnSpc>
              <a:buClrTx/>
              <a:buSzTx/>
              <a:buNone/>
              <a:defRPr b="1" sz="1800">
                <a:solidFill>
                  <a:srgbClr val="252525"/>
                </a:solidFill>
              </a:defRPr>
            </a:lvl2pPr>
            <a:lvl3pPr marL="317500" indent="736600" algn="ctr">
              <a:lnSpc>
                <a:spcPct val="100000"/>
              </a:lnSpc>
              <a:buClrTx/>
              <a:buSzTx/>
              <a:buNone/>
              <a:defRPr b="1" sz="1800">
                <a:solidFill>
                  <a:srgbClr val="252525"/>
                </a:solidFill>
              </a:defRPr>
            </a:lvl3pPr>
            <a:lvl4pPr marL="317500" indent="1193800" algn="ctr">
              <a:lnSpc>
                <a:spcPct val="100000"/>
              </a:lnSpc>
              <a:buClrTx/>
              <a:buSzTx/>
              <a:buNone/>
              <a:defRPr b="1" sz="1800">
                <a:solidFill>
                  <a:srgbClr val="252525"/>
                </a:solidFill>
              </a:defRPr>
            </a:lvl4pPr>
            <a:lvl5pPr marL="317500" indent="1651000" algn="ctr">
              <a:lnSpc>
                <a:spcPct val="100000"/>
              </a:lnSpc>
              <a:buClrTx/>
              <a:buSzTx/>
              <a:buNone/>
              <a:defRPr b="1" sz="1800">
                <a:solidFill>
                  <a:srgbClr val="252525"/>
                </a:solidFill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solidFill>
          <a:schemeClr val="accent2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_1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olo Testo"/>
          <p:cNvSpPr txBox="1"/>
          <p:nvPr>
            <p:ph type="title"/>
          </p:nvPr>
        </p:nvSpPr>
        <p:spPr>
          <a:xfrm>
            <a:off x="772599" y="1794574"/>
            <a:ext cx="2201701" cy="52770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/>
            <a:r>
              <a:t>Titolo Testo</a:t>
            </a:r>
          </a:p>
        </p:txBody>
      </p:sp>
      <p:sp>
        <p:nvSpPr>
          <p:cNvPr id="106" name="Corpo livello uno…"/>
          <p:cNvSpPr txBox="1"/>
          <p:nvPr>
            <p:ph type="body" sz="quarter" idx="1"/>
          </p:nvPr>
        </p:nvSpPr>
        <p:spPr>
          <a:xfrm>
            <a:off x="772599" y="2148535"/>
            <a:ext cx="2609102" cy="484801"/>
          </a:xfrm>
          <a:prstGeom prst="rect">
            <a:avLst/>
          </a:prstGeom>
        </p:spPr>
        <p:txBody>
          <a:bodyPr/>
          <a:lstStyle>
            <a:lvl1pPr marL="317500" indent="-177800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0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orpo livello uno…"/>
          <p:cNvSpPr txBox="1"/>
          <p:nvPr>
            <p:ph type="body" sz="quarter" idx="1"/>
          </p:nvPr>
        </p:nvSpPr>
        <p:spPr>
          <a:xfrm>
            <a:off x="4633250" y="3032554"/>
            <a:ext cx="3346201" cy="907200"/>
          </a:xfrm>
          <a:prstGeom prst="rect">
            <a:avLst/>
          </a:prstGeom>
        </p:spPr>
        <p:txBody>
          <a:bodyPr/>
          <a:lstStyle>
            <a:lvl1pPr marL="317500" indent="-177800" algn="r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 algn="r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 algn="r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 algn="r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 algn="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15" name="Titolo Testo"/>
          <p:cNvSpPr txBox="1"/>
          <p:nvPr>
            <p:ph type="title"/>
          </p:nvPr>
        </p:nvSpPr>
        <p:spPr>
          <a:xfrm>
            <a:off x="4633250" y="1359424"/>
            <a:ext cx="3346201" cy="1439102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r>
              <a:t>Titolo Testo</a:t>
            </a:r>
          </a:p>
        </p:txBody>
      </p:sp>
      <p:sp>
        <p:nvSpPr>
          <p:cNvPr id="116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124" name="Corpo livello uno…"/>
          <p:cNvSpPr txBox="1"/>
          <p:nvPr>
            <p:ph type="body" idx="1"/>
          </p:nvPr>
        </p:nvSpPr>
        <p:spPr>
          <a:xfrm>
            <a:off x="719999" y="1381075"/>
            <a:ext cx="7704002" cy="2570100"/>
          </a:xfrm>
          <a:prstGeom prst="rect">
            <a:avLst/>
          </a:prstGeom>
        </p:spPr>
        <p:txBody>
          <a:bodyPr/>
          <a:lstStyle>
            <a:lvl1pPr indent="-317500">
              <a:lnSpc>
                <a:spcPct val="100000"/>
              </a:lnSpc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●"/>
              <a:defRPr sz="1400"/>
            </a:lvl1pPr>
            <a:lvl2pPr marL="914400" indent="-317500">
              <a:lnSpc>
                <a:spcPct val="100000"/>
              </a:lnSpc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○"/>
              <a:defRPr sz="1400"/>
            </a:lvl2pPr>
            <a:lvl3pPr marL="1371600" indent="-317500">
              <a:lnSpc>
                <a:spcPct val="100000"/>
              </a:lnSpc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■"/>
              <a:defRPr sz="1400"/>
            </a:lvl3pPr>
            <a:lvl4pPr marL="1828800" indent="-317500">
              <a:lnSpc>
                <a:spcPct val="100000"/>
              </a:lnSpc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●"/>
              <a:defRPr sz="1400"/>
            </a:lvl4pPr>
            <a:lvl5pPr marL="2286000" indent="-317500">
              <a:lnSpc>
                <a:spcPct val="100000"/>
              </a:lnSpc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○"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2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orpo livello uno…"/>
          <p:cNvSpPr txBox="1"/>
          <p:nvPr>
            <p:ph type="body" sz="quarter" idx="1"/>
          </p:nvPr>
        </p:nvSpPr>
        <p:spPr>
          <a:xfrm>
            <a:off x="1230649" y="2543674"/>
            <a:ext cx="3164402" cy="907201"/>
          </a:xfrm>
          <a:prstGeom prst="rect">
            <a:avLst/>
          </a:prstGeom>
        </p:spPr>
        <p:txBody>
          <a:bodyPr/>
          <a:lstStyle>
            <a:lvl1pPr marL="317500" indent="-177800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3" name="Titolo Testo"/>
          <p:cNvSpPr txBox="1"/>
          <p:nvPr>
            <p:ph type="title"/>
          </p:nvPr>
        </p:nvSpPr>
        <p:spPr>
          <a:xfrm>
            <a:off x="1230649" y="1871499"/>
            <a:ext cx="1839901" cy="666601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13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orpo livello uno…"/>
          <p:cNvSpPr txBox="1"/>
          <p:nvPr>
            <p:ph type="body" sz="quarter" idx="1"/>
          </p:nvPr>
        </p:nvSpPr>
        <p:spPr>
          <a:xfrm>
            <a:off x="1125300" y="1602274"/>
            <a:ext cx="3345901" cy="2277001"/>
          </a:xfrm>
          <a:prstGeom prst="rect">
            <a:avLst/>
          </a:prstGeom>
        </p:spPr>
        <p:txBody>
          <a:bodyPr/>
          <a:lstStyle>
            <a:lvl1pPr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●"/>
              <a:defRPr sz="1400"/>
            </a:lvl1pPr>
            <a:lvl2pPr marL="914400"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○"/>
              <a:defRPr sz="1400"/>
            </a:lvl2pPr>
            <a:lvl3pPr marL="1371600"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■"/>
              <a:defRPr sz="1400"/>
            </a:lvl3pPr>
            <a:lvl4pPr marL="1828800"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●"/>
              <a:defRPr sz="1400"/>
            </a:lvl4pPr>
            <a:lvl5pPr marL="2286000"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○"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42" name="Titolo Testo"/>
          <p:cNvSpPr txBox="1"/>
          <p:nvPr>
            <p:ph type="title"/>
          </p:nvPr>
        </p:nvSpPr>
        <p:spPr>
          <a:xfrm>
            <a:off x="872400" y="597425"/>
            <a:ext cx="7704001" cy="572701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143" name="Google Shape;1233;p17"/>
          <p:cNvSpPr txBox="1"/>
          <p:nvPr>
            <p:ph type="body" sz="quarter" idx="21"/>
          </p:nvPr>
        </p:nvSpPr>
        <p:spPr>
          <a:xfrm>
            <a:off x="4520400" y="1602274"/>
            <a:ext cx="3345901" cy="2277001"/>
          </a:xfrm>
          <a:prstGeom prst="rect">
            <a:avLst/>
          </a:prstGeom>
        </p:spPr>
        <p:txBody>
          <a:bodyPr/>
          <a:lstStyle/>
          <a:p>
            <a:pPr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●"/>
              <a:defRPr sz="1400"/>
            </a:pPr>
          </a:p>
        </p:txBody>
      </p:sp>
      <p:sp>
        <p:nvSpPr>
          <p:cNvPr id="14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Titolo Testo</a:t>
            </a:r>
          </a:p>
        </p:txBody>
      </p:sp>
      <p:sp>
        <p:nvSpPr>
          <p:cNvPr id="15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Titolo Testo</a:t>
            </a:r>
          </a:p>
        </p:txBody>
      </p:sp>
      <p:sp>
        <p:nvSpPr>
          <p:cNvPr id="16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2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Titolo Testo</a:t>
            </a:r>
          </a:p>
        </p:txBody>
      </p:sp>
      <p:sp>
        <p:nvSpPr>
          <p:cNvPr id="168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Testo"/>
          <p:cNvSpPr txBox="1"/>
          <p:nvPr>
            <p:ph type="title"/>
          </p:nvPr>
        </p:nvSpPr>
        <p:spPr>
          <a:xfrm>
            <a:off x="2152350" y="2330188"/>
            <a:ext cx="4839300" cy="841801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pPr/>
            <a:r>
              <a:t>Titolo Testo</a:t>
            </a:r>
          </a:p>
        </p:txBody>
      </p:sp>
      <p:sp>
        <p:nvSpPr>
          <p:cNvPr id="21" name="Corpo livello uno…"/>
          <p:cNvSpPr txBox="1"/>
          <p:nvPr>
            <p:ph type="body" sz="quarter" idx="1"/>
          </p:nvPr>
        </p:nvSpPr>
        <p:spPr>
          <a:xfrm>
            <a:off x="2152350" y="3170239"/>
            <a:ext cx="4839300" cy="481201"/>
          </a:xfrm>
          <a:prstGeom prst="rect">
            <a:avLst/>
          </a:prstGeom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b="1" sz="1800">
                <a:solidFill>
                  <a:srgbClr val="252525"/>
                </a:solidFill>
              </a:defRPr>
            </a:lvl1pPr>
            <a:lvl2pPr marL="317500" indent="279400" algn="ctr">
              <a:lnSpc>
                <a:spcPct val="100000"/>
              </a:lnSpc>
              <a:buClrTx/>
              <a:buSzTx/>
              <a:buNone/>
              <a:defRPr b="1" sz="1800">
                <a:solidFill>
                  <a:srgbClr val="252525"/>
                </a:solidFill>
              </a:defRPr>
            </a:lvl2pPr>
            <a:lvl3pPr marL="317500" indent="736600" algn="ctr">
              <a:lnSpc>
                <a:spcPct val="100000"/>
              </a:lnSpc>
              <a:buClrTx/>
              <a:buSzTx/>
              <a:buNone/>
              <a:defRPr b="1" sz="1800">
                <a:solidFill>
                  <a:srgbClr val="252525"/>
                </a:solidFill>
              </a:defRPr>
            </a:lvl3pPr>
            <a:lvl4pPr marL="317500" indent="1193800" algn="ctr">
              <a:lnSpc>
                <a:spcPct val="100000"/>
              </a:lnSpc>
              <a:buClrTx/>
              <a:buSzTx/>
              <a:buNone/>
              <a:defRPr b="1" sz="1800">
                <a:solidFill>
                  <a:srgbClr val="252525"/>
                </a:solidFill>
              </a:defRPr>
            </a:lvl4pPr>
            <a:lvl5pPr marL="317500" indent="1651000" algn="ctr">
              <a:lnSpc>
                <a:spcPct val="100000"/>
              </a:lnSpc>
              <a:buClrTx/>
              <a:buSzTx/>
              <a:buNone/>
              <a:defRPr b="1" sz="1800">
                <a:solidFill>
                  <a:srgbClr val="252525"/>
                </a:solidFill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2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Titolo Testo</a:t>
            </a:r>
          </a:p>
        </p:txBody>
      </p:sp>
      <p:sp>
        <p:nvSpPr>
          <p:cNvPr id="176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2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Titolo Testo</a:t>
            </a:r>
          </a:p>
        </p:txBody>
      </p:sp>
      <p:sp>
        <p:nvSpPr>
          <p:cNvPr id="18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Titolo Testo</a:t>
            </a:r>
          </a:p>
        </p:txBody>
      </p:sp>
      <p:sp>
        <p:nvSpPr>
          <p:cNvPr id="19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orpo livello uno…"/>
          <p:cNvSpPr txBox="1"/>
          <p:nvPr>
            <p:ph type="body" sz="quarter" idx="1"/>
          </p:nvPr>
        </p:nvSpPr>
        <p:spPr>
          <a:xfrm>
            <a:off x="1893499" y="3153474"/>
            <a:ext cx="2373602" cy="428401"/>
          </a:xfrm>
          <a:prstGeom prst="rect">
            <a:avLst/>
          </a:prstGeom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317500" indent="2794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317500" indent="7366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L="317500" indent="11938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L="317500" indent="1651000" algn="ctr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00" name="Titolo Testo"/>
          <p:cNvSpPr txBox="1"/>
          <p:nvPr>
            <p:ph type="title"/>
          </p:nvPr>
        </p:nvSpPr>
        <p:spPr>
          <a:xfrm>
            <a:off x="719999" y="445025"/>
            <a:ext cx="7704002" cy="812701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20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itolo Testo"/>
          <p:cNvSpPr txBox="1"/>
          <p:nvPr>
            <p:ph type="title"/>
          </p:nvPr>
        </p:nvSpPr>
        <p:spPr>
          <a:xfrm>
            <a:off x="1184075" y="2783275"/>
            <a:ext cx="1846801" cy="527701"/>
          </a:xfrm>
          <a:prstGeom prst="rect">
            <a:avLst/>
          </a:prstGeom>
        </p:spPr>
        <p:txBody>
          <a:bodyPr/>
          <a:lstStyle>
            <a:lvl1pPr algn="ctr">
              <a:defRPr sz="2000"/>
            </a:lvl1pPr>
          </a:lstStyle>
          <a:p>
            <a:pPr/>
            <a:r>
              <a:t>Titolo Testo</a:t>
            </a:r>
          </a:p>
        </p:txBody>
      </p:sp>
      <p:sp>
        <p:nvSpPr>
          <p:cNvPr id="209" name="Corpo livello uno…"/>
          <p:cNvSpPr txBox="1"/>
          <p:nvPr>
            <p:ph type="body" sz="quarter" idx="1"/>
          </p:nvPr>
        </p:nvSpPr>
        <p:spPr>
          <a:xfrm>
            <a:off x="939350" y="3140211"/>
            <a:ext cx="2336401" cy="776401"/>
          </a:xfrm>
          <a:prstGeom prst="rect">
            <a:avLst/>
          </a:prstGeom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 algn="ctr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 algn="ctr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 algn="ctr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1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itolo Testo"/>
          <p:cNvSpPr txBox="1"/>
          <p:nvPr>
            <p:ph type="title"/>
          </p:nvPr>
        </p:nvSpPr>
        <p:spPr>
          <a:xfrm>
            <a:off x="2240650" y="1642174"/>
            <a:ext cx="1961101" cy="527701"/>
          </a:xfrm>
          <a:prstGeom prst="rect">
            <a:avLst/>
          </a:prstGeom>
        </p:spPr>
        <p:txBody>
          <a:bodyPr/>
          <a:lstStyle>
            <a:lvl1pPr algn="ctr">
              <a:defRPr sz="2000"/>
            </a:lvl1pPr>
          </a:lstStyle>
          <a:p>
            <a:pPr/>
            <a:r>
              <a:t>Titolo Testo</a:t>
            </a:r>
          </a:p>
        </p:txBody>
      </p:sp>
      <p:sp>
        <p:nvSpPr>
          <p:cNvPr id="218" name="Corpo livello uno…"/>
          <p:cNvSpPr txBox="1"/>
          <p:nvPr>
            <p:ph type="body" sz="quarter" idx="1"/>
          </p:nvPr>
        </p:nvSpPr>
        <p:spPr>
          <a:xfrm>
            <a:off x="2049700" y="2013828"/>
            <a:ext cx="2343001" cy="484801"/>
          </a:xfrm>
          <a:prstGeom prst="rect">
            <a:avLst/>
          </a:prstGeom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 algn="ctr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 algn="ctr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 algn="ctr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19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itolo Testo"/>
          <p:cNvSpPr txBox="1"/>
          <p:nvPr>
            <p:ph type="title"/>
          </p:nvPr>
        </p:nvSpPr>
        <p:spPr>
          <a:xfrm>
            <a:off x="719974" y="1395150"/>
            <a:ext cx="2305501" cy="52770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/>
            <a:r>
              <a:t>Titolo Testo</a:t>
            </a:r>
          </a:p>
        </p:txBody>
      </p:sp>
      <p:sp>
        <p:nvSpPr>
          <p:cNvPr id="227" name="Corpo livello uno…"/>
          <p:cNvSpPr txBox="1"/>
          <p:nvPr>
            <p:ph type="body" sz="quarter" idx="1"/>
          </p:nvPr>
        </p:nvSpPr>
        <p:spPr>
          <a:xfrm>
            <a:off x="719974" y="1745979"/>
            <a:ext cx="2305501" cy="484801"/>
          </a:xfrm>
          <a:prstGeom prst="rect">
            <a:avLst/>
          </a:prstGeom>
        </p:spPr>
        <p:txBody>
          <a:bodyPr/>
          <a:lstStyle>
            <a:lvl1pPr marL="317500" indent="-177800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28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xx%"/>
          <p:cNvSpPr txBox="1"/>
          <p:nvPr>
            <p:ph type="title" hasCustomPrompt="1"/>
          </p:nvPr>
        </p:nvSpPr>
        <p:spPr>
          <a:xfrm>
            <a:off x="3590249" y="1374550"/>
            <a:ext cx="1963501" cy="10467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5000">
                <a:solidFill>
                  <a:srgbClr val="252525"/>
                </a:solidFill>
              </a:defRPr>
            </a:lvl1pPr>
          </a:lstStyle>
          <a:p>
            <a:pPr/>
            <a:r>
              <a:t>xx%</a:t>
            </a:r>
          </a:p>
        </p:txBody>
      </p:sp>
      <p:sp>
        <p:nvSpPr>
          <p:cNvPr id="236" name="Corpo livello uno…"/>
          <p:cNvSpPr txBox="1"/>
          <p:nvPr>
            <p:ph type="body" sz="quarter" idx="1"/>
          </p:nvPr>
        </p:nvSpPr>
        <p:spPr>
          <a:xfrm>
            <a:off x="3590249" y="2421250"/>
            <a:ext cx="1963501" cy="540601"/>
          </a:xfrm>
          <a:prstGeom prst="rect">
            <a:avLst/>
          </a:prstGeom>
        </p:spPr>
        <p:txBody>
          <a:bodyPr anchor="ctr"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 algn="ctr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 algn="ctr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 algn="ctr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3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_1_1_1_1_1_1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xx%"/>
          <p:cNvSpPr txBox="1"/>
          <p:nvPr>
            <p:ph type="title" hasCustomPrompt="1"/>
          </p:nvPr>
        </p:nvSpPr>
        <p:spPr>
          <a:xfrm>
            <a:off x="1443124" y="1480364"/>
            <a:ext cx="813301" cy="7194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>
              <a:defRPr sz="2400">
                <a:solidFill>
                  <a:srgbClr val="252525"/>
                </a:solidFill>
              </a:defRPr>
            </a:lvl1pPr>
          </a:lstStyle>
          <a:p>
            <a:pPr/>
            <a:r>
              <a:t>xx%</a:t>
            </a:r>
          </a:p>
        </p:txBody>
      </p:sp>
      <p:sp>
        <p:nvSpPr>
          <p:cNvPr id="245" name="Corpo livello uno…"/>
          <p:cNvSpPr txBox="1"/>
          <p:nvPr>
            <p:ph type="body" sz="quarter" idx="1"/>
          </p:nvPr>
        </p:nvSpPr>
        <p:spPr>
          <a:xfrm>
            <a:off x="2374405" y="1745975"/>
            <a:ext cx="2068200" cy="484801"/>
          </a:xfrm>
          <a:prstGeom prst="rect">
            <a:avLst/>
          </a:prstGeom>
        </p:spPr>
        <p:txBody>
          <a:bodyPr/>
          <a:lstStyle>
            <a:lvl1pPr marL="317500" indent="-177800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46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_1_1_1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olo Testo"/>
          <p:cNvSpPr txBox="1"/>
          <p:nvPr>
            <p:ph type="title"/>
          </p:nvPr>
        </p:nvSpPr>
        <p:spPr>
          <a:xfrm>
            <a:off x="2429949" y="575674"/>
            <a:ext cx="4284002" cy="997802"/>
          </a:xfrm>
          <a:prstGeom prst="rect">
            <a:avLst/>
          </a:prstGeom>
        </p:spPr>
        <p:txBody>
          <a:bodyPr/>
          <a:lstStyle>
            <a:lvl1pPr algn="ctr">
              <a:defRPr sz="5200"/>
            </a:lvl1pPr>
          </a:lstStyle>
          <a:p>
            <a:pPr/>
            <a:r>
              <a:t>Titolo Testo</a:t>
            </a:r>
          </a:p>
        </p:txBody>
      </p:sp>
      <p:sp>
        <p:nvSpPr>
          <p:cNvPr id="254" name="Corpo livello uno…"/>
          <p:cNvSpPr txBox="1"/>
          <p:nvPr>
            <p:ph type="body" sz="quarter" idx="1"/>
          </p:nvPr>
        </p:nvSpPr>
        <p:spPr>
          <a:xfrm>
            <a:off x="3066675" y="1457999"/>
            <a:ext cx="3010800" cy="1284301"/>
          </a:xfrm>
          <a:prstGeom prst="rect">
            <a:avLst/>
          </a:prstGeom>
        </p:spPr>
        <p:txBody>
          <a:bodyPr/>
          <a:lstStyle>
            <a:lvl1pPr marL="317500" indent="-177800" algn="ctr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 algn="ctr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 algn="ctr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 algn="ctr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 algn="ctr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55" name="Google Shape;1962;p30"/>
          <p:cNvSpPr txBox="1"/>
          <p:nvPr/>
        </p:nvSpPr>
        <p:spPr>
          <a:xfrm>
            <a:off x="2844150" y="3332000"/>
            <a:ext cx="3455700" cy="7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spcBef>
                <a:spcPts val="300"/>
              </a:spcBef>
              <a:defRPr sz="1200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CREDITS: This presentation template was created by </a:t>
            </a:r>
            <a:r>
              <a:rPr b="1" u="sng">
                <a:uFill>
                  <a:solidFill>
                    <a:schemeClr val="accent2">
                      <a:lumOff val="44000"/>
                    </a:schemeClr>
                  </a:solidFill>
                </a:uFill>
                <a:hlinkClick r:id="rId2" invalidUrl="" action="" tgtFrame="" tooltip="" history="1" highlightClick="0" endSnd="0"/>
              </a:rPr>
              <a:t>Slidesgo</a:t>
            </a:r>
            <a:r>
              <a:t>, including icons by </a:t>
            </a:r>
            <a:r>
              <a:rPr b="1" u="sng">
                <a:uFill>
                  <a:solidFill>
                    <a:schemeClr val="accent2">
                      <a:lumOff val="44000"/>
                    </a:schemeClr>
                  </a:solidFill>
                </a:uFill>
                <a:hlinkClick r:id="rId3" invalidUrl="" action="" tgtFrame="" tooltip="" history="1" highlightClick="0" endSnd="0"/>
              </a:rPr>
              <a:t>Flaticon</a:t>
            </a:r>
            <a:r>
              <a:t> and infographics &amp; images by </a:t>
            </a:r>
            <a:r>
              <a:rPr b="1" u="sng">
                <a:uFill>
                  <a:solidFill>
                    <a:schemeClr val="accent2">
                      <a:lumOff val="44000"/>
                    </a:schemeClr>
                  </a:solidFill>
                </a:uFill>
                <a:hlinkClick r:id="rId4" invalidUrl="" action="" tgtFrame="" tooltip="" history="1" highlightClick="0" endSnd="0"/>
              </a:rPr>
              <a:t>Freepik</a:t>
            </a:r>
          </a:p>
        </p:txBody>
      </p:sp>
      <p:sp>
        <p:nvSpPr>
          <p:cNvPr id="256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30" name="Corpo livello un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_1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"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itolo Testo"/>
          <p:cNvSpPr txBox="1"/>
          <p:nvPr>
            <p:ph type="title"/>
          </p:nvPr>
        </p:nvSpPr>
        <p:spPr>
          <a:xfrm>
            <a:off x="1048349" y="323850"/>
            <a:ext cx="7047302" cy="482401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accent2">
                    <a:lumOff val="44000"/>
                  </a:schemeClr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Titolo Testo</a:t>
            </a:r>
          </a:p>
        </p:txBody>
      </p:sp>
      <p:sp>
        <p:nvSpPr>
          <p:cNvPr id="28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_1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itolo Testo"/>
          <p:cNvSpPr txBox="1"/>
          <p:nvPr>
            <p:ph type="title"/>
          </p:nvPr>
        </p:nvSpPr>
        <p:spPr>
          <a:xfrm>
            <a:off x="772599" y="1794574"/>
            <a:ext cx="2201702" cy="527702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800"/>
            </a:lvl1pPr>
          </a:lstStyle>
          <a:p>
            <a:pPr/>
            <a:r>
              <a:t>Titolo Testo</a:t>
            </a:r>
          </a:p>
        </p:txBody>
      </p:sp>
      <p:sp>
        <p:nvSpPr>
          <p:cNvPr id="300" name="Corpo livello uno…"/>
          <p:cNvSpPr txBox="1"/>
          <p:nvPr>
            <p:ph type="body" sz="quarter" idx="1"/>
          </p:nvPr>
        </p:nvSpPr>
        <p:spPr>
          <a:xfrm>
            <a:off x="772599" y="2148535"/>
            <a:ext cx="2609102" cy="484802"/>
          </a:xfrm>
          <a:prstGeom prst="rect">
            <a:avLst/>
          </a:prstGeom>
        </p:spPr>
        <p:txBody>
          <a:bodyPr lIns="91424" tIns="91424" rIns="91424" bIns="91424"/>
          <a:lstStyle>
            <a:lvl1pPr marL="265112" indent="-125412">
              <a:lnSpc>
                <a:spcPct val="100000"/>
              </a:lnSpc>
              <a:buClrTx/>
              <a:buSzTx/>
              <a:buNone/>
            </a:lvl1pPr>
            <a:lvl2pPr marL="265112" indent="331787">
              <a:lnSpc>
                <a:spcPct val="100000"/>
              </a:lnSpc>
              <a:buClrTx/>
              <a:buSzTx/>
              <a:buNone/>
            </a:lvl2pPr>
            <a:lvl3pPr marL="265112" indent="581553">
              <a:lnSpc>
                <a:spcPct val="100000"/>
              </a:lnSpc>
              <a:buClrTx/>
              <a:buSzTx/>
              <a:buNone/>
            </a:lvl3pPr>
            <a:lvl4pPr marL="265112" indent="581553">
              <a:lnSpc>
                <a:spcPct val="100000"/>
              </a:lnSpc>
              <a:buClrTx/>
              <a:buSzTx/>
              <a:buNone/>
            </a:lvl4pPr>
            <a:lvl5pPr marL="265112" indent="581553">
              <a:lnSpc>
                <a:spcPct val="100000"/>
              </a:lnSpc>
              <a:buClrTx/>
              <a:buSzTx/>
              <a:buNone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01" name="Numero diapositiva"/>
          <p:cNvSpPr txBox="1"/>
          <p:nvPr>
            <p:ph type="sldNum" sz="quarter" idx="2"/>
          </p:nvPr>
        </p:nvSpPr>
        <p:spPr>
          <a:xfrm>
            <a:off x="6279546" y="4635136"/>
            <a:ext cx="273655" cy="264254"/>
          </a:xfrm>
          <a:prstGeom prst="rect">
            <a:avLst/>
          </a:prstGeom>
        </p:spPr>
        <p:txBody>
          <a:bodyPr lIns="45719" tIns="45719" rIns="45719" bIns="45719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itolo Testo"/>
          <p:cNvSpPr txBox="1"/>
          <p:nvPr>
            <p:ph type="title"/>
          </p:nvPr>
        </p:nvSpPr>
        <p:spPr>
          <a:xfrm>
            <a:off x="2152349" y="2330188"/>
            <a:ext cx="4839302" cy="841802"/>
          </a:xfrm>
          <a:prstGeom prst="rect">
            <a:avLst/>
          </a:prstGeom>
        </p:spPr>
        <p:txBody>
          <a:bodyPr lIns="91424" tIns="91424" rIns="91424" bIns="91424"/>
          <a:lstStyle>
            <a:lvl1pPr algn="ctr">
              <a:defRPr sz="4800"/>
            </a:lvl1pPr>
          </a:lstStyle>
          <a:p>
            <a:pPr/>
            <a:r>
              <a:t>Titolo Testo</a:t>
            </a:r>
          </a:p>
        </p:txBody>
      </p:sp>
      <p:sp>
        <p:nvSpPr>
          <p:cNvPr id="309" name="Corpo livello uno…"/>
          <p:cNvSpPr txBox="1"/>
          <p:nvPr>
            <p:ph type="body" sz="quarter" idx="1"/>
          </p:nvPr>
        </p:nvSpPr>
        <p:spPr>
          <a:xfrm>
            <a:off x="2152349" y="3170238"/>
            <a:ext cx="4839302" cy="481202"/>
          </a:xfrm>
          <a:prstGeom prst="rect">
            <a:avLst/>
          </a:prstGeom>
        </p:spPr>
        <p:txBody>
          <a:bodyPr lIns="91424" tIns="91424" rIns="91424" bIns="91424"/>
          <a:lstStyle>
            <a:lvl1pPr marL="265112" indent="-125412" algn="ctr">
              <a:lnSpc>
                <a:spcPct val="100000"/>
              </a:lnSpc>
              <a:buClrTx/>
              <a:buSzTx/>
              <a:buNone/>
              <a:defRPr b="1" sz="1800">
                <a:solidFill>
                  <a:srgbClr val="252525"/>
                </a:solidFill>
              </a:defRPr>
            </a:lvl1pPr>
            <a:lvl2pPr marL="265112" indent="331787" algn="ctr">
              <a:lnSpc>
                <a:spcPct val="100000"/>
              </a:lnSpc>
              <a:buClrTx/>
              <a:buSzTx/>
              <a:buNone/>
              <a:defRPr b="1" sz="1800">
                <a:solidFill>
                  <a:srgbClr val="252525"/>
                </a:solidFill>
              </a:defRPr>
            </a:lvl2pPr>
            <a:lvl3pPr marL="265112" indent="581553" algn="ctr">
              <a:lnSpc>
                <a:spcPct val="100000"/>
              </a:lnSpc>
              <a:buClrTx/>
              <a:buSzTx/>
              <a:buNone/>
              <a:defRPr b="1" sz="1800">
                <a:solidFill>
                  <a:srgbClr val="252525"/>
                </a:solidFill>
              </a:defRPr>
            </a:lvl3pPr>
            <a:lvl4pPr marL="265112" indent="581553" algn="ctr">
              <a:lnSpc>
                <a:spcPct val="100000"/>
              </a:lnSpc>
              <a:buClrTx/>
              <a:buSzTx/>
              <a:buNone/>
              <a:defRPr b="1" sz="1800">
                <a:solidFill>
                  <a:srgbClr val="252525"/>
                </a:solidFill>
              </a:defRPr>
            </a:lvl4pPr>
            <a:lvl5pPr marL="265112" indent="581553" algn="ctr">
              <a:lnSpc>
                <a:spcPct val="100000"/>
              </a:lnSpc>
              <a:buClrTx/>
              <a:buSzTx/>
              <a:buNone/>
              <a:defRPr b="1" sz="1800">
                <a:solidFill>
                  <a:srgbClr val="252525"/>
                </a:solidFill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10" name="Numero diapositiva"/>
          <p:cNvSpPr txBox="1"/>
          <p:nvPr>
            <p:ph type="sldNum" sz="quarter" idx="2"/>
          </p:nvPr>
        </p:nvSpPr>
        <p:spPr>
          <a:xfrm>
            <a:off x="6279546" y="4635136"/>
            <a:ext cx="273655" cy="264254"/>
          </a:xfrm>
          <a:prstGeom prst="rect">
            <a:avLst/>
          </a:prstGeom>
        </p:spPr>
        <p:txBody>
          <a:bodyPr lIns="45719" tIns="45719" rIns="45719" bIns="45719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rpo livello uno…"/>
          <p:cNvSpPr txBox="1"/>
          <p:nvPr>
            <p:ph type="body" sz="quarter" idx="1"/>
          </p:nvPr>
        </p:nvSpPr>
        <p:spPr>
          <a:xfrm>
            <a:off x="1290749" y="2742285"/>
            <a:ext cx="2907602" cy="440701"/>
          </a:xfrm>
          <a:prstGeom prst="rect">
            <a:avLst/>
          </a:prstGeom>
        </p:spPr>
        <p:txBody>
          <a:bodyPr/>
          <a:lstStyle>
            <a:lvl1pPr marL="317500" indent="-177800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317500" indent="279400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317500" indent="736600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L="317500" indent="1193800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L="317500" indent="1651000">
              <a:lnSpc>
                <a:spcPct val="100000"/>
              </a:lnSpc>
              <a:buClrTx/>
              <a:buSzTx/>
              <a:buNone/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9" name="Titolo Testo"/>
          <p:cNvSpPr txBox="1"/>
          <p:nvPr>
            <p:ph type="title"/>
          </p:nvPr>
        </p:nvSpPr>
        <p:spPr>
          <a:xfrm>
            <a:off x="719999" y="445025"/>
            <a:ext cx="7704002" cy="812701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4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Titolo Testo</a:t>
            </a:r>
          </a:p>
        </p:txBody>
      </p:sp>
      <p:sp>
        <p:nvSpPr>
          <p:cNvPr id="48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olo Testo"/>
          <p:cNvSpPr txBox="1"/>
          <p:nvPr>
            <p:ph type="title"/>
          </p:nvPr>
        </p:nvSpPr>
        <p:spPr>
          <a:xfrm>
            <a:off x="719999" y="445025"/>
            <a:ext cx="6018302" cy="572701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56" name="Corpo livello uno…"/>
          <p:cNvSpPr txBox="1"/>
          <p:nvPr>
            <p:ph type="body" sz="half" idx="1"/>
          </p:nvPr>
        </p:nvSpPr>
        <p:spPr>
          <a:xfrm>
            <a:off x="719999" y="1602274"/>
            <a:ext cx="5185502" cy="2277001"/>
          </a:xfrm>
          <a:prstGeom prst="rect">
            <a:avLst/>
          </a:prstGeom>
        </p:spPr>
        <p:txBody>
          <a:bodyPr/>
          <a:lstStyle>
            <a:lvl1pPr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●"/>
              <a:defRPr sz="1400"/>
            </a:lvl1pPr>
            <a:lvl2pPr marL="914400"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○"/>
              <a:defRPr sz="1400"/>
            </a:lvl2pPr>
            <a:lvl3pPr marL="1371600"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■"/>
              <a:defRPr sz="1400"/>
            </a:lvl3pPr>
            <a:lvl4pPr marL="1828800"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●"/>
              <a:defRPr sz="1400"/>
            </a:lvl4pPr>
            <a:lvl5pPr marL="2286000" indent="-317500">
              <a:buClr>
                <a:schemeClr val="accent2">
                  <a:lumOff val="44000"/>
                </a:schemeClr>
              </a:buClr>
              <a:buSzPts val="1400"/>
              <a:buFont typeface="Helvetica"/>
              <a:buChar char="○"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olo Testo"/>
          <p:cNvSpPr txBox="1"/>
          <p:nvPr>
            <p:ph type="title"/>
          </p:nvPr>
        </p:nvSpPr>
        <p:spPr>
          <a:xfrm>
            <a:off x="1388099" y="1905299"/>
            <a:ext cx="6367802" cy="1332902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pPr/>
            <a:r>
              <a:t>Titolo Testo</a:t>
            </a:r>
          </a:p>
        </p:txBody>
      </p:sp>
      <p:sp>
        <p:nvSpPr>
          <p:cNvPr id="6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olo Testo"/>
          <p:cNvSpPr txBox="1"/>
          <p:nvPr>
            <p:ph type="title"/>
          </p:nvPr>
        </p:nvSpPr>
        <p:spPr>
          <a:xfrm>
            <a:off x="999299" y="1753074"/>
            <a:ext cx="3410101" cy="695101"/>
          </a:xfrm>
          <a:prstGeom prst="rect">
            <a:avLst/>
          </a:prstGeom>
        </p:spPr>
        <p:txBody>
          <a:bodyPr/>
          <a:lstStyle>
            <a:lvl1pPr>
              <a:defRPr sz="4700"/>
            </a:lvl1pPr>
          </a:lstStyle>
          <a:p>
            <a:pPr/>
            <a:r>
              <a:t>Titolo Testo</a:t>
            </a:r>
          </a:p>
        </p:txBody>
      </p:sp>
      <p:sp>
        <p:nvSpPr>
          <p:cNvPr id="73" name="Corpo livello uno…"/>
          <p:cNvSpPr txBox="1"/>
          <p:nvPr>
            <p:ph type="body" sz="quarter" idx="1"/>
          </p:nvPr>
        </p:nvSpPr>
        <p:spPr>
          <a:xfrm>
            <a:off x="999299" y="2524399"/>
            <a:ext cx="3807002" cy="1046700"/>
          </a:xfrm>
          <a:prstGeom prst="rect">
            <a:avLst/>
          </a:prstGeom>
        </p:spPr>
        <p:txBody>
          <a:bodyPr/>
          <a:lstStyle>
            <a:lvl1pPr marL="317500" indent="-177800">
              <a:lnSpc>
                <a:spcPct val="100000"/>
              </a:lnSpc>
              <a:buClrTx/>
              <a:buSzTx/>
              <a:buNone/>
              <a:defRPr sz="1400"/>
            </a:lvl1pPr>
            <a:lvl2pPr marL="317500" indent="279400">
              <a:lnSpc>
                <a:spcPct val="100000"/>
              </a:lnSpc>
              <a:buClrTx/>
              <a:buSzTx/>
              <a:buNone/>
              <a:defRPr sz="1400"/>
            </a:lvl2pPr>
            <a:lvl3pPr marL="317500" indent="736600">
              <a:lnSpc>
                <a:spcPct val="100000"/>
              </a:lnSpc>
              <a:buClrTx/>
              <a:buSzTx/>
              <a:buNone/>
              <a:defRPr sz="1400"/>
            </a:lvl3pPr>
            <a:lvl4pPr marL="317500" indent="1193800">
              <a:lnSpc>
                <a:spcPct val="100000"/>
              </a:lnSpc>
              <a:buClrTx/>
              <a:buSzTx/>
              <a:buNone/>
              <a:defRPr sz="1400"/>
            </a:lvl4pPr>
            <a:lvl5pPr marL="317500" indent="1651000">
              <a:lnSpc>
                <a:spcPct val="100000"/>
              </a:lnSpc>
              <a:buClrTx/>
              <a:buSzTx/>
              <a:buNone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olo Testo"/>
          <p:cNvSpPr txBox="1"/>
          <p:nvPr>
            <p:ph type="title"/>
          </p:nvPr>
        </p:nvSpPr>
        <p:spPr>
          <a:xfrm>
            <a:off x="3820374" y="3160825"/>
            <a:ext cx="4610401" cy="1329601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pPr/>
            <a:r>
              <a:t>Titolo Testo</a:t>
            </a:r>
          </a:p>
        </p:txBody>
      </p:sp>
      <p:sp>
        <p:nvSpPr>
          <p:cNvPr id="8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2525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Testo"/>
          <p:cNvSpPr txBox="1"/>
          <p:nvPr>
            <p:ph type="title"/>
          </p:nvPr>
        </p:nvSpPr>
        <p:spPr>
          <a:xfrm>
            <a:off x="719999" y="445025"/>
            <a:ext cx="77040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Titolo Testo</a:t>
            </a:r>
          </a:p>
        </p:txBody>
      </p:sp>
      <p:sp>
        <p:nvSpPr>
          <p:cNvPr id="3" name="Corpo livello uno…"/>
          <p:cNvSpPr txBox="1"/>
          <p:nvPr>
            <p:ph type="body" idx="1"/>
          </p:nvPr>
        </p:nvSpPr>
        <p:spPr>
          <a:xfrm>
            <a:off x="719999" y="1152475"/>
            <a:ext cx="77040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" name="Numero diapositiva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C7FF2B"/>
          </a:solidFill>
          <a:uFillTx/>
          <a:latin typeface="Anton"/>
          <a:ea typeface="Anton"/>
          <a:cs typeface="Anton"/>
          <a:sym typeface="Anton"/>
        </a:defRPr>
      </a:lvl9pPr>
    </p:titleStyle>
    <p:bodyStyle>
      <a:lvl1pPr marL="457200" marR="0" indent="-3048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arabicPeriod" startAt="1"/>
        <a:tabLst/>
        <a:defRPr b="0" baseline="0" cap="none" i="0" spc="0" strike="noStrike" sz="1200" u="none">
          <a:solidFill>
            <a:schemeClr val="accent2">
              <a:lumOff val="44000"/>
            </a:schemeClr>
          </a:solidFill>
          <a:uFillTx/>
          <a:latin typeface="Anaheim"/>
          <a:ea typeface="Anaheim"/>
          <a:cs typeface="Anaheim"/>
          <a:sym typeface="Anaheim"/>
        </a:defRPr>
      </a:lvl1pPr>
      <a:lvl2pPr marL="870857" marR="0" indent="-2612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alphaLcPeriod" startAt="1"/>
        <a:tabLst/>
        <a:defRPr b="0" baseline="0" cap="none" i="0" spc="0" strike="noStrike" sz="1200" u="none">
          <a:solidFill>
            <a:schemeClr val="accent2">
              <a:lumOff val="44000"/>
            </a:schemeClr>
          </a:solidFill>
          <a:uFillTx/>
          <a:latin typeface="Anaheim"/>
          <a:ea typeface="Anaheim"/>
          <a:cs typeface="Anaheim"/>
          <a:sym typeface="Anaheim"/>
        </a:defRPr>
      </a:lvl2pPr>
      <a:lvl3pPr marL="1328057" marR="0" indent="-2612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romanLcPeriod" startAt="1"/>
        <a:tabLst/>
        <a:defRPr b="0" baseline="0" cap="none" i="0" spc="0" strike="noStrike" sz="1200" u="none">
          <a:solidFill>
            <a:schemeClr val="accent2">
              <a:lumOff val="44000"/>
            </a:schemeClr>
          </a:solidFill>
          <a:uFillTx/>
          <a:latin typeface="Anaheim"/>
          <a:ea typeface="Anaheim"/>
          <a:cs typeface="Anaheim"/>
          <a:sym typeface="Anaheim"/>
        </a:defRPr>
      </a:lvl3pPr>
      <a:lvl4pPr marL="1785257" marR="0" indent="-2612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arabicPeriod" startAt="1"/>
        <a:tabLst/>
        <a:defRPr b="0" baseline="0" cap="none" i="0" spc="0" strike="noStrike" sz="1200" u="none">
          <a:solidFill>
            <a:schemeClr val="accent2">
              <a:lumOff val="44000"/>
            </a:schemeClr>
          </a:solidFill>
          <a:uFillTx/>
          <a:latin typeface="Anaheim"/>
          <a:ea typeface="Anaheim"/>
          <a:cs typeface="Anaheim"/>
          <a:sym typeface="Anaheim"/>
        </a:defRPr>
      </a:lvl4pPr>
      <a:lvl5pPr marL="2242457" marR="0" indent="-2612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alphaLcPeriod" startAt="1"/>
        <a:tabLst/>
        <a:defRPr b="0" baseline="0" cap="none" i="0" spc="0" strike="noStrike" sz="1200" u="none">
          <a:solidFill>
            <a:schemeClr val="accent2">
              <a:lumOff val="44000"/>
            </a:schemeClr>
          </a:solidFill>
          <a:uFillTx/>
          <a:latin typeface="Anaheim"/>
          <a:ea typeface="Anaheim"/>
          <a:cs typeface="Anaheim"/>
          <a:sym typeface="Anaheim"/>
        </a:defRPr>
      </a:lvl5pPr>
      <a:lvl6pPr marL="2699657" marR="0" indent="-2612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romanLcPeriod" startAt="1"/>
        <a:tabLst/>
        <a:defRPr b="0" baseline="0" cap="none" i="0" spc="0" strike="noStrike" sz="1200" u="none">
          <a:solidFill>
            <a:schemeClr val="accent2">
              <a:lumOff val="44000"/>
            </a:schemeClr>
          </a:solidFill>
          <a:uFillTx/>
          <a:latin typeface="Anaheim"/>
          <a:ea typeface="Anaheim"/>
          <a:cs typeface="Anaheim"/>
          <a:sym typeface="Anaheim"/>
        </a:defRPr>
      </a:lvl6pPr>
      <a:lvl7pPr marL="3156857" marR="0" indent="-2612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arabicPeriod" startAt="1"/>
        <a:tabLst/>
        <a:defRPr b="0" baseline="0" cap="none" i="0" spc="0" strike="noStrike" sz="1200" u="none">
          <a:solidFill>
            <a:schemeClr val="accent2">
              <a:lumOff val="44000"/>
            </a:schemeClr>
          </a:solidFill>
          <a:uFillTx/>
          <a:latin typeface="Anaheim"/>
          <a:ea typeface="Anaheim"/>
          <a:cs typeface="Anaheim"/>
          <a:sym typeface="Anaheim"/>
        </a:defRPr>
      </a:lvl7pPr>
      <a:lvl8pPr marL="3614057" marR="0" indent="-2612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alphaLcPeriod" startAt="1"/>
        <a:tabLst/>
        <a:defRPr b="0" baseline="0" cap="none" i="0" spc="0" strike="noStrike" sz="1200" u="none">
          <a:solidFill>
            <a:schemeClr val="accent2">
              <a:lumOff val="44000"/>
            </a:schemeClr>
          </a:solidFill>
          <a:uFillTx/>
          <a:latin typeface="Anaheim"/>
          <a:ea typeface="Anaheim"/>
          <a:cs typeface="Anaheim"/>
          <a:sym typeface="Anaheim"/>
        </a:defRPr>
      </a:lvl8pPr>
      <a:lvl9pPr marL="4071257" marR="0" indent="-2612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200"/>
        <a:buFontTx/>
        <a:buAutoNum type="romanLcPeriod" startAt="1"/>
        <a:tabLst/>
        <a:defRPr b="0" baseline="0" cap="none" i="0" spc="0" strike="noStrike" sz="1200" u="none">
          <a:solidFill>
            <a:schemeClr val="accent2">
              <a:lumOff val="44000"/>
            </a:schemeClr>
          </a:solidFill>
          <a:uFillTx/>
          <a:latin typeface="Anaheim"/>
          <a:ea typeface="Anaheim"/>
          <a:cs typeface="Anaheim"/>
          <a:sym typeface="Anaheim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2115;p38"/>
          <p:cNvSpPr/>
          <p:nvPr/>
        </p:nvSpPr>
        <p:spPr>
          <a:xfrm>
            <a:off x="2536500" y="3352124"/>
            <a:ext cx="4071000" cy="3771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20" name="Google Shape;2116;p38"/>
          <p:cNvSpPr txBox="1"/>
          <p:nvPr>
            <p:ph type="ctrTitle"/>
          </p:nvPr>
        </p:nvSpPr>
        <p:spPr>
          <a:xfrm>
            <a:off x="1786499" y="1684950"/>
            <a:ext cx="5571002" cy="1773601"/>
          </a:xfrm>
          <a:prstGeom prst="rect">
            <a:avLst/>
          </a:prstGeom>
        </p:spPr>
        <p:txBody>
          <a:bodyPr/>
          <a:lstStyle/>
          <a:p>
            <a:pPr defTabSz="557784">
              <a:defRPr sz="3660"/>
            </a:pPr>
            <a:r>
              <a:t>EU CoVis-19</a:t>
            </a:r>
            <a:br/>
            <a:r>
              <a:t>VISUAL ANALYSYS</a:t>
            </a:r>
            <a:br/>
          </a:p>
        </p:txBody>
      </p:sp>
      <p:sp>
        <p:nvSpPr>
          <p:cNvPr id="321" name="Google Shape;2117;p38"/>
          <p:cNvSpPr txBox="1"/>
          <p:nvPr>
            <p:ph type="subTitle" sz="quarter" idx="1"/>
          </p:nvPr>
        </p:nvSpPr>
        <p:spPr>
          <a:xfrm>
            <a:off x="2536350" y="3358574"/>
            <a:ext cx="4071300" cy="364201"/>
          </a:xfrm>
          <a:prstGeom prst="rect">
            <a:avLst/>
          </a:prstGeom>
        </p:spPr>
        <p:txBody>
          <a:bodyPr/>
          <a:lstStyle>
            <a:lvl1pPr marL="0" indent="0" defTabSz="621791">
              <a:defRPr sz="1224"/>
            </a:lvl1pPr>
          </a:lstStyle>
          <a:p>
            <a:pPr/>
            <a:r>
              <a:t>Covid-19 effects in Europe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2129;p40"/>
          <p:cNvSpPr/>
          <p:nvPr/>
        </p:nvSpPr>
        <p:spPr>
          <a:xfrm>
            <a:off x="3941274" y="1018148"/>
            <a:ext cx="1282201" cy="1177502"/>
          </a:xfrm>
          <a:prstGeom prst="rect">
            <a:avLst/>
          </a:prstGeom>
          <a:solidFill>
            <a:srgbClr val="FF126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70" name="Google Shape;2130;p40"/>
          <p:cNvSpPr/>
          <p:nvPr/>
        </p:nvSpPr>
        <p:spPr>
          <a:xfrm>
            <a:off x="2385824" y="3222288"/>
            <a:ext cx="4372501" cy="3771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71" name="Google Shape;2131;p40"/>
          <p:cNvSpPr txBox="1"/>
          <p:nvPr>
            <p:ph type="body" sz="quarter" idx="1"/>
          </p:nvPr>
        </p:nvSpPr>
        <p:spPr>
          <a:xfrm>
            <a:off x="2152350" y="3170239"/>
            <a:ext cx="4839300" cy="481201"/>
          </a:xfrm>
          <a:prstGeom prst="rect">
            <a:avLst/>
          </a:prstGeom>
        </p:spPr>
        <p:txBody>
          <a:bodyPr/>
          <a:lstStyle>
            <a:lvl1pPr marL="0" indent="0"/>
          </a:lstStyle>
          <a:p>
            <a:pPr/>
            <a:r>
              <a:t>What’s inside EU CoVis-19</a:t>
            </a:r>
          </a:p>
        </p:txBody>
      </p:sp>
      <p:sp>
        <p:nvSpPr>
          <p:cNvPr id="372" name="Google Shape;2132;p40"/>
          <p:cNvSpPr txBox="1"/>
          <p:nvPr>
            <p:ph type="title"/>
          </p:nvPr>
        </p:nvSpPr>
        <p:spPr>
          <a:xfrm>
            <a:off x="2152350" y="2330188"/>
            <a:ext cx="4839300" cy="841801"/>
          </a:xfrm>
          <a:prstGeom prst="rect">
            <a:avLst/>
          </a:prstGeom>
        </p:spPr>
        <p:txBody>
          <a:bodyPr/>
          <a:lstStyle>
            <a:lvl1pPr defTabSz="795527">
              <a:defRPr sz="4176"/>
            </a:lvl1pPr>
          </a:lstStyle>
          <a:p>
            <a:pPr/>
            <a:r>
              <a:t>TECHNOLOGIES</a:t>
            </a:r>
          </a:p>
        </p:txBody>
      </p:sp>
      <p:sp>
        <p:nvSpPr>
          <p:cNvPr id="373" name="Google Shape;2133;p40"/>
          <p:cNvSpPr txBox="1"/>
          <p:nvPr/>
        </p:nvSpPr>
        <p:spPr>
          <a:xfrm>
            <a:off x="3927750" y="1059008"/>
            <a:ext cx="1288501" cy="1202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algn="ctr" defTabSz="905255">
              <a:defRPr sz="6633">
                <a:latin typeface="Anton"/>
                <a:ea typeface="Anton"/>
                <a:cs typeface="Anton"/>
                <a:sym typeface="Anton"/>
              </a:defRPr>
            </a:lvl1pPr>
          </a:lstStyle>
          <a:p>
            <a:pPr/>
            <a:r>
              <a:t>04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2138;p41"/>
          <p:cNvSpPr txBox="1"/>
          <p:nvPr>
            <p:ph type="body" sz="quarter" idx="1"/>
          </p:nvPr>
        </p:nvSpPr>
        <p:spPr>
          <a:xfrm>
            <a:off x="2172924" y="3141168"/>
            <a:ext cx="2343001" cy="1002944"/>
          </a:xfrm>
          <a:prstGeom prst="rect">
            <a:avLst/>
          </a:prstGeom>
        </p:spPr>
        <p:txBody>
          <a:bodyPr/>
          <a:lstStyle>
            <a:lvl1pPr marL="0" indent="0" defTabSz="713231">
              <a:defRPr sz="1092"/>
            </a:lvl1pPr>
          </a:lstStyle>
          <a:p>
            <a:pPr/>
            <a:r>
              <a:t>Node.js best suites with MongoDB, a NoSQL distributed database which allows ad-hoc quesries and real-time integrations.</a:t>
            </a:r>
          </a:p>
        </p:txBody>
      </p:sp>
      <p:sp>
        <p:nvSpPr>
          <p:cNvPr id="376" name="Google Shape;2140;p41"/>
          <p:cNvSpPr txBox="1"/>
          <p:nvPr>
            <p:ph type="title"/>
          </p:nvPr>
        </p:nvSpPr>
        <p:spPr>
          <a:xfrm>
            <a:off x="2363875" y="1391654"/>
            <a:ext cx="1961101" cy="527701"/>
          </a:xfrm>
          <a:prstGeom prst="rect">
            <a:avLst/>
          </a:prstGeom>
        </p:spPr>
        <p:txBody>
          <a:bodyPr/>
          <a:lstStyle/>
          <a:p>
            <a:pPr/>
            <a:r>
              <a:t>Scalable</a:t>
            </a:r>
          </a:p>
        </p:txBody>
      </p:sp>
      <p:sp>
        <p:nvSpPr>
          <p:cNvPr id="377" name="Google Shape;2141;p41"/>
          <p:cNvSpPr txBox="1"/>
          <p:nvPr/>
        </p:nvSpPr>
        <p:spPr>
          <a:xfrm>
            <a:off x="2172924" y="1763308"/>
            <a:ext cx="2343001" cy="1145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algn="ctr" defTabSz="886968">
              <a:defRPr sz="1358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lvl1pPr>
          </a:lstStyle>
          <a:p>
            <a:pPr/>
            <a:r>
              <a:t>Supports both vertical and horizontal scaling, it’s well-suited for microservices due to a node based approach.</a:t>
            </a:r>
          </a:p>
        </p:txBody>
      </p:sp>
      <p:sp>
        <p:nvSpPr>
          <p:cNvPr id="378" name="Google Shape;2142;p41"/>
          <p:cNvSpPr txBox="1"/>
          <p:nvPr/>
        </p:nvSpPr>
        <p:spPr>
          <a:xfrm>
            <a:off x="5065474" y="1391654"/>
            <a:ext cx="1961101" cy="52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algn="ctr"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pPr/>
            <a:r>
              <a:t>Fast</a:t>
            </a:r>
          </a:p>
        </p:txBody>
      </p:sp>
      <p:sp>
        <p:nvSpPr>
          <p:cNvPr id="379" name="Google Shape;2143;p41"/>
          <p:cNvSpPr txBox="1"/>
          <p:nvPr/>
        </p:nvSpPr>
        <p:spPr>
          <a:xfrm>
            <a:off x="4874524" y="1763308"/>
            <a:ext cx="2343001" cy="1002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algn="ctr" defTabSz="886968">
              <a:defRPr sz="1358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lvl1pPr>
          </a:lstStyle>
          <a:p>
            <a:pPr/>
            <a:r>
              <a:t>Built upon Google V8 Javascript runtime has a non-blocking I/O philosophy.</a:t>
            </a:r>
          </a:p>
        </p:txBody>
      </p:sp>
      <p:sp>
        <p:nvSpPr>
          <p:cNvPr id="380" name="Google Shape;2144;p41"/>
          <p:cNvSpPr txBox="1"/>
          <p:nvPr/>
        </p:nvSpPr>
        <p:spPr>
          <a:xfrm>
            <a:off x="2363875" y="2769516"/>
            <a:ext cx="1961101" cy="527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algn="ctr"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pPr/>
            <a:r>
              <a:t>DB</a:t>
            </a:r>
          </a:p>
        </p:txBody>
      </p:sp>
      <p:sp>
        <p:nvSpPr>
          <p:cNvPr id="381" name="Google Shape;2145;p41"/>
          <p:cNvSpPr txBox="1"/>
          <p:nvPr/>
        </p:nvSpPr>
        <p:spPr>
          <a:xfrm>
            <a:off x="5065474" y="2771351"/>
            <a:ext cx="1947300" cy="52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algn="ctr"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pPr/>
            <a:r>
              <a:t>Community</a:t>
            </a:r>
          </a:p>
        </p:txBody>
      </p:sp>
      <p:sp>
        <p:nvSpPr>
          <p:cNvPr id="382" name="Google Shape;2146;p41"/>
          <p:cNvSpPr txBox="1"/>
          <p:nvPr/>
        </p:nvSpPr>
        <p:spPr>
          <a:xfrm>
            <a:off x="4867624" y="3143005"/>
            <a:ext cx="2343001" cy="1002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algn="ctr" defTabSz="886968">
              <a:defRPr sz="1358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lvl1pPr>
          </a:lstStyle>
          <a:p>
            <a:pPr/>
            <a:r>
              <a:t>There are plenty of interactive courses, tutorials, libraries and examples on GitHub. </a:t>
            </a:r>
          </a:p>
        </p:txBody>
      </p:sp>
      <p:pic>
        <p:nvPicPr>
          <p:cNvPr id="38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10477" y="64967"/>
            <a:ext cx="2160448" cy="1321586"/>
          </a:xfrm>
          <a:prstGeom prst="rect">
            <a:avLst/>
          </a:prstGeom>
          <a:ln w="12700">
            <a:miter lim="400000"/>
          </a:ln>
        </p:spPr>
      </p:pic>
      <p:pic>
        <p:nvPicPr>
          <p:cNvPr id="384" name="Picture 22" descr="Picture 2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19200" y="4444446"/>
            <a:ext cx="2343001" cy="634087"/>
          </a:xfrm>
          <a:prstGeom prst="rect">
            <a:avLst/>
          </a:prstGeom>
          <a:ln w="12700">
            <a:miter lim="400000"/>
          </a:ln>
        </p:spPr>
      </p:pic>
      <p:sp>
        <p:nvSpPr>
          <p:cNvPr id="385" name="Google Shape;2130;p40"/>
          <p:cNvSpPr/>
          <p:nvPr/>
        </p:nvSpPr>
        <p:spPr>
          <a:xfrm>
            <a:off x="0" y="271502"/>
            <a:ext cx="1469985" cy="3771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86" name="Google Shape;2140;p41"/>
          <p:cNvSpPr txBox="1"/>
          <p:nvPr/>
        </p:nvSpPr>
        <p:spPr>
          <a:xfrm>
            <a:off x="-276144" y="242061"/>
            <a:ext cx="1961102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2000">
                <a:latin typeface="Anton"/>
                <a:ea typeface="Anton"/>
                <a:cs typeface="Anton"/>
                <a:sym typeface="Anton"/>
              </a:defRPr>
            </a:lvl1pPr>
          </a:lstStyle>
          <a:p>
            <a:pPr/>
            <a:r>
              <a:t>Back 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2130;p40"/>
          <p:cNvSpPr/>
          <p:nvPr/>
        </p:nvSpPr>
        <p:spPr>
          <a:xfrm>
            <a:off x="0" y="271502"/>
            <a:ext cx="1469985" cy="377101"/>
          </a:xfrm>
          <a:prstGeom prst="rect">
            <a:avLst/>
          </a:prstGeom>
          <a:solidFill>
            <a:srgbClr val="FF126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89" name="Google Shape;2152;p42"/>
          <p:cNvSpPr txBox="1"/>
          <p:nvPr>
            <p:ph type="title"/>
          </p:nvPr>
        </p:nvSpPr>
        <p:spPr>
          <a:xfrm>
            <a:off x="772600" y="1794574"/>
            <a:ext cx="2201700" cy="527701"/>
          </a:xfrm>
          <a:prstGeom prst="rect">
            <a:avLst/>
          </a:prstGeom>
        </p:spPr>
        <p:txBody>
          <a:bodyPr/>
          <a:lstStyle/>
          <a:p>
            <a:pPr/>
            <a:r>
              <a:t>D3.JS</a:t>
            </a:r>
          </a:p>
        </p:txBody>
      </p:sp>
      <p:sp>
        <p:nvSpPr>
          <p:cNvPr id="390" name="Google Shape;2153;p42"/>
          <p:cNvSpPr txBox="1"/>
          <p:nvPr>
            <p:ph type="body" sz="quarter" idx="1"/>
          </p:nvPr>
        </p:nvSpPr>
        <p:spPr>
          <a:xfrm>
            <a:off x="772599" y="2148535"/>
            <a:ext cx="2609102" cy="2215121"/>
          </a:xfrm>
          <a:prstGeom prst="rect">
            <a:avLst/>
          </a:prstGeom>
        </p:spPr>
        <p:txBody>
          <a:bodyPr/>
          <a:lstStyle/>
          <a:p>
            <a:pPr marL="0" indent="0"/>
            <a:r>
              <a:t>A JavaScript library used to create interactive visualizations in the browser.</a:t>
            </a:r>
          </a:p>
          <a:p>
            <a:pPr marL="0" indent="0"/>
            <a:r>
              <a:t>D3.js allows us to manipulate the elements on the DOM, making possibile to build interactive charts with smooth transitions and interactions.</a:t>
            </a:r>
          </a:p>
        </p:txBody>
      </p:sp>
      <p:sp>
        <p:nvSpPr>
          <p:cNvPr id="391" name="Google Shape;2154;p42"/>
          <p:cNvSpPr txBox="1"/>
          <p:nvPr/>
        </p:nvSpPr>
        <p:spPr>
          <a:xfrm>
            <a:off x="4341350" y="1794574"/>
            <a:ext cx="2201701" cy="52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pPr/>
            <a:r>
              <a:t>REACT.JS</a:t>
            </a:r>
          </a:p>
        </p:txBody>
      </p:sp>
      <p:sp>
        <p:nvSpPr>
          <p:cNvPr id="392" name="Google Shape;2155;p42"/>
          <p:cNvSpPr txBox="1"/>
          <p:nvPr/>
        </p:nvSpPr>
        <p:spPr>
          <a:xfrm>
            <a:off x="4341350" y="2148535"/>
            <a:ext cx="2609101" cy="1786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defTabSz="804672">
              <a:defRPr sz="1232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Opensource JavaScript library that allows users to build user interfaces through a component-based approach. </a:t>
            </a:r>
            <a:br/>
            <a:r>
              <a:t>Flexible, Reusable, Independent and Integrable. Those are the primary feature of this incredible library.</a:t>
            </a:r>
          </a:p>
        </p:txBody>
      </p:sp>
      <p:sp>
        <p:nvSpPr>
          <p:cNvPr id="393" name="Google Shape;2140;p41"/>
          <p:cNvSpPr txBox="1"/>
          <p:nvPr/>
        </p:nvSpPr>
        <p:spPr>
          <a:xfrm>
            <a:off x="-276144" y="242061"/>
            <a:ext cx="1961102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2000">
                <a:latin typeface="Anton"/>
                <a:ea typeface="Anton"/>
                <a:cs typeface="Anton"/>
                <a:sym typeface="Anton"/>
              </a:defRPr>
            </a:lvl1pPr>
          </a:lstStyle>
          <a:p>
            <a:pPr/>
            <a:r>
              <a:t>Front End</a:t>
            </a:r>
          </a:p>
        </p:txBody>
      </p:sp>
      <p:pic>
        <p:nvPicPr>
          <p:cNvPr id="39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1836" y="1093769"/>
            <a:ext cx="714877" cy="714877"/>
          </a:xfrm>
          <a:prstGeom prst="rect">
            <a:avLst/>
          </a:prstGeom>
          <a:ln w="12700">
            <a:miter lim="400000"/>
          </a:ln>
        </p:spPr>
      </p:pic>
      <p:pic>
        <p:nvPicPr>
          <p:cNvPr id="395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42126" y="1074974"/>
            <a:ext cx="714877" cy="714877"/>
          </a:xfrm>
          <a:prstGeom prst="rect">
            <a:avLst/>
          </a:prstGeom>
          <a:ln w="12700">
            <a:miter lim="400000"/>
          </a:ln>
        </p:spPr>
      </p:pic>
      <p:pic>
        <p:nvPicPr>
          <p:cNvPr id="396" name="Picture 30" descr="Picture 3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01481" y="186231"/>
            <a:ext cx="1366439" cy="1240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2129;p40"/>
          <p:cNvSpPr/>
          <p:nvPr/>
        </p:nvSpPr>
        <p:spPr>
          <a:xfrm>
            <a:off x="3941274" y="1018148"/>
            <a:ext cx="1282201" cy="1177502"/>
          </a:xfrm>
          <a:prstGeom prst="rect">
            <a:avLst/>
          </a:prstGeom>
          <a:solidFill>
            <a:srgbClr val="FF126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99" name="Google Shape;2130;p40"/>
          <p:cNvSpPr/>
          <p:nvPr/>
        </p:nvSpPr>
        <p:spPr>
          <a:xfrm>
            <a:off x="2385824" y="3222288"/>
            <a:ext cx="4372501" cy="3771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00" name="Google Shape;2131;p40"/>
          <p:cNvSpPr txBox="1"/>
          <p:nvPr>
            <p:ph type="body" sz="quarter" idx="1"/>
          </p:nvPr>
        </p:nvSpPr>
        <p:spPr>
          <a:xfrm>
            <a:off x="2152350" y="3170239"/>
            <a:ext cx="4839300" cy="481201"/>
          </a:xfrm>
          <a:prstGeom prst="rect">
            <a:avLst/>
          </a:prstGeom>
        </p:spPr>
        <p:txBody>
          <a:bodyPr/>
          <a:lstStyle>
            <a:lvl1pPr marL="0" indent="0"/>
          </a:lstStyle>
          <a:p>
            <a:pPr/>
            <a:r>
              <a:t>And interactions of our project</a:t>
            </a:r>
          </a:p>
        </p:txBody>
      </p:sp>
      <p:sp>
        <p:nvSpPr>
          <p:cNvPr id="401" name="Google Shape;2132;p40"/>
          <p:cNvSpPr txBox="1"/>
          <p:nvPr>
            <p:ph type="title"/>
          </p:nvPr>
        </p:nvSpPr>
        <p:spPr>
          <a:xfrm>
            <a:off x="2152350" y="2330188"/>
            <a:ext cx="4839300" cy="841801"/>
          </a:xfrm>
          <a:prstGeom prst="rect">
            <a:avLst/>
          </a:prstGeom>
        </p:spPr>
        <p:txBody>
          <a:bodyPr/>
          <a:lstStyle>
            <a:lvl1pPr defTabSz="795527">
              <a:defRPr sz="4176"/>
            </a:lvl1pPr>
          </a:lstStyle>
          <a:p>
            <a:pPr/>
            <a:r>
              <a:t>VISUALIZATIONS</a:t>
            </a:r>
          </a:p>
        </p:txBody>
      </p:sp>
      <p:sp>
        <p:nvSpPr>
          <p:cNvPr id="402" name="Google Shape;2133;p40"/>
          <p:cNvSpPr txBox="1"/>
          <p:nvPr/>
        </p:nvSpPr>
        <p:spPr>
          <a:xfrm>
            <a:off x="3927750" y="1059008"/>
            <a:ext cx="1288501" cy="1202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algn="ctr" defTabSz="905255">
              <a:defRPr sz="6633">
                <a:latin typeface="Anton"/>
                <a:ea typeface="Anton"/>
                <a:cs typeface="Anton"/>
                <a:sym typeface="Anton"/>
              </a:defRPr>
            </a:lvl1pPr>
          </a:lstStyle>
          <a:p>
            <a:pPr/>
            <a:r>
              <a:t>05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2174;p44"/>
          <p:cNvSpPr txBox="1"/>
          <p:nvPr>
            <p:ph type="title"/>
          </p:nvPr>
        </p:nvSpPr>
        <p:spPr>
          <a:xfrm>
            <a:off x="719999" y="445025"/>
            <a:ext cx="7704002" cy="572701"/>
          </a:xfrm>
          <a:prstGeom prst="rect">
            <a:avLst/>
          </a:prstGeom>
        </p:spPr>
        <p:txBody>
          <a:bodyPr/>
          <a:lstStyle>
            <a:lvl1pPr defTabSz="768095">
              <a:defRPr sz="2520"/>
            </a:lvl1pPr>
          </a:lstStyle>
          <a:p>
            <a:pPr/>
            <a:r>
              <a:t>OUR VIEWS</a:t>
            </a:r>
          </a:p>
        </p:txBody>
      </p:sp>
      <p:sp>
        <p:nvSpPr>
          <p:cNvPr id="405" name="Google Shape;2175;p44"/>
          <p:cNvSpPr txBox="1"/>
          <p:nvPr/>
        </p:nvSpPr>
        <p:spPr>
          <a:xfrm>
            <a:off x="1184075" y="2783275"/>
            <a:ext cx="1846800" cy="52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algn="ctr"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pPr/>
            <a:r>
              <a:t>DEATHS</a:t>
            </a:r>
          </a:p>
        </p:txBody>
      </p:sp>
      <p:sp>
        <p:nvSpPr>
          <p:cNvPr id="406" name="Google Shape;2176;p44"/>
          <p:cNvSpPr txBox="1"/>
          <p:nvPr>
            <p:ph type="body" sz="quarter" idx="1"/>
          </p:nvPr>
        </p:nvSpPr>
        <p:spPr>
          <a:xfrm>
            <a:off x="939350" y="3140211"/>
            <a:ext cx="2336401" cy="776401"/>
          </a:xfrm>
          <a:prstGeom prst="rect">
            <a:avLst/>
          </a:prstGeom>
        </p:spPr>
        <p:txBody>
          <a:bodyPr/>
          <a:lstStyle>
            <a:lvl1pPr marL="0" indent="0"/>
          </a:lstStyle>
          <a:p>
            <a:pPr/>
            <a:r>
              <a:t>~1.7M</a:t>
            </a:r>
          </a:p>
        </p:txBody>
      </p:sp>
      <p:sp>
        <p:nvSpPr>
          <p:cNvPr id="407" name="Google Shape;2177;p44"/>
          <p:cNvSpPr txBox="1"/>
          <p:nvPr/>
        </p:nvSpPr>
        <p:spPr>
          <a:xfrm>
            <a:off x="3648599" y="2778637"/>
            <a:ext cx="1846800" cy="52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algn="ctr" defTabSz="813816">
              <a:defRPr sz="1779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pPr/>
            <a:r>
              <a:t>VACCINATIONS</a:t>
            </a:r>
          </a:p>
        </p:txBody>
      </p:sp>
      <p:sp>
        <p:nvSpPr>
          <p:cNvPr id="408" name="Google Shape;2178;p44"/>
          <p:cNvSpPr txBox="1"/>
          <p:nvPr/>
        </p:nvSpPr>
        <p:spPr>
          <a:xfrm>
            <a:off x="3403799" y="3134824"/>
            <a:ext cx="2336401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algn="ctr" defTabSz="804672">
              <a:defRPr sz="1232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336M at least 1 doses</a:t>
            </a:r>
            <a:br/>
            <a:r>
              <a:t>317M at least 2 doses</a:t>
            </a:r>
          </a:p>
        </p:txBody>
      </p:sp>
      <p:sp>
        <p:nvSpPr>
          <p:cNvPr id="409" name="Google Shape;2179;p44"/>
          <p:cNvSpPr txBox="1"/>
          <p:nvPr/>
        </p:nvSpPr>
        <p:spPr>
          <a:xfrm>
            <a:off x="6113049" y="2783275"/>
            <a:ext cx="1846800" cy="52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algn="ctr">
              <a:defRPr sz="20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pPr/>
            <a:r>
              <a:t>CASES</a:t>
            </a:r>
          </a:p>
        </p:txBody>
      </p:sp>
      <p:sp>
        <p:nvSpPr>
          <p:cNvPr id="410" name="Google Shape;2180;p44"/>
          <p:cNvSpPr txBox="1"/>
          <p:nvPr/>
        </p:nvSpPr>
        <p:spPr>
          <a:xfrm>
            <a:off x="5868249" y="3140211"/>
            <a:ext cx="2336401" cy="7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algn="ctr">
              <a:defRPr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lvl1pPr>
          </a:lstStyle>
          <a:p>
            <a:pPr/>
            <a:r>
              <a:t>~125M</a:t>
            </a:r>
          </a:p>
        </p:txBody>
      </p:sp>
      <p:sp>
        <p:nvSpPr>
          <p:cNvPr id="411" name="Google Shape;2182;p44"/>
          <p:cNvSpPr/>
          <p:nvPr/>
        </p:nvSpPr>
        <p:spPr>
          <a:xfrm>
            <a:off x="1591355" y="1672438"/>
            <a:ext cx="1032307" cy="1032326"/>
          </a:xfrm>
          <a:prstGeom prst="rect">
            <a:avLst/>
          </a:prstGeom>
          <a:solidFill>
            <a:srgbClr val="FF126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12" name="Google Shape;2185;p44"/>
          <p:cNvSpPr/>
          <p:nvPr/>
        </p:nvSpPr>
        <p:spPr>
          <a:xfrm>
            <a:off x="6520321" y="1677141"/>
            <a:ext cx="1032039" cy="1034878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13" name="Google Shape;2188;p44"/>
          <p:cNvSpPr/>
          <p:nvPr/>
        </p:nvSpPr>
        <p:spPr>
          <a:xfrm rot="16200000">
            <a:off x="4054574" y="1669709"/>
            <a:ext cx="1034859" cy="1032326"/>
          </a:xfrm>
          <a:prstGeom prst="rect">
            <a:avLst/>
          </a:prstGeom>
          <a:solidFill>
            <a:srgbClr val="C7FF2B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422" name="Google Shape;7932;p79"/>
          <p:cNvGrpSpPr/>
          <p:nvPr/>
        </p:nvGrpSpPr>
        <p:grpSpPr>
          <a:xfrm>
            <a:off x="1803648" y="1833102"/>
            <a:ext cx="607655" cy="641148"/>
            <a:chOff x="0" y="57"/>
            <a:chExt cx="607653" cy="641146"/>
          </a:xfrm>
        </p:grpSpPr>
        <p:sp>
          <p:nvSpPr>
            <p:cNvPr id="414" name="Google Shape;7933;p79"/>
            <p:cNvSpPr/>
            <p:nvPr/>
          </p:nvSpPr>
          <p:spPr>
            <a:xfrm>
              <a:off x="286893" y="321524"/>
              <a:ext cx="35454" cy="39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6" y="0"/>
                  </a:moveTo>
                  <a:cubicBezTo>
                    <a:pt x="4925" y="0"/>
                    <a:pt x="0" y="4894"/>
                    <a:pt x="0" y="10784"/>
                  </a:cubicBezTo>
                  <a:cubicBezTo>
                    <a:pt x="0" y="16706"/>
                    <a:pt x="4925" y="21600"/>
                    <a:pt x="10816" y="21600"/>
                  </a:cubicBezTo>
                  <a:cubicBezTo>
                    <a:pt x="16706" y="21600"/>
                    <a:pt x="21600" y="16706"/>
                    <a:pt x="21600" y="10784"/>
                  </a:cubicBezTo>
                  <a:cubicBezTo>
                    <a:pt x="21600" y="4894"/>
                    <a:pt x="15709" y="0"/>
                    <a:pt x="10816" y="0"/>
                  </a:cubicBezTo>
                  <a:close/>
                </a:path>
              </a:pathLst>
            </a:custGeom>
            <a:solidFill>
              <a:srgbClr val="25252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5" name="Google Shape;7934;p79"/>
            <p:cNvSpPr/>
            <p:nvPr/>
          </p:nvSpPr>
          <p:spPr>
            <a:xfrm>
              <a:off x="498022" y="321524"/>
              <a:ext cx="109632" cy="41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498" y="0"/>
                  </a:moveTo>
                  <a:cubicBezTo>
                    <a:pt x="1593" y="0"/>
                    <a:pt x="0" y="4678"/>
                    <a:pt x="0" y="10308"/>
                  </a:cubicBezTo>
                  <a:cubicBezTo>
                    <a:pt x="0" y="15969"/>
                    <a:pt x="1593" y="21600"/>
                    <a:pt x="3498" y="21600"/>
                  </a:cubicBezTo>
                  <a:lnTo>
                    <a:pt x="17790" y="21600"/>
                  </a:lnTo>
                  <a:cubicBezTo>
                    <a:pt x="20007" y="21600"/>
                    <a:pt x="21600" y="16893"/>
                    <a:pt x="21600" y="10308"/>
                  </a:cubicBezTo>
                  <a:cubicBezTo>
                    <a:pt x="21600" y="4678"/>
                    <a:pt x="20007" y="0"/>
                    <a:pt x="17790" y="0"/>
                  </a:cubicBezTo>
                  <a:close/>
                </a:path>
              </a:pathLst>
            </a:custGeom>
            <a:solidFill>
              <a:srgbClr val="25252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6" name="Google Shape;7935;p79"/>
            <p:cNvSpPr/>
            <p:nvPr/>
          </p:nvSpPr>
          <p:spPr>
            <a:xfrm>
              <a:off x="0" y="321524"/>
              <a:ext cx="109632" cy="41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10" y="0"/>
                  </a:moveTo>
                  <a:cubicBezTo>
                    <a:pt x="1593" y="0"/>
                    <a:pt x="0" y="4678"/>
                    <a:pt x="0" y="10308"/>
                  </a:cubicBezTo>
                  <a:cubicBezTo>
                    <a:pt x="0" y="16893"/>
                    <a:pt x="1593" y="21600"/>
                    <a:pt x="3810" y="21600"/>
                  </a:cubicBezTo>
                  <a:lnTo>
                    <a:pt x="18102" y="21600"/>
                  </a:lnTo>
                  <a:cubicBezTo>
                    <a:pt x="20007" y="21600"/>
                    <a:pt x="21600" y="16893"/>
                    <a:pt x="21600" y="10308"/>
                  </a:cubicBezTo>
                  <a:cubicBezTo>
                    <a:pt x="21600" y="4678"/>
                    <a:pt x="20007" y="0"/>
                    <a:pt x="18102" y="0"/>
                  </a:cubicBezTo>
                  <a:close/>
                </a:path>
              </a:pathLst>
            </a:custGeom>
            <a:solidFill>
              <a:srgbClr val="25252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7" name="Google Shape;7936;p79"/>
            <p:cNvSpPr/>
            <p:nvPr/>
          </p:nvSpPr>
          <p:spPr>
            <a:xfrm>
              <a:off x="285307" y="57"/>
              <a:ext cx="35454" cy="121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84" y="0"/>
                  </a:moveTo>
                  <a:cubicBezTo>
                    <a:pt x="4894" y="0"/>
                    <a:pt x="0" y="1607"/>
                    <a:pt x="0" y="3542"/>
                  </a:cubicBezTo>
                  <a:lnTo>
                    <a:pt x="0" y="18058"/>
                  </a:lnTo>
                  <a:cubicBezTo>
                    <a:pt x="0" y="19993"/>
                    <a:pt x="4894" y="21600"/>
                    <a:pt x="10784" y="21600"/>
                  </a:cubicBezTo>
                  <a:cubicBezTo>
                    <a:pt x="16675" y="21600"/>
                    <a:pt x="21600" y="19993"/>
                    <a:pt x="21600" y="18058"/>
                  </a:cubicBezTo>
                  <a:lnTo>
                    <a:pt x="21600" y="3542"/>
                  </a:lnTo>
                  <a:cubicBezTo>
                    <a:pt x="21600" y="1607"/>
                    <a:pt x="16675" y="0"/>
                    <a:pt x="10784" y="0"/>
                  </a:cubicBezTo>
                  <a:close/>
                </a:path>
              </a:pathLst>
            </a:custGeom>
            <a:solidFill>
              <a:srgbClr val="25252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8" name="Google Shape;7937;p79"/>
            <p:cNvSpPr/>
            <p:nvPr/>
          </p:nvSpPr>
          <p:spPr>
            <a:xfrm>
              <a:off x="87045" y="96278"/>
              <a:ext cx="83797" cy="94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0" h="21600" fill="norm" stroke="1" extrusionOk="0">
                  <a:moveTo>
                    <a:pt x="4057" y="0"/>
                  </a:moveTo>
                  <a:cubicBezTo>
                    <a:pt x="2902" y="0"/>
                    <a:pt x="1797" y="422"/>
                    <a:pt x="1200" y="1252"/>
                  </a:cubicBezTo>
                  <a:cubicBezTo>
                    <a:pt x="-400" y="2913"/>
                    <a:pt x="-400" y="5812"/>
                    <a:pt x="1200" y="7472"/>
                  </a:cubicBezTo>
                  <a:lnTo>
                    <a:pt x="13606" y="20348"/>
                  </a:lnTo>
                  <a:cubicBezTo>
                    <a:pt x="14406" y="21178"/>
                    <a:pt x="15498" y="21600"/>
                    <a:pt x="16603" y="21600"/>
                  </a:cubicBezTo>
                  <a:cubicBezTo>
                    <a:pt x="17708" y="21600"/>
                    <a:pt x="18800" y="21178"/>
                    <a:pt x="19600" y="20348"/>
                  </a:cubicBezTo>
                  <a:cubicBezTo>
                    <a:pt x="21200" y="18687"/>
                    <a:pt x="21200" y="15788"/>
                    <a:pt x="19600" y="14114"/>
                  </a:cubicBezTo>
                  <a:lnTo>
                    <a:pt x="7206" y="1252"/>
                  </a:lnTo>
                  <a:cubicBezTo>
                    <a:pt x="6406" y="422"/>
                    <a:pt x="5200" y="0"/>
                    <a:pt x="4057" y="0"/>
                  </a:cubicBezTo>
                  <a:close/>
                </a:path>
              </a:pathLst>
            </a:custGeom>
            <a:solidFill>
              <a:srgbClr val="25252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9" name="Google Shape;7938;p79"/>
            <p:cNvSpPr/>
            <p:nvPr/>
          </p:nvSpPr>
          <p:spPr>
            <a:xfrm>
              <a:off x="436812" y="96278"/>
              <a:ext cx="84987" cy="94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8" h="21600" fill="norm" stroke="1" extrusionOk="0">
                  <a:moveTo>
                    <a:pt x="16443" y="0"/>
                  </a:moveTo>
                  <a:cubicBezTo>
                    <a:pt x="15321" y="0"/>
                    <a:pt x="14136" y="422"/>
                    <a:pt x="13350" y="1252"/>
                  </a:cubicBezTo>
                  <a:lnTo>
                    <a:pt x="1178" y="14114"/>
                  </a:lnTo>
                  <a:cubicBezTo>
                    <a:pt x="-393" y="15788"/>
                    <a:pt x="-393" y="18687"/>
                    <a:pt x="1178" y="20348"/>
                  </a:cubicBezTo>
                  <a:cubicBezTo>
                    <a:pt x="1964" y="21178"/>
                    <a:pt x="3136" y="21600"/>
                    <a:pt x="4271" y="21600"/>
                  </a:cubicBezTo>
                  <a:cubicBezTo>
                    <a:pt x="5394" y="21600"/>
                    <a:pt x="6479" y="21178"/>
                    <a:pt x="7065" y="20348"/>
                  </a:cubicBezTo>
                  <a:lnTo>
                    <a:pt x="19249" y="7472"/>
                  </a:lnTo>
                  <a:cubicBezTo>
                    <a:pt x="21207" y="5812"/>
                    <a:pt x="21207" y="2913"/>
                    <a:pt x="19249" y="1252"/>
                  </a:cubicBezTo>
                  <a:cubicBezTo>
                    <a:pt x="18663" y="422"/>
                    <a:pt x="17578" y="0"/>
                    <a:pt x="16443" y="0"/>
                  </a:cubicBezTo>
                  <a:close/>
                </a:path>
              </a:pathLst>
            </a:custGeom>
            <a:solidFill>
              <a:srgbClr val="25252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0" name="Google Shape;7939;p79"/>
            <p:cNvSpPr/>
            <p:nvPr/>
          </p:nvSpPr>
          <p:spPr>
            <a:xfrm>
              <a:off x="104771" y="559453"/>
              <a:ext cx="393252" cy="8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37" y="0"/>
                  </a:moveTo>
                  <a:cubicBezTo>
                    <a:pt x="885" y="0"/>
                    <a:pt x="0" y="4798"/>
                    <a:pt x="0" y="11044"/>
                  </a:cubicBezTo>
                  <a:lnTo>
                    <a:pt x="0" y="16314"/>
                  </a:lnTo>
                  <a:cubicBezTo>
                    <a:pt x="0" y="19193"/>
                    <a:pt x="444" y="21600"/>
                    <a:pt x="1062" y="21600"/>
                  </a:cubicBezTo>
                  <a:lnTo>
                    <a:pt x="20538" y="21600"/>
                  </a:lnTo>
                  <a:cubicBezTo>
                    <a:pt x="21159" y="21600"/>
                    <a:pt x="21600" y="19193"/>
                    <a:pt x="21600" y="16314"/>
                  </a:cubicBezTo>
                  <a:lnTo>
                    <a:pt x="21600" y="11044"/>
                  </a:lnTo>
                  <a:cubicBezTo>
                    <a:pt x="21600" y="4798"/>
                    <a:pt x="20715" y="0"/>
                    <a:pt x="19653" y="0"/>
                  </a:cubicBezTo>
                  <a:close/>
                </a:path>
              </a:pathLst>
            </a:custGeom>
            <a:solidFill>
              <a:srgbClr val="25252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1" name="Google Shape;7940;p79"/>
            <p:cNvSpPr/>
            <p:nvPr/>
          </p:nvSpPr>
          <p:spPr>
            <a:xfrm>
              <a:off x="143446" y="163500"/>
              <a:ext cx="314316" cy="357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35" y="0"/>
                  </a:moveTo>
                  <a:cubicBezTo>
                    <a:pt x="4764" y="0"/>
                    <a:pt x="0" y="4716"/>
                    <a:pt x="0" y="10744"/>
                  </a:cubicBezTo>
                  <a:lnTo>
                    <a:pt x="0" y="21600"/>
                  </a:lnTo>
                  <a:lnTo>
                    <a:pt x="9749" y="21600"/>
                  </a:lnTo>
                  <a:lnTo>
                    <a:pt x="9749" y="14145"/>
                  </a:lnTo>
                  <a:cubicBezTo>
                    <a:pt x="8307" y="13706"/>
                    <a:pt x="7200" y="12391"/>
                    <a:pt x="7200" y="10744"/>
                  </a:cubicBezTo>
                  <a:cubicBezTo>
                    <a:pt x="7200" y="8663"/>
                    <a:pt x="8863" y="7236"/>
                    <a:pt x="10856" y="7236"/>
                  </a:cubicBezTo>
                  <a:cubicBezTo>
                    <a:pt x="12850" y="7236"/>
                    <a:pt x="14400" y="8882"/>
                    <a:pt x="14400" y="10744"/>
                  </a:cubicBezTo>
                  <a:cubicBezTo>
                    <a:pt x="14400" y="12283"/>
                    <a:pt x="13402" y="13706"/>
                    <a:pt x="11964" y="14145"/>
                  </a:cubicBezTo>
                  <a:lnTo>
                    <a:pt x="11964" y="21600"/>
                  </a:lnTo>
                  <a:lnTo>
                    <a:pt x="21600" y="21600"/>
                  </a:lnTo>
                  <a:lnTo>
                    <a:pt x="21600" y="10744"/>
                  </a:lnTo>
                  <a:cubicBezTo>
                    <a:pt x="21600" y="4716"/>
                    <a:pt x="16615" y="0"/>
                    <a:pt x="10635" y="0"/>
                  </a:cubicBezTo>
                  <a:close/>
                </a:path>
              </a:pathLst>
            </a:custGeom>
            <a:solidFill>
              <a:srgbClr val="25252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426" name="Google Shape;7873;p79"/>
          <p:cNvGrpSpPr/>
          <p:nvPr/>
        </p:nvGrpSpPr>
        <p:grpSpPr>
          <a:xfrm>
            <a:off x="6732576" y="1929374"/>
            <a:ext cx="538174" cy="591420"/>
            <a:chOff x="55" y="49"/>
            <a:chExt cx="538173" cy="591419"/>
          </a:xfrm>
        </p:grpSpPr>
        <p:sp>
          <p:nvSpPr>
            <p:cNvPr id="423" name="Google Shape;7874;p79"/>
            <p:cNvSpPr/>
            <p:nvPr/>
          </p:nvSpPr>
          <p:spPr>
            <a:xfrm>
              <a:off x="268285" y="49"/>
              <a:ext cx="233348" cy="454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507" y="1568"/>
                  </a:moveTo>
                  <a:lnTo>
                    <a:pt x="14507" y="3288"/>
                  </a:lnTo>
                  <a:lnTo>
                    <a:pt x="10961" y="3288"/>
                  </a:lnTo>
                  <a:lnTo>
                    <a:pt x="10961" y="1568"/>
                  </a:lnTo>
                  <a:close/>
                  <a:moveTo>
                    <a:pt x="5481" y="11585"/>
                  </a:moveTo>
                  <a:cubicBezTo>
                    <a:pt x="6448" y="11585"/>
                    <a:pt x="7251" y="11958"/>
                    <a:pt x="7251" y="12406"/>
                  </a:cubicBezTo>
                  <a:cubicBezTo>
                    <a:pt x="7251" y="12931"/>
                    <a:pt x="6448" y="13303"/>
                    <a:pt x="5481" y="13303"/>
                  </a:cubicBezTo>
                  <a:cubicBezTo>
                    <a:pt x="4350" y="13303"/>
                    <a:pt x="3546" y="12931"/>
                    <a:pt x="3546" y="12406"/>
                  </a:cubicBezTo>
                  <a:cubicBezTo>
                    <a:pt x="3546" y="11958"/>
                    <a:pt x="4350" y="11585"/>
                    <a:pt x="5481" y="11585"/>
                  </a:cubicBezTo>
                  <a:close/>
                  <a:moveTo>
                    <a:pt x="17895" y="14950"/>
                  </a:moveTo>
                  <a:lnTo>
                    <a:pt x="17895" y="15771"/>
                  </a:lnTo>
                  <a:cubicBezTo>
                    <a:pt x="17895" y="16295"/>
                    <a:pt x="17087" y="16594"/>
                    <a:pt x="16119" y="16594"/>
                  </a:cubicBezTo>
                  <a:lnTo>
                    <a:pt x="9027" y="16594"/>
                  </a:lnTo>
                  <a:cubicBezTo>
                    <a:pt x="8060" y="16594"/>
                    <a:pt x="7251" y="16295"/>
                    <a:pt x="7251" y="15771"/>
                  </a:cubicBezTo>
                  <a:lnTo>
                    <a:pt x="7251" y="14950"/>
                  </a:lnTo>
                  <a:close/>
                  <a:moveTo>
                    <a:pt x="5481" y="0"/>
                  </a:moveTo>
                  <a:cubicBezTo>
                    <a:pt x="4350" y="0"/>
                    <a:pt x="3546" y="372"/>
                    <a:pt x="3546" y="821"/>
                  </a:cubicBezTo>
                  <a:cubicBezTo>
                    <a:pt x="3546" y="1345"/>
                    <a:pt x="4350" y="1718"/>
                    <a:pt x="5481" y="1718"/>
                  </a:cubicBezTo>
                  <a:lnTo>
                    <a:pt x="7251" y="1718"/>
                  </a:lnTo>
                  <a:lnTo>
                    <a:pt x="7251" y="3438"/>
                  </a:lnTo>
                  <a:cubicBezTo>
                    <a:pt x="5158" y="3737"/>
                    <a:pt x="3546" y="4707"/>
                    <a:pt x="3546" y="5829"/>
                  </a:cubicBezTo>
                  <a:lnTo>
                    <a:pt x="3546" y="10164"/>
                  </a:lnTo>
                  <a:cubicBezTo>
                    <a:pt x="1612" y="10539"/>
                    <a:pt x="0" y="11436"/>
                    <a:pt x="0" y="12556"/>
                  </a:cubicBezTo>
                  <a:cubicBezTo>
                    <a:pt x="0" y="13528"/>
                    <a:pt x="1448" y="14499"/>
                    <a:pt x="3546" y="14874"/>
                  </a:cubicBezTo>
                  <a:lnTo>
                    <a:pt x="3546" y="15771"/>
                  </a:lnTo>
                  <a:cubicBezTo>
                    <a:pt x="3546" y="16817"/>
                    <a:pt x="4994" y="17790"/>
                    <a:pt x="7251" y="18162"/>
                  </a:cubicBezTo>
                  <a:lnTo>
                    <a:pt x="7251" y="20779"/>
                  </a:lnTo>
                  <a:cubicBezTo>
                    <a:pt x="7251" y="21228"/>
                    <a:pt x="8060" y="21600"/>
                    <a:pt x="9027" y="21600"/>
                  </a:cubicBezTo>
                  <a:lnTo>
                    <a:pt x="16119" y="21600"/>
                  </a:lnTo>
                  <a:cubicBezTo>
                    <a:pt x="17087" y="21600"/>
                    <a:pt x="17895" y="21228"/>
                    <a:pt x="17895" y="20779"/>
                  </a:cubicBezTo>
                  <a:lnTo>
                    <a:pt x="17895" y="18162"/>
                  </a:lnTo>
                  <a:cubicBezTo>
                    <a:pt x="19988" y="17790"/>
                    <a:pt x="21600" y="16893"/>
                    <a:pt x="21600" y="15771"/>
                  </a:cubicBezTo>
                  <a:lnTo>
                    <a:pt x="21600" y="5829"/>
                  </a:lnTo>
                  <a:cubicBezTo>
                    <a:pt x="21600" y="4783"/>
                    <a:pt x="20152" y="3810"/>
                    <a:pt x="17895" y="3438"/>
                  </a:cubicBezTo>
                  <a:lnTo>
                    <a:pt x="17895" y="1718"/>
                  </a:lnTo>
                  <a:lnTo>
                    <a:pt x="19829" y="1718"/>
                  </a:lnTo>
                  <a:cubicBezTo>
                    <a:pt x="20797" y="1718"/>
                    <a:pt x="21600" y="1345"/>
                    <a:pt x="21600" y="821"/>
                  </a:cubicBezTo>
                  <a:cubicBezTo>
                    <a:pt x="21600" y="372"/>
                    <a:pt x="20797" y="0"/>
                    <a:pt x="19829" y="0"/>
                  </a:cubicBezTo>
                  <a:close/>
                </a:path>
              </a:pathLst>
            </a:custGeom>
            <a:solidFill>
              <a:srgbClr val="25252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4" name="Google Shape;7875;p79"/>
            <p:cNvSpPr/>
            <p:nvPr/>
          </p:nvSpPr>
          <p:spPr>
            <a:xfrm>
              <a:off x="381448" y="486117"/>
              <a:ext cx="156782" cy="34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643" y="21600"/>
                  </a:lnTo>
                  <a:lnTo>
                    <a:pt x="18957" y="21600"/>
                  </a:lnTo>
                  <a:cubicBezTo>
                    <a:pt x="20397" y="21600"/>
                    <a:pt x="21600" y="16675"/>
                    <a:pt x="21600" y="10784"/>
                  </a:cubicBezTo>
                  <a:cubicBezTo>
                    <a:pt x="21600" y="4894"/>
                    <a:pt x="20397" y="0"/>
                    <a:pt x="18957" y="0"/>
                  </a:cubicBezTo>
                  <a:close/>
                </a:path>
              </a:pathLst>
            </a:custGeom>
            <a:solidFill>
              <a:srgbClr val="25252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5" name="Google Shape;7876;p79"/>
            <p:cNvSpPr/>
            <p:nvPr/>
          </p:nvSpPr>
          <p:spPr>
            <a:xfrm>
              <a:off x="55" y="149489"/>
              <a:ext cx="461553" cy="441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633" y="0"/>
                  </a:moveTo>
                  <a:cubicBezTo>
                    <a:pt x="7580" y="1152"/>
                    <a:pt x="3669" y="5456"/>
                    <a:pt x="3669" y="10685"/>
                  </a:cubicBezTo>
                  <a:lnTo>
                    <a:pt x="3669" y="19987"/>
                  </a:lnTo>
                  <a:lnTo>
                    <a:pt x="1058" y="19987"/>
                  </a:lnTo>
                  <a:cubicBezTo>
                    <a:pt x="1004" y="19980"/>
                    <a:pt x="949" y="19977"/>
                    <a:pt x="895" y="19977"/>
                  </a:cubicBezTo>
                  <a:cubicBezTo>
                    <a:pt x="339" y="19977"/>
                    <a:pt x="0" y="20334"/>
                    <a:pt x="0" y="20756"/>
                  </a:cubicBezTo>
                  <a:cubicBezTo>
                    <a:pt x="0" y="21217"/>
                    <a:pt x="406" y="21600"/>
                    <a:pt x="895" y="21600"/>
                  </a:cubicBezTo>
                  <a:lnTo>
                    <a:pt x="20702" y="21600"/>
                  </a:lnTo>
                  <a:cubicBezTo>
                    <a:pt x="21191" y="21600"/>
                    <a:pt x="21600" y="21217"/>
                    <a:pt x="21600" y="20756"/>
                  </a:cubicBezTo>
                  <a:cubicBezTo>
                    <a:pt x="21600" y="20295"/>
                    <a:pt x="21191" y="19909"/>
                    <a:pt x="20702" y="19909"/>
                  </a:cubicBezTo>
                  <a:lnTo>
                    <a:pt x="17605" y="19909"/>
                  </a:lnTo>
                  <a:lnTo>
                    <a:pt x="16139" y="16988"/>
                  </a:lnTo>
                  <a:cubicBezTo>
                    <a:pt x="16056" y="16759"/>
                    <a:pt x="15567" y="16527"/>
                    <a:pt x="15324" y="16527"/>
                  </a:cubicBezTo>
                  <a:lnTo>
                    <a:pt x="10840" y="16527"/>
                  </a:lnTo>
                  <a:lnTo>
                    <a:pt x="10840" y="8916"/>
                  </a:lnTo>
                  <a:cubicBezTo>
                    <a:pt x="10840" y="8379"/>
                    <a:pt x="11003" y="7916"/>
                    <a:pt x="11329" y="7533"/>
                  </a:cubicBezTo>
                  <a:cubicBezTo>
                    <a:pt x="11003" y="6918"/>
                    <a:pt x="10840" y="6225"/>
                    <a:pt x="10840" y="5610"/>
                  </a:cubicBezTo>
                  <a:cubicBezTo>
                    <a:pt x="10840" y="4226"/>
                    <a:pt x="11492" y="2996"/>
                    <a:pt x="12633" y="2228"/>
                  </a:cubicBezTo>
                  <a:lnTo>
                    <a:pt x="12633" y="0"/>
                  </a:lnTo>
                  <a:close/>
                </a:path>
              </a:pathLst>
            </a:custGeom>
            <a:solidFill>
              <a:srgbClr val="25252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427" name="Google Shape;7891;p79"/>
          <p:cNvSpPr/>
          <p:nvPr/>
        </p:nvSpPr>
        <p:spPr>
          <a:xfrm>
            <a:off x="4269391" y="1918741"/>
            <a:ext cx="601178" cy="564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70" h="21600" fill="norm" stroke="1" extrusionOk="0">
                <a:moveTo>
                  <a:pt x="16503" y="4148"/>
                </a:moveTo>
                <a:lnTo>
                  <a:pt x="17363" y="5013"/>
                </a:lnTo>
                <a:lnTo>
                  <a:pt x="16388" y="6054"/>
                </a:lnTo>
                <a:lnTo>
                  <a:pt x="15525" y="5188"/>
                </a:lnTo>
                <a:lnTo>
                  <a:pt x="16503" y="4148"/>
                </a:lnTo>
                <a:close/>
                <a:moveTo>
                  <a:pt x="11505" y="6400"/>
                </a:moveTo>
                <a:lnTo>
                  <a:pt x="15066" y="10041"/>
                </a:lnTo>
                <a:lnTo>
                  <a:pt x="14147" y="10966"/>
                </a:lnTo>
                <a:lnTo>
                  <a:pt x="12768" y="9579"/>
                </a:lnTo>
                <a:cubicBezTo>
                  <a:pt x="12653" y="9464"/>
                  <a:pt x="12495" y="9407"/>
                  <a:pt x="12336" y="9407"/>
                </a:cubicBezTo>
                <a:cubicBezTo>
                  <a:pt x="12179" y="9407"/>
                  <a:pt x="12021" y="9464"/>
                  <a:pt x="11906" y="9579"/>
                </a:cubicBezTo>
                <a:cubicBezTo>
                  <a:pt x="11676" y="9810"/>
                  <a:pt x="11676" y="10216"/>
                  <a:pt x="11906" y="10447"/>
                </a:cubicBezTo>
                <a:lnTo>
                  <a:pt x="13284" y="11834"/>
                </a:lnTo>
                <a:lnTo>
                  <a:pt x="12424" y="12701"/>
                </a:lnTo>
                <a:lnTo>
                  <a:pt x="8861" y="9060"/>
                </a:lnTo>
                <a:lnTo>
                  <a:pt x="11505" y="6400"/>
                </a:lnTo>
                <a:close/>
                <a:moveTo>
                  <a:pt x="4784" y="15937"/>
                </a:moveTo>
                <a:lnTo>
                  <a:pt x="5644" y="16803"/>
                </a:lnTo>
                <a:lnTo>
                  <a:pt x="5243" y="17265"/>
                </a:lnTo>
                <a:cubicBezTo>
                  <a:pt x="5128" y="17353"/>
                  <a:pt x="4970" y="17396"/>
                  <a:pt x="4811" y="17396"/>
                </a:cubicBezTo>
                <a:cubicBezTo>
                  <a:pt x="4654" y="17396"/>
                  <a:pt x="4495" y="17353"/>
                  <a:pt x="4381" y="17265"/>
                </a:cubicBezTo>
                <a:cubicBezTo>
                  <a:pt x="4151" y="17034"/>
                  <a:pt x="4151" y="16572"/>
                  <a:pt x="4381" y="16399"/>
                </a:cubicBezTo>
                <a:lnTo>
                  <a:pt x="4784" y="15937"/>
                </a:lnTo>
                <a:close/>
                <a:moveTo>
                  <a:pt x="16904" y="0"/>
                </a:moveTo>
                <a:cubicBezTo>
                  <a:pt x="16415" y="0"/>
                  <a:pt x="15926" y="189"/>
                  <a:pt x="15582" y="565"/>
                </a:cubicBezTo>
                <a:cubicBezTo>
                  <a:pt x="14836" y="1258"/>
                  <a:pt x="14721" y="2586"/>
                  <a:pt x="15525" y="3339"/>
                </a:cubicBezTo>
                <a:lnTo>
                  <a:pt x="14663" y="4204"/>
                </a:lnTo>
                <a:lnTo>
                  <a:pt x="12883" y="2414"/>
                </a:lnTo>
                <a:cubicBezTo>
                  <a:pt x="12509" y="2067"/>
                  <a:pt x="12021" y="1893"/>
                  <a:pt x="11532" y="1893"/>
                </a:cubicBezTo>
                <a:cubicBezTo>
                  <a:pt x="11045" y="1893"/>
                  <a:pt x="10556" y="2067"/>
                  <a:pt x="10183" y="2414"/>
                </a:cubicBezTo>
                <a:cubicBezTo>
                  <a:pt x="9493" y="3164"/>
                  <a:pt x="9493" y="4379"/>
                  <a:pt x="10183" y="5072"/>
                </a:cubicBezTo>
                <a:lnTo>
                  <a:pt x="10642" y="5534"/>
                </a:lnTo>
                <a:lnTo>
                  <a:pt x="4840" y="11371"/>
                </a:lnTo>
                <a:cubicBezTo>
                  <a:pt x="3863" y="12353"/>
                  <a:pt x="3691" y="13626"/>
                  <a:pt x="4092" y="14782"/>
                </a:cubicBezTo>
                <a:lnTo>
                  <a:pt x="3462" y="15416"/>
                </a:lnTo>
                <a:cubicBezTo>
                  <a:pt x="2887" y="15994"/>
                  <a:pt x="2714" y="16862"/>
                  <a:pt x="3117" y="17612"/>
                </a:cubicBezTo>
                <a:lnTo>
                  <a:pt x="130" y="20560"/>
                </a:lnTo>
                <a:cubicBezTo>
                  <a:pt x="-43" y="20791"/>
                  <a:pt x="-43" y="21196"/>
                  <a:pt x="130" y="21428"/>
                </a:cubicBezTo>
                <a:cubicBezTo>
                  <a:pt x="245" y="21543"/>
                  <a:pt x="416" y="21600"/>
                  <a:pt x="582" y="21600"/>
                </a:cubicBezTo>
                <a:cubicBezTo>
                  <a:pt x="747" y="21600"/>
                  <a:pt x="905" y="21543"/>
                  <a:pt x="991" y="21428"/>
                </a:cubicBezTo>
                <a:lnTo>
                  <a:pt x="3921" y="18480"/>
                </a:lnTo>
                <a:cubicBezTo>
                  <a:pt x="4184" y="18593"/>
                  <a:pt x="4452" y="18645"/>
                  <a:pt x="4714" y="18645"/>
                </a:cubicBezTo>
                <a:cubicBezTo>
                  <a:pt x="5252" y="18645"/>
                  <a:pt x="5755" y="18425"/>
                  <a:pt x="6104" y="18074"/>
                </a:cubicBezTo>
                <a:lnTo>
                  <a:pt x="6736" y="17440"/>
                </a:lnTo>
                <a:cubicBezTo>
                  <a:pt x="7123" y="17607"/>
                  <a:pt x="7520" y="17684"/>
                  <a:pt x="7912" y="17684"/>
                </a:cubicBezTo>
                <a:cubicBezTo>
                  <a:pt x="8742" y="17684"/>
                  <a:pt x="9539" y="17335"/>
                  <a:pt x="10124" y="16746"/>
                </a:cubicBezTo>
                <a:lnTo>
                  <a:pt x="10527" y="16284"/>
                </a:lnTo>
                <a:lnTo>
                  <a:pt x="8746" y="14492"/>
                </a:lnTo>
                <a:cubicBezTo>
                  <a:pt x="8516" y="14261"/>
                  <a:pt x="8516" y="13857"/>
                  <a:pt x="8746" y="13626"/>
                </a:cubicBezTo>
                <a:cubicBezTo>
                  <a:pt x="8861" y="13510"/>
                  <a:pt x="9019" y="13452"/>
                  <a:pt x="9178" y="13452"/>
                </a:cubicBezTo>
                <a:cubicBezTo>
                  <a:pt x="9335" y="13452"/>
                  <a:pt x="9493" y="13510"/>
                  <a:pt x="9608" y="13626"/>
                </a:cubicBezTo>
                <a:lnTo>
                  <a:pt x="11390" y="15416"/>
                </a:lnTo>
                <a:lnTo>
                  <a:pt x="15870" y="10966"/>
                </a:lnTo>
                <a:lnTo>
                  <a:pt x="16273" y="11371"/>
                </a:lnTo>
                <a:cubicBezTo>
                  <a:pt x="16645" y="11747"/>
                  <a:pt x="17133" y="11935"/>
                  <a:pt x="17622" y="11935"/>
                </a:cubicBezTo>
                <a:cubicBezTo>
                  <a:pt x="18111" y="11935"/>
                  <a:pt x="18598" y="11747"/>
                  <a:pt x="18971" y="11371"/>
                </a:cubicBezTo>
                <a:cubicBezTo>
                  <a:pt x="19661" y="10678"/>
                  <a:pt x="19661" y="9464"/>
                  <a:pt x="18971" y="8713"/>
                </a:cubicBezTo>
                <a:lnTo>
                  <a:pt x="17133" y="6921"/>
                </a:lnTo>
                <a:lnTo>
                  <a:pt x="18167" y="5881"/>
                </a:lnTo>
                <a:cubicBezTo>
                  <a:pt x="18512" y="6257"/>
                  <a:pt x="19001" y="6444"/>
                  <a:pt x="19489" y="6444"/>
                </a:cubicBezTo>
                <a:cubicBezTo>
                  <a:pt x="19978" y="6444"/>
                  <a:pt x="20465" y="6257"/>
                  <a:pt x="20809" y="5881"/>
                </a:cubicBezTo>
                <a:cubicBezTo>
                  <a:pt x="21557" y="5188"/>
                  <a:pt x="21557" y="3973"/>
                  <a:pt x="20809" y="3223"/>
                </a:cubicBezTo>
                <a:lnTo>
                  <a:pt x="18226" y="565"/>
                </a:lnTo>
                <a:cubicBezTo>
                  <a:pt x="17881" y="189"/>
                  <a:pt x="17392" y="0"/>
                  <a:pt x="16904" y="0"/>
                </a:cubicBezTo>
                <a:close/>
              </a:path>
            </a:pathLst>
          </a:custGeom>
          <a:solidFill>
            <a:srgbClr val="252525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roup 17"/>
          <p:cNvGrpSpPr/>
          <p:nvPr/>
        </p:nvGrpSpPr>
        <p:grpSpPr>
          <a:xfrm>
            <a:off x="-1" y="0"/>
            <a:ext cx="9144001" cy="5143501"/>
            <a:chOff x="0" y="0"/>
            <a:chExt cx="9144000" cy="5143500"/>
          </a:xfrm>
        </p:grpSpPr>
        <p:pic>
          <p:nvPicPr>
            <p:cNvPr id="429" name="Picture 8" descr="Picture 8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-1"/>
              <a:ext cx="9144000" cy="262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0" name="Picture 12" descr="Picture 1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262073"/>
              <a:ext cx="327279" cy="4881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32" name="Text Placeholder 26"/>
          <p:cNvSpPr txBox="1"/>
          <p:nvPr>
            <p:ph type="body" sz="quarter" idx="1"/>
          </p:nvPr>
        </p:nvSpPr>
        <p:spPr>
          <a:xfrm>
            <a:off x="164238" y="2967724"/>
            <a:ext cx="4276219" cy="2099148"/>
          </a:xfrm>
          <a:prstGeom prst="rect">
            <a:avLst/>
          </a:prstGeom>
        </p:spPr>
        <p:txBody>
          <a:bodyPr/>
          <a:lstStyle/>
          <a:p>
            <a:pPr>
              <a:buSzPts val="1200"/>
              <a:defRPr sz="1200"/>
            </a:pPr>
            <a:r>
              <a:t>Simple but effective view that allows to visualize at first glance how covid affects counties in Europe.</a:t>
            </a:r>
          </a:p>
          <a:p>
            <a:pPr>
              <a:buSzPts val="1200"/>
              <a:defRPr sz="1200"/>
            </a:pPr>
            <a:r>
              <a:t>Colors in the map respect how much high is the percentage of deaths/cases/vaccination related to the population (an appropriate legend has been placed for reference).</a:t>
            </a:r>
          </a:p>
          <a:p>
            <a:pPr>
              <a:buSzPts val="1200"/>
              <a:defRPr sz="1200"/>
            </a:pPr>
            <a:r>
              <a:t>On click select/remove focus on the country.</a:t>
            </a:r>
          </a:p>
          <a:p>
            <a:pPr>
              <a:buSzPts val="1200"/>
              <a:defRPr sz="1200"/>
            </a:pPr>
            <a:r>
              <a:t>Zoom when select a country with a projection of data.</a:t>
            </a:r>
          </a:p>
        </p:txBody>
      </p:sp>
      <p:sp>
        <p:nvSpPr>
          <p:cNvPr id="433" name="Google Shape;2130;p40"/>
          <p:cNvSpPr/>
          <p:nvPr/>
        </p:nvSpPr>
        <p:spPr>
          <a:xfrm>
            <a:off x="328476" y="2594496"/>
            <a:ext cx="2197668" cy="377101"/>
          </a:xfrm>
          <a:prstGeom prst="rect">
            <a:avLst/>
          </a:prstGeom>
          <a:solidFill>
            <a:srgbClr val="FF126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34" name="Google Shape;2140;p41"/>
          <p:cNvSpPr txBox="1"/>
          <p:nvPr/>
        </p:nvSpPr>
        <p:spPr>
          <a:xfrm>
            <a:off x="565043" y="2565056"/>
            <a:ext cx="1961102" cy="792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2000">
                <a:latin typeface="Anton"/>
                <a:ea typeface="Anton"/>
                <a:cs typeface="Anton"/>
                <a:sym typeface="Anton"/>
              </a:defRPr>
            </a:lvl1pPr>
          </a:lstStyle>
          <a:p>
            <a:pPr/>
            <a:r>
              <a:t>Choropleth Map</a:t>
            </a:r>
          </a:p>
        </p:txBody>
      </p:sp>
      <p:pic>
        <p:nvPicPr>
          <p:cNvPr id="435" name="Picture 33" descr="Picture 3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5226" y="353688"/>
            <a:ext cx="3210462" cy="2099149"/>
          </a:xfrm>
          <a:prstGeom prst="rect">
            <a:avLst/>
          </a:prstGeom>
          <a:ln w="12700">
            <a:miter lim="400000"/>
          </a:ln>
        </p:spPr>
      </p:pic>
      <p:pic>
        <p:nvPicPr>
          <p:cNvPr id="436" name="Picture 35" descr="Picture 3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06754" y="1972487"/>
            <a:ext cx="4837246" cy="686094"/>
          </a:xfrm>
          <a:prstGeom prst="rect">
            <a:avLst/>
          </a:prstGeom>
          <a:ln w="12700">
            <a:miter lim="400000"/>
          </a:ln>
        </p:spPr>
      </p:pic>
      <p:sp>
        <p:nvSpPr>
          <p:cNvPr id="437" name="Google Shape;2130;p40"/>
          <p:cNvSpPr/>
          <p:nvPr/>
        </p:nvSpPr>
        <p:spPr>
          <a:xfrm>
            <a:off x="6946331" y="367909"/>
            <a:ext cx="2197669" cy="3771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38" name="Google Shape;2140;p41"/>
          <p:cNvSpPr txBox="1"/>
          <p:nvPr/>
        </p:nvSpPr>
        <p:spPr>
          <a:xfrm>
            <a:off x="7182900" y="338468"/>
            <a:ext cx="19611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2000">
                <a:latin typeface="Anton"/>
                <a:ea typeface="Anton"/>
                <a:cs typeface="Anton"/>
                <a:sym typeface="Anton"/>
              </a:defRPr>
            </a:lvl1pPr>
          </a:lstStyle>
          <a:p>
            <a:pPr/>
            <a:r>
              <a:t>Table Chart</a:t>
            </a:r>
          </a:p>
        </p:txBody>
      </p:sp>
      <p:sp>
        <p:nvSpPr>
          <p:cNvPr id="439" name="Text Placeholder 26"/>
          <p:cNvSpPr txBox="1"/>
          <p:nvPr/>
        </p:nvSpPr>
        <p:spPr>
          <a:xfrm>
            <a:off x="4306752" y="731764"/>
            <a:ext cx="4665659" cy="1587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17500">
              <a:lnSpc>
                <a:spcPct val="115000"/>
              </a:lnSpc>
              <a:buClr>
                <a:schemeClr val="accent2">
                  <a:lumOff val="44000"/>
                </a:schemeClr>
              </a:buClr>
              <a:buSzPts val="1200"/>
              <a:buFont typeface="Helvetica"/>
              <a:buChar char="●"/>
              <a:defRPr sz="1200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In our case table chart has been used as an interactive legend for the current view</a:t>
            </a:r>
          </a:p>
          <a:p>
            <a:pPr marL="457200" indent="-317500">
              <a:lnSpc>
                <a:spcPct val="115000"/>
              </a:lnSpc>
              <a:buClr>
                <a:schemeClr val="accent2">
                  <a:lumOff val="44000"/>
                </a:schemeClr>
              </a:buClr>
              <a:buSzPts val="1200"/>
              <a:buFont typeface="Helvetica"/>
              <a:buChar char="●"/>
              <a:defRPr sz="1200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Each nation have a specific color constant for all the graphs.</a:t>
            </a:r>
          </a:p>
          <a:p>
            <a:pPr marL="457200" indent="-317500">
              <a:lnSpc>
                <a:spcPct val="115000"/>
              </a:lnSpc>
              <a:buClr>
                <a:schemeClr val="accent2">
                  <a:lumOff val="44000"/>
                </a:schemeClr>
              </a:buClr>
              <a:buSzPts val="1200"/>
              <a:buFont typeface="Helvetica"/>
              <a:buChar char="●"/>
              <a:defRPr sz="1200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On click changes the focus of the environment on the selected country.</a:t>
            </a:r>
          </a:p>
        </p:txBody>
      </p:sp>
      <p:sp>
        <p:nvSpPr>
          <p:cNvPr id="440" name="Google Shape;2175;p44"/>
          <p:cNvSpPr txBox="1"/>
          <p:nvPr>
            <p:ph type="title"/>
          </p:nvPr>
        </p:nvSpPr>
        <p:spPr>
          <a:xfrm>
            <a:off x="5148045" y="4023476"/>
            <a:ext cx="1846801" cy="527701"/>
          </a:xfrm>
          <a:prstGeom prst="rect">
            <a:avLst/>
          </a:prstGeom>
        </p:spPr>
        <p:txBody>
          <a:bodyPr/>
          <a:lstStyle>
            <a:lvl1pPr algn="ctr" defTabSz="512063">
              <a:defRPr sz="2240"/>
            </a:lvl1pPr>
          </a:lstStyle>
          <a:p>
            <a:pPr/>
            <a:r>
              <a:t>Navbar</a:t>
            </a:r>
          </a:p>
        </p:txBody>
      </p:sp>
      <p:sp>
        <p:nvSpPr>
          <p:cNvPr id="441" name="Google Shape;2175;p44"/>
          <p:cNvSpPr txBox="1"/>
          <p:nvPr/>
        </p:nvSpPr>
        <p:spPr>
          <a:xfrm>
            <a:off x="6456641" y="3642174"/>
            <a:ext cx="2197669" cy="114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r">
              <a:defRPr sz="3200">
                <a:solidFill>
                  <a:srgbClr val="00B0F0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pPr/>
            <a:r>
              <a:t>Country search bar</a:t>
            </a:r>
          </a:p>
        </p:txBody>
      </p:sp>
      <p:sp>
        <p:nvSpPr>
          <p:cNvPr id="442" name="Google Shape;2175;p44"/>
          <p:cNvSpPr txBox="1"/>
          <p:nvPr/>
        </p:nvSpPr>
        <p:spPr>
          <a:xfrm>
            <a:off x="5533241" y="3088374"/>
            <a:ext cx="1846800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400">
                <a:solidFill>
                  <a:srgbClr val="FF1261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pPr/>
            <a:r>
              <a:t>Time selector</a:t>
            </a:r>
          </a:p>
        </p:txBody>
      </p:sp>
      <p:sp>
        <p:nvSpPr>
          <p:cNvPr id="443" name="Google Shape;2175;p44"/>
          <p:cNvSpPr txBox="1"/>
          <p:nvPr/>
        </p:nvSpPr>
        <p:spPr>
          <a:xfrm rot="16200000">
            <a:off x="5040349" y="3317341"/>
            <a:ext cx="1121120" cy="665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16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pPr/>
            <a:r>
              <a:t>Flag button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roup 17"/>
          <p:cNvGrpSpPr/>
          <p:nvPr/>
        </p:nvGrpSpPr>
        <p:grpSpPr>
          <a:xfrm>
            <a:off x="-1" y="0"/>
            <a:ext cx="9144001" cy="5143501"/>
            <a:chOff x="0" y="0"/>
            <a:chExt cx="9144000" cy="5143500"/>
          </a:xfrm>
        </p:grpSpPr>
        <p:pic>
          <p:nvPicPr>
            <p:cNvPr id="445" name="Picture 8" descr="Picture 8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-1"/>
              <a:ext cx="9144000" cy="262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6" name="Picture 12" descr="Picture 1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262073"/>
              <a:ext cx="327279" cy="4881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0" name="Group 3"/>
          <p:cNvGrpSpPr/>
          <p:nvPr/>
        </p:nvGrpSpPr>
        <p:grpSpPr>
          <a:xfrm>
            <a:off x="6946331" y="305232"/>
            <a:ext cx="2197669" cy="487650"/>
            <a:chOff x="0" y="0"/>
            <a:chExt cx="2197667" cy="487649"/>
          </a:xfrm>
        </p:grpSpPr>
        <p:sp>
          <p:nvSpPr>
            <p:cNvPr id="448" name="Google Shape;2130;p40"/>
            <p:cNvSpPr/>
            <p:nvPr/>
          </p:nvSpPr>
          <p:spPr>
            <a:xfrm>
              <a:off x="0" y="29440"/>
              <a:ext cx="2197668" cy="377101"/>
            </a:xfrm>
            <a:prstGeom prst="rect">
              <a:avLst/>
            </a:prstGeom>
            <a:solidFill>
              <a:srgbClr val="C7FF2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49" name="Google Shape;2140;p41"/>
            <p:cNvSpPr txBox="1"/>
            <p:nvPr/>
          </p:nvSpPr>
          <p:spPr>
            <a:xfrm>
              <a:off x="236567" y="0"/>
              <a:ext cx="1961101" cy="4876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 algn="ctr">
                <a:defRPr sz="2000">
                  <a:latin typeface="Anton"/>
                  <a:ea typeface="Anton"/>
                  <a:cs typeface="Anton"/>
                  <a:sym typeface="Anton"/>
                </a:defRPr>
              </a:lvl1pPr>
            </a:lstStyle>
            <a:p>
              <a:pPr/>
              <a:r>
                <a:t>Bar Chart</a:t>
              </a:r>
            </a:p>
          </p:txBody>
        </p:sp>
      </p:grpSp>
      <p:grpSp>
        <p:nvGrpSpPr>
          <p:cNvPr id="453" name="Group 4"/>
          <p:cNvGrpSpPr/>
          <p:nvPr/>
        </p:nvGrpSpPr>
        <p:grpSpPr>
          <a:xfrm>
            <a:off x="340302" y="305485"/>
            <a:ext cx="2197669" cy="487650"/>
            <a:chOff x="0" y="0"/>
            <a:chExt cx="2197667" cy="487649"/>
          </a:xfrm>
        </p:grpSpPr>
        <p:sp>
          <p:nvSpPr>
            <p:cNvPr id="451" name="Google Shape;2130;p40"/>
            <p:cNvSpPr/>
            <p:nvPr/>
          </p:nvSpPr>
          <p:spPr>
            <a:xfrm>
              <a:off x="0" y="29440"/>
              <a:ext cx="2197668" cy="3771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2" name="Google Shape;2140;p41"/>
            <p:cNvSpPr txBox="1"/>
            <p:nvPr/>
          </p:nvSpPr>
          <p:spPr>
            <a:xfrm>
              <a:off x="236567" y="0"/>
              <a:ext cx="1961101" cy="4876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 algn="ctr">
                <a:defRPr sz="2000">
                  <a:latin typeface="Anton"/>
                  <a:ea typeface="Anton"/>
                  <a:cs typeface="Anton"/>
                  <a:sym typeface="Anton"/>
                </a:defRPr>
              </a:lvl1pPr>
            </a:lstStyle>
            <a:p>
              <a:pPr/>
              <a:r>
                <a:t>Line Chart</a:t>
              </a:r>
            </a:p>
          </p:txBody>
        </p:sp>
      </p:grpSp>
      <p:sp>
        <p:nvSpPr>
          <p:cNvPr id="454" name="Text Placeholder 26"/>
          <p:cNvSpPr txBox="1"/>
          <p:nvPr>
            <p:ph type="body" sz="half" idx="1"/>
          </p:nvPr>
        </p:nvSpPr>
        <p:spPr>
          <a:xfrm>
            <a:off x="160228" y="824547"/>
            <a:ext cx="4638107" cy="2099149"/>
          </a:xfrm>
          <a:prstGeom prst="rect">
            <a:avLst/>
          </a:prstGeom>
        </p:spPr>
        <p:txBody>
          <a:bodyPr/>
          <a:lstStyle/>
          <a:p>
            <a:pPr>
              <a:buSzPts val="1200"/>
              <a:defRPr sz="1200"/>
            </a:pPr>
            <a:r>
              <a:t>Displays information as a series of data points connected by straight line segments.</a:t>
            </a:r>
          </a:p>
          <a:p>
            <a:pPr>
              <a:buSzPts val="1200"/>
              <a:defRPr sz="1200"/>
            </a:pPr>
            <a:r>
              <a:t>Great visualization to display temporal information about the presented data.</a:t>
            </a:r>
          </a:p>
          <a:p>
            <a:pPr>
              <a:buSzPts val="1200"/>
              <a:defRPr sz="1200"/>
            </a:pPr>
            <a:r>
              <a:t>Immediate comparison between countries and Europe.</a:t>
            </a:r>
          </a:p>
          <a:p>
            <a:pPr>
              <a:buSzPts val="1200"/>
              <a:defRPr sz="1200"/>
            </a:pPr>
            <a:r>
              <a:t>Color encoded among all the charts.</a:t>
            </a:r>
          </a:p>
          <a:p>
            <a:pPr>
              <a:buSzPts val="1200"/>
              <a:defRPr sz="1200"/>
            </a:pPr>
            <a:r>
              <a:t>On mouse over shows a tooltip with data about selected countries.</a:t>
            </a:r>
          </a:p>
        </p:txBody>
      </p:sp>
      <p:sp>
        <p:nvSpPr>
          <p:cNvPr id="455" name="Text Placeholder 26"/>
          <p:cNvSpPr txBox="1"/>
          <p:nvPr/>
        </p:nvSpPr>
        <p:spPr>
          <a:xfrm>
            <a:off x="4463953" y="2715278"/>
            <a:ext cx="4638108" cy="2405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17500">
              <a:lnSpc>
                <a:spcPct val="115000"/>
              </a:lnSpc>
              <a:buClr>
                <a:schemeClr val="accent2">
                  <a:lumOff val="44000"/>
                </a:schemeClr>
              </a:buClr>
              <a:buSzPts val="1200"/>
              <a:buFont typeface="Helvetica"/>
              <a:buChar char="●"/>
              <a:defRPr sz="1200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In this kind of views vertical bars has length proportional to the values represented.</a:t>
            </a:r>
          </a:p>
          <a:p>
            <a:pPr marL="457200" indent="-317500">
              <a:lnSpc>
                <a:spcPct val="115000"/>
              </a:lnSpc>
              <a:buClr>
                <a:schemeClr val="accent2">
                  <a:lumOff val="44000"/>
                </a:schemeClr>
              </a:buClr>
              <a:buSzPts val="1200"/>
              <a:buFont typeface="Helvetica"/>
              <a:buChar char="●"/>
              <a:defRPr sz="1200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Stacked bar chart to compare different countries.</a:t>
            </a:r>
          </a:p>
          <a:p>
            <a:pPr marL="457200" indent="-317500">
              <a:lnSpc>
                <a:spcPct val="115000"/>
              </a:lnSpc>
              <a:buClr>
                <a:schemeClr val="accent2">
                  <a:lumOff val="44000"/>
                </a:schemeClr>
              </a:buClr>
              <a:buSzPts val="1200"/>
              <a:buFont typeface="Helvetica"/>
              <a:buChar char="●"/>
              <a:defRPr b="1" sz="1200">
                <a:solidFill>
                  <a:srgbClr val="C7FF2B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Vaccination</a:t>
            </a:r>
            <a:r>
              <a:rPr b="0">
                <a:solidFill>
                  <a:schemeClr val="accent2">
                    <a:lumOff val="44000"/>
                  </a:schemeClr>
                </a:solidFill>
              </a:rPr>
              <a:t> -&gt; percentage of vaccinated related to doses status.</a:t>
            </a:r>
            <a:endParaRPr>
              <a:solidFill>
                <a:schemeClr val="accent2">
                  <a:lumOff val="44000"/>
                </a:schemeClr>
              </a:solidFill>
            </a:endParaRPr>
          </a:p>
          <a:p>
            <a:pPr marL="457200" indent="-317500">
              <a:lnSpc>
                <a:spcPct val="115000"/>
              </a:lnSpc>
              <a:buClr>
                <a:schemeClr val="accent2">
                  <a:lumOff val="44000"/>
                </a:schemeClr>
              </a:buClr>
              <a:buSzPts val="1200"/>
              <a:buFont typeface="Helvetica"/>
              <a:buChar char="●"/>
              <a:defRPr b="1" sz="1200">
                <a:solidFill>
                  <a:srgbClr val="FF1261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Deaths</a:t>
            </a:r>
            <a:r>
              <a:rPr b="0">
                <a:solidFill>
                  <a:schemeClr val="accent2">
                    <a:lumOff val="44000"/>
                  </a:schemeClr>
                </a:solidFill>
              </a:rPr>
              <a:t> -&gt; percentage of deaths compared with positive over population.</a:t>
            </a:r>
            <a:endParaRPr>
              <a:solidFill>
                <a:schemeClr val="accent2">
                  <a:lumOff val="44000"/>
                </a:schemeClr>
              </a:solidFill>
            </a:endParaRPr>
          </a:p>
          <a:p>
            <a:pPr marL="457200" indent="-317500">
              <a:lnSpc>
                <a:spcPct val="115000"/>
              </a:lnSpc>
              <a:buClr>
                <a:schemeClr val="accent2">
                  <a:lumOff val="44000"/>
                </a:schemeClr>
              </a:buClr>
              <a:buSzPts val="1200"/>
              <a:buFont typeface="Helvetica"/>
              <a:buChar char="●"/>
              <a:defRPr b="1" sz="1200">
                <a:solidFill>
                  <a:srgbClr val="00B0F0"/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Cases</a:t>
            </a:r>
            <a:r>
              <a:rPr b="0">
                <a:solidFill>
                  <a:schemeClr val="accent2">
                    <a:lumOff val="44000"/>
                  </a:schemeClr>
                </a:solidFill>
              </a:rPr>
              <a:t> -&gt; percentage of positives over population compared with deaths and stringency index</a:t>
            </a:r>
            <a:endParaRPr>
              <a:solidFill>
                <a:schemeClr val="accent2">
                  <a:lumOff val="44000"/>
                </a:schemeClr>
              </a:solidFill>
            </a:endParaRPr>
          </a:p>
          <a:p>
            <a:pPr marL="457200" indent="-317500">
              <a:lnSpc>
                <a:spcPct val="115000"/>
              </a:lnSpc>
              <a:buClr>
                <a:schemeClr val="accent2">
                  <a:lumOff val="44000"/>
                </a:schemeClr>
              </a:buClr>
              <a:buSzPts val="1200"/>
              <a:buFont typeface="Helvetica"/>
              <a:buChar char="●"/>
              <a:defRPr sz="1200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On click select/remove focus on the country.</a:t>
            </a:r>
          </a:p>
          <a:p>
            <a:pPr marL="457200" indent="-317500">
              <a:lnSpc>
                <a:spcPct val="115000"/>
              </a:lnSpc>
              <a:buClr>
                <a:schemeClr val="accent2">
                  <a:lumOff val="44000"/>
                </a:schemeClr>
              </a:buClr>
              <a:buSzPts val="1200"/>
              <a:buFont typeface="Helvetica"/>
              <a:buChar char="●"/>
              <a:defRPr sz="1200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On mouse over shows a tooltip with the displayed data.</a:t>
            </a:r>
          </a:p>
        </p:txBody>
      </p:sp>
      <p:pic>
        <p:nvPicPr>
          <p:cNvPr id="456" name="Picture 14" descr="Picture 1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5091" y="2845855"/>
            <a:ext cx="3958862" cy="1900649"/>
          </a:xfrm>
          <a:prstGeom prst="rect">
            <a:avLst/>
          </a:prstGeom>
          <a:ln w="12700">
            <a:miter lim="400000"/>
          </a:ln>
        </p:spPr>
      </p:pic>
      <p:pic>
        <p:nvPicPr>
          <p:cNvPr id="457" name="Picture 16" descr="Picture 1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801746" y="860849"/>
            <a:ext cx="4280128" cy="16207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" name="Group 17"/>
          <p:cNvGrpSpPr/>
          <p:nvPr/>
        </p:nvGrpSpPr>
        <p:grpSpPr>
          <a:xfrm>
            <a:off x="-1" y="0"/>
            <a:ext cx="9144001" cy="5143501"/>
            <a:chOff x="0" y="0"/>
            <a:chExt cx="9144000" cy="5143500"/>
          </a:xfrm>
        </p:grpSpPr>
        <p:pic>
          <p:nvPicPr>
            <p:cNvPr id="459" name="Picture 8" descr="Picture 8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-1"/>
              <a:ext cx="9144000" cy="262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0" name="Picture 12" descr="Picture 1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262073"/>
              <a:ext cx="327279" cy="48814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62" name="Text Placeholder 26"/>
          <p:cNvSpPr txBox="1"/>
          <p:nvPr>
            <p:ph type="body" sz="quarter" idx="1"/>
          </p:nvPr>
        </p:nvSpPr>
        <p:spPr>
          <a:xfrm>
            <a:off x="164238" y="2967724"/>
            <a:ext cx="3786530" cy="2099148"/>
          </a:xfrm>
          <a:prstGeom prst="rect">
            <a:avLst/>
          </a:prstGeom>
        </p:spPr>
        <p:txBody>
          <a:bodyPr/>
          <a:lstStyle/>
          <a:p>
            <a:pPr>
              <a:buSzPts val="1200"/>
              <a:defRPr sz="1200"/>
            </a:pPr>
            <a:r>
              <a:t>Computes the feature of several observations about a set of numeric variables.</a:t>
            </a:r>
          </a:p>
          <a:p>
            <a:pPr>
              <a:buSzPts val="1200"/>
              <a:defRPr sz="1200"/>
            </a:pPr>
            <a:r>
              <a:t>Each bar represents a variable with its related scale.</a:t>
            </a:r>
          </a:p>
          <a:p>
            <a:pPr>
              <a:buSzPts val="1200"/>
              <a:defRPr sz="1200"/>
            </a:pPr>
            <a:r>
              <a:t>Values displayed as series of lines connected across axis.</a:t>
            </a:r>
          </a:p>
          <a:p>
            <a:pPr>
              <a:buSzPts val="1200"/>
              <a:defRPr sz="1200"/>
            </a:pPr>
            <a:r>
              <a:t>Different feature, that better describes the healthiness and wealth of a country, for each visualizations.</a:t>
            </a:r>
          </a:p>
        </p:txBody>
      </p:sp>
      <p:sp>
        <p:nvSpPr>
          <p:cNvPr id="463" name="Google Shape;2130;p40"/>
          <p:cNvSpPr/>
          <p:nvPr/>
        </p:nvSpPr>
        <p:spPr>
          <a:xfrm>
            <a:off x="6946331" y="367909"/>
            <a:ext cx="2197669" cy="377101"/>
          </a:xfrm>
          <a:prstGeom prst="rect">
            <a:avLst/>
          </a:prstGeom>
          <a:solidFill>
            <a:srgbClr val="FF126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64" name="Google Shape;2140;p41"/>
          <p:cNvSpPr txBox="1"/>
          <p:nvPr/>
        </p:nvSpPr>
        <p:spPr>
          <a:xfrm>
            <a:off x="7182900" y="338468"/>
            <a:ext cx="1961101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2000">
                <a:latin typeface="Anton"/>
                <a:ea typeface="Anton"/>
                <a:cs typeface="Anton"/>
                <a:sym typeface="Anton"/>
              </a:defRPr>
            </a:lvl1pPr>
          </a:lstStyle>
          <a:p>
            <a:pPr/>
            <a:r>
              <a:t>PCA Chart</a:t>
            </a:r>
          </a:p>
        </p:txBody>
      </p:sp>
      <p:sp>
        <p:nvSpPr>
          <p:cNvPr id="465" name="Text Placeholder 26"/>
          <p:cNvSpPr txBox="1"/>
          <p:nvPr/>
        </p:nvSpPr>
        <p:spPr>
          <a:xfrm>
            <a:off x="4306752" y="731764"/>
            <a:ext cx="4665659" cy="2200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17500">
              <a:lnSpc>
                <a:spcPct val="115000"/>
              </a:lnSpc>
              <a:buClr>
                <a:schemeClr val="accent2">
                  <a:lumOff val="44000"/>
                </a:schemeClr>
              </a:buClr>
              <a:buSzPts val="1200"/>
              <a:buFont typeface="Helvetica"/>
              <a:buChar char="●"/>
              <a:defRPr sz="1200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Scatterplot to display pairs of data into Cartesian coordinates.</a:t>
            </a:r>
          </a:p>
          <a:p>
            <a:pPr marL="457200" indent="-317500">
              <a:lnSpc>
                <a:spcPct val="115000"/>
              </a:lnSpc>
              <a:buClr>
                <a:schemeClr val="accent2">
                  <a:lumOff val="44000"/>
                </a:schemeClr>
              </a:buClr>
              <a:buSzPts val="1200"/>
              <a:buFont typeface="Helvetica"/>
              <a:buChar char="●"/>
              <a:defRPr sz="1200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2D visualization of the two principal components for each selected countries.</a:t>
            </a:r>
          </a:p>
          <a:p>
            <a:pPr marL="457200" indent="-317500">
              <a:lnSpc>
                <a:spcPct val="115000"/>
              </a:lnSpc>
              <a:buClr>
                <a:schemeClr val="accent2">
                  <a:lumOff val="44000"/>
                </a:schemeClr>
              </a:buClr>
              <a:buSzPts val="1200"/>
              <a:buFont typeface="Helvetica"/>
              <a:buChar char="●"/>
              <a:defRPr sz="1200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Highlight the differences between countries, it’s easy to see which of them have provided a small amount of data.</a:t>
            </a:r>
          </a:p>
          <a:p>
            <a:pPr marL="457200" indent="-317500">
              <a:lnSpc>
                <a:spcPct val="115000"/>
              </a:lnSpc>
              <a:buClr>
                <a:schemeClr val="accent2">
                  <a:lumOff val="44000"/>
                </a:schemeClr>
              </a:buClr>
              <a:buSzPts val="1200"/>
              <a:buFont typeface="Helvetica"/>
              <a:buChar char="●"/>
              <a:defRPr sz="1200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Changes based on selected countries and interval of time.</a:t>
            </a:r>
          </a:p>
          <a:p>
            <a:pPr marL="457200" indent="-317500">
              <a:lnSpc>
                <a:spcPct val="115000"/>
              </a:lnSpc>
              <a:buClr>
                <a:schemeClr val="accent2">
                  <a:lumOff val="44000"/>
                </a:schemeClr>
              </a:buClr>
              <a:buSzPts val="1200"/>
              <a:buFont typeface="Helvetica"/>
              <a:buChar char="●"/>
              <a:defRPr sz="1200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Different visualization in base of the views (Death and Cases shares the same graph).</a:t>
            </a:r>
          </a:p>
        </p:txBody>
      </p:sp>
      <p:pic>
        <p:nvPicPr>
          <p:cNvPr id="466" name="Picture 16" descr="Picture 1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3846" y="355858"/>
            <a:ext cx="2668978" cy="2115413"/>
          </a:xfrm>
          <a:prstGeom prst="rect">
            <a:avLst/>
          </a:prstGeom>
          <a:ln w="12700">
            <a:miter lim="400000"/>
          </a:ln>
        </p:spPr>
      </p:pic>
      <p:pic>
        <p:nvPicPr>
          <p:cNvPr id="467" name="Picture 19" descr="Picture 1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94555" y="3005097"/>
            <a:ext cx="2750611" cy="2024399"/>
          </a:xfrm>
          <a:prstGeom prst="rect">
            <a:avLst/>
          </a:prstGeom>
          <a:ln w="12700">
            <a:miter lim="400000"/>
          </a:ln>
        </p:spPr>
      </p:pic>
      <p:sp>
        <p:nvSpPr>
          <p:cNvPr id="468" name="Google Shape;2130;p40"/>
          <p:cNvSpPr/>
          <p:nvPr/>
        </p:nvSpPr>
        <p:spPr>
          <a:xfrm>
            <a:off x="327277" y="2565055"/>
            <a:ext cx="3162011" cy="377101"/>
          </a:xfrm>
          <a:prstGeom prst="rect">
            <a:avLst/>
          </a:prstGeom>
          <a:solidFill>
            <a:srgbClr val="C7FF2B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69" name="Google Shape;2140;p41"/>
          <p:cNvSpPr txBox="1"/>
          <p:nvPr/>
        </p:nvSpPr>
        <p:spPr>
          <a:xfrm>
            <a:off x="307383" y="2535614"/>
            <a:ext cx="3181905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2000">
                <a:latin typeface="Anton"/>
                <a:ea typeface="Anton"/>
                <a:cs typeface="Anton"/>
                <a:sym typeface="Anton"/>
              </a:defRPr>
            </a:lvl1pPr>
          </a:lstStyle>
          <a:p>
            <a:pPr/>
            <a:r>
              <a:t>Parallel Coordinates Chart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2129;p40"/>
          <p:cNvSpPr/>
          <p:nvPr/>
        </p:nvSpPr>
        <p:spPr>
          <a:xfrm>
            <a:off x="3941274" y="1018148"/>
            <a:ext cx="1282202" cy="1177502"/>
          </a:xfrm>
          <a:prstGeom prst="rect">
            <a:avLst/>
          </a:prstGeom>
          <a:solidFill>
            <a:srgbClr val="FF126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1200">
                <a:solidFill>
                  <a:srgbClr val="000000"/>
                </a:solidFill>
              </a:defRPr>
            </a:pPr>
          </a:p>
        </p:txBody>
      </p:sp>
      <p:sp>
        <p:nvSpPr>
          <p:cNvPr id="324" name="Google Shape;2132;p4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959">
              <a:defRPr sz="4200"/>
            </a:lvl1pPr>
          </a:lstStyle>
          <a:p>
            <a:pPr/>
            <a:r>
              <a:t>INTRODUCTION</a:t>
            </a:r>
          </a:p>
        </p:txBody>
      </p:sp>
      <p:sp>
        <p:nvSpPr>
          <p:cNvPr id="325" name="Google Shape;2133;p40"/>
          <p:cNvSpPr txBox="1"/>
          <p:nvPr/>
        </p:nvSpPr>
        <p:spPr>
          <a:xfrm>
            <a:off x="3927750" y="1059007"/>
            <a:ext cx="1288501" cy="1202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algn="ctr" defTabSz="905255">
              <a:defRPr sz="6600">
                <a:latin typeface="Anton"/>
                <a:ea typeface="Anton"/>
                <a:cs typeface="Anton"/>
                <a:sym typeface="Anton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326" name="Google Shape;2130;p40"/>
          <p:cNvSpPr/>
          <p:nvPr/>
        </p:nvSpPr>
        <p:spPr>
          <a:xfrm>
            <a:off x="2385824" y="3222288"/>
            <a:ext cx="4372502" cy="3771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b="1" sz="1800"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defRPr>
            </a:lvl1pPr>
          </a:lstStyle>
          <a:p>
            <a:pPr/>
            <a:r>
              <a:t>Why EU CoVis-19?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2151;p42"/>
          <p:cNvSpPr txBox="1"/>
          <p:nvPr>
            <p:ph type="title"/>
          </p:nvPr>
        </p:nvSpPr>
        <p:spPr>
          <a:xfrm>
            <a:off x="719999" y="445024"/>
            <a:ext cx="7704002" cy="791494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Introduction</a:t>
            </a:r>
          </a:p>
        </p:txBody>
      </p:sp>
      <p:sp>
        <p:nvSpPr>
          <p:cNvPr id="329" name="Google Shape;2152;p42"/>
          <p:cNvSpPr txBox="1"/>
          <p:nvPr/>
        </p:nvSpPr>
        <p:spPr>
          <a:xfrm>
            <a:off x="976984" y="1501326"/>
            <a:ext cx="2201701" cy="527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>
              <a:defRPr sz="18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pPr/>
            <a:r>
              <a:t>BACKGROUND</a:t>
            </a:r>
          </a:p>
        </p:txBody>
      </p:sp>
      <p:sp>
        <p:nvSpPr>
          <p:cNvPr id="330" name="Google Shape;2153;p42"/>
          <p:cNvSpPr txBox="1"/>
          <p:nvPr>
            <p:ph type="body" sz="quarter" idx="1"/>
          </p:nvPr>
        </p:nvSpPr>
        <p:spPr>
          <a:xfrm>
            <a:off x="976984" y="1855287"/>
            <a:ext cx="2609101" cy="716330"/>
          </a:xfrm>
          <a:prstGeom prst="rect">
            <a:avLst/>
          </a:prstGeom>
        </p:spPr>
        <p:txBody>
          <a:bodyPr/>
          <a:lstStyle/>
          <a:p>
            <a:pPr marL="0" indent="0" defTabSz="68579">
              <a:spcBef>
                <a:spcPts val="100"/>
              </a:spcBef>
              <a:defRPr sz="1000"/>
            </a:pPr>
            <a:r>
              <a:t>In the last two years one of the biggest pandemics in history: The Coronavirus or </a:t>
            </a:r>
            <a:r>
              <a:rPr b="1"/>
              <a:t>Covid-19</a:t>
            </a:r>
            <a:r>
              <a:t>. </a:t>
            </a:r>
          </a:p>
        </p:txBody>
      </p:sp>
      <p:sp>
        <p:nvSpPr>
          <p:cNvPr id="331" name="Google Shape;2154;p42"/>
          <p:cNvSpPr txBox="1"/>
          <p:nvPr/>
        </p:nvSpPr>
        <p:spPr>
          <a:xfrm>
            <a:off x="3918859" y="1501326"/>
            <a:ext cx="2201702" cy="527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>
              <a:defRPr sz="18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pPr/>
            <a:r>
              <a:t>BIG DATA</a:t>
            </a:r>
          </a:p>
        </p:txBody>
      </p:sp>
      <p:sp>
        <p:nvSpPr>
          <p:cNvPr id="332" name="Google Shape;2155;p42"/>
          <p:cNvSpPr txBox="1"/>
          <p:nvPr/>
        </p:nvSpPr>
        <p:spPr>
          <a:xfrm>
            <a:off x="3918859" y="1855287"/>
            <a:ext cx="2609102" cy="527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defTabSz="72008">
              <a:spcBef>
                <a:spcPts val="100"/>
              </a:spcBef>
              <a:defRPr sz="1100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lvl1pPr>
          </a:lstStyle>
          <a:p>
            <a:pPr/>
            <a:r>
              <a:t>Covid-19 provide a huge amount of data to analyze</a:t>
            </a:r>
          </a:p>
        </p:txBody>
      </p:sp>
      <p:sp>
        <p:nvSpPr>
          <p:cNvPr id="333" name="Google Shape;2156;p42"/>
          <p:cNvSpPr txBox="1"/>
          <p:nvPr/>
        </p:nvSpPr>
        <p:spPr>
          <a:xfrm>
            <a:off x="959212" y="2805880"/>
            <a:ext cx="2201701" cy="52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>
              <a:defRPr sz="18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pPr/>
            <a:r>
              <a:t>MAIN ASPECTS</a:t>
            </a:r>
          </a:p>
        </p:txBody>
      </p:sp>
      <p:sp>
        <p:nvSpPr>
          <p:cNvPr id="334" name="Google Shape;2157;p42"/>
          <p:cNvSpPr txBox="1"/>
          <p:nvPr/>
        </p:nvSpPr>
        <p:spPr>
          <a:xfrm>
            <a:off x="959212" y="3190387"/>
            <a:ext cx="2609101" cy="52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defTabSz="72008">
              <a:spcBef>
                <a:spcPts val="100"/>
              </a:spcBef>
              <a:defRPr sz="1100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Three main aspects: </a:t>
            </a:r>
            <a:r>
              <a:rPr b="1" u="sng"/>
              <a:t>Cases</a:t>
            </a:r>
            <a:r>
              <a:t>, </a:t>
            </a:r>
            <a:r>
              <a:rPr b="1" u="sng"/>
              <a:t>Deaths</a:t>
            </a:r>
            <a:r>
              <a:t>, and </a:t>
            </a:r>
            <a:r>
              <a:rPr b="1" u="sng"/>
              <a:t>Vaccinations</a:t>
            </a:r>
          </a:p>
        </p:txBody>
      </p:sp>
      <p:sp>
        <p:nvSpPr>
          <p:cNvPr id="335" name="Google Shape;2158;p42"/>
          <p:cNvSpPr txBox="1"/>
          <p:nvPr/>
        </p:nvSpPr>
        <p:spPr>
          <a:xfrm>
            <a:off x="3901087" y="2805876"/>
            <a:ext cx="2201701" cy="527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>
              <a:defRPr sz="18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336" name="Google Shape;2159;p42"/>
          <p:cNvSpPr txBox="1"/>
          <p:nvPr/>
        </p:nvSpPr>
        <p:spPr>
          <a:xfrm>
            <a:off x="3901087" y="3173587"/>
            <a:ext cx="4337133" cy="885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defTabSz="768095">
              <a:defRPr sz="1100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Two main objectives: </a:t>
            </a:r>
            <a:endParaRPr sz="300"/>
          </a:p>
          <a:p>
            <a:pPr marL="205358" indent="-205358" defTabSz="768095">
              <a:buSzPct val="100000"/>
              <a:buAutoNum type="arabicPeriod" startAt="1"/>
              <a:defRPr b="1" sz="1100" u="sng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Comparisons</a:t>
            </a:r>
            <a:r>
              <a:rPr b="0" u="none"/>
              <a:t> between different European countries</a:t>
            </a:r>
          </a:p>
          <a:p>
            <a:pPr marL="205358" indent="-205358" defTabSz="768095">
              <a:buSzPct val="100000"/>
              <a:buAutoNum type="arabicPeriod" startAt="1"/>
              <a:defRPr b="1" sz="1100" u="sng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Interactive</a:t>
            </a:r>
            <a:r>
              <a:rPr b="0" u="none"/>
              <a:t> Visualizations</a:t>
            </a:r>
          </a:p>
          <a:p>
            <a:pPr marL="205358" indent="-205358" defTabSz="768095">
              <a:buSzPct val="100000"/>
              <a:buAutoNum type="arabicPeriod" startAt="1"/>
              <a:defRPr sz="1100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Analyze not only factors caused by COVID-19</a:t>
            </a:r>
          </a:p>
        </p:txBody>
      </p:sp>
      <p:sp>
        <p:nvSpPr>
          <p:cNvPr id="337" name="Google Shape;2154;p42"/>
          <p:cNvSpPr txBox="1"/>
          <p:nvPr/>
        </p:nvSpPr>
        <p:spPr>
          <a:xfrm>
            <a:off x="6708298" y="1495634"/>
            <a:ext cx="2201702" cy="52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>
              <a:defRPr sz="18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pPr/>
            <a:r>
              <a:t>TARGET</a:t>
            </a:r>
          </a:p>
        </p:txBody>
      </p:sp>
      <p:sp>
        <p:nvSpPr>
          <p:cNvPr id="338" name="Google Shape;2155;p42"/>
          <p:cNvSpPr txBox="1"/>
          <p:nvPr/>
        </p:nvSpPr>
        <p:spPr>
          <a:xfrm>
            <a:off x="6708298" y="1849595"/>
            <a:ext cx="2609102" cy="52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defTabSz="68579">
              <a:spcBef>
                <a:spcPts val="100"/>
              </a:spcBef>
              <a:defRPr sz="1000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pPr>
            <a:r>
              <a:t>Knowledge discovered helps: </a:t>
            </a:r>
            <a:r>
              <a:rPr i="1"/>
              <a:t>researchers</a:t>
            </a:r>
            <a:r>
              <a:t>, </a:t>
            </a:r>
            <a:r>
              <a:rPr i="1"/>
              <a:t>epidemiologists</a:t>
            </a:r>
            <a:r>
              <a:t>, and </a:t>
            </a:r>
            <a:r>
              <a:rPr i="1"/>
              <a:t>policymakers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2129;p40"/>
          <p:cNvSpPr/>
          <p:nvPr/>
        </p:nvSpPr>
        <p:spPr>
          <a:xfrm>
            <a:off x="3941274" y="1018148"/>
            <a:ext cx="1282202" cy="1177502"/>
          </a:xfrm>
          <a:prstGeom prst="rect">
            <a:avLst/>
          </a:prstGeom>
          <a:solidFill>
            <a:srgbClr val="FF126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1200">
                <a:solidFill>
                  <a:srgbClr val="000000"/>
                </a:solidFill>
              </a:defRPr>
            </a:pPr>
          </a:p>
        </p:txBody>
      </p:sp>
      <p:sp>
        <p:nvSpPr>
          <p:cNvPr id="341" name="Google Shape;2132;p40"/>
          <p:cNvSpPr txBox="1"/>
          <p:nvPr>
            <p:ph type="title"/>
          </p:nvPr>
        </p:nvSpPr>
        <p:spPr>
          <a:xfrm>
            <a:off x="2152350" y="2330188"/>
            <a:ext cx="4839300" cy="841802"/>
          </a:xfrm>
          <a:prstGeom prst="rect">
            <a:avLst/>
          </a:prstGeom>
        </p:spPr>
        <p:txBody>
          <a:bodyPr/>
          <a:lstStyle>
            <a:lvl1pPr defTabSz="804671">
              <a:defRPr sz="4200"/>
            </a:lvl1pPr>
          </a:lstStyle>
          <a:p>
            <a:pPr/>
            <a:r>
              <a:t>RELATED WORKS</a:t>
            </a:r>
          </a:p>
        </p:txBody>
      </p:sp>
      <p:sp>
        <p:nvSpPr>
          <p:cNvPr id="342" name="Google Shape;2133;p40"/>
          <p:cNvSpPr txBox="1"/>
          <p:nvPr/>
        </p:nvSpPr>
        <p:spPr>
          <a:xfrm>
            <a:off x="3927750" y="1059007"/>
            <a:ext cx="1288501" cy="1202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algn="ctr" defTabSz="905255">
              <a:defRPr sz="6600">
                <a:latin typeface="Anton"/>
                <a:ea typeface="Anton"/>
                <a:cs typeface="Anton"/>
                <a:sym typeface="Anton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343" name="Google Shape;2130;p40"/>
          <p:cNvSpPr/>
          <p:nvPr/>
        </p:nvSpPr>
        <p:spPr>
          <a:xfrm>
            <a:off x="2385824" y="3222288"/>
            <a:ext cx="4372502" cy="3771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b="1" sz="1800"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defRPr>
            </a:lvl1pPr>
          </a:lstStyle>
          <a:p>
            <a:pPr/>
            <a:r>
              <a:t>Literature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2151;p42"/>
          <p:cNvSpPr txBox="1"/>
          <p:nvPr>
            <p:ph type="title"/>
          </p:nvPr>
        </p:nvSpPr>
        <p:spPr>
          <a:xfrm>
            <a:off x="719999" y="445024"/>
            <a:ext cx="7704002" cy="1002186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Related Works</a:t>
            </a:r>
          </a:p>
        </p:txBody>
      </p:sp>
      <p:pic>
        <p:nvPicPr>
          <p:cNvPr id="346" name="Schermata 2022-01-31 alle 12.36.36.png" descr="Schermata 2022-01-31 alle 12.36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41781" y="1515395"/>
            <a:ext cx="4814118" cy="2724658"/>
          </a:xfrm>
          <a:prstGeom prst="rect">
            <a:avLst/>
          </a:prstGeom>
          <a:ln w="12700">
            <a:miter lim="400000"/>
          </a:ln>
        </p:spPr>
      </p:pic>
      <p:sp>
        <p:nvSpPr>
          <p:cNvPr id="347" name="Google Shape;2153;p42"/>
          <p:cNvSpPr txBox="1"/>
          <p:nvPr>
            <p:ph type="body" sz="half" idx="1"/>
          </p:nvPr>
        </p:nvSpPr>
        <p:spPr>
          <a:xfrm>
            <a:off x="296658" y="1223058"/>
            <a:ext cx="3797116" cy="3309332"/>
          </a:xfrm>
          <a:prstGeom prst="rect">
            <a:avLst/>
          </a:prstGeom>
        </p:spPr>
        <p:txBody>
          <a:bodyPr lIns="34283" tIns="34283" rIns="34283" bIns="34283"/>
          <a:lstStyle/>
          <a:p>
            <a:pPr marL="0" indent="0" defTabSz="209168"/>
            <a:r>
              <a:t>Due to the COVID-19 pandemic, many viewers and dashboards have been developed in the past year. </a:t>
            </a:r>
          </a:p>
          <a:p>
            <a:pPr marL="0" indent="0" defTabSz="209168"/>
          </a:p>
          <a:p>
            <a:pPr marL="154939" indent="-154939" defTabSz="209168">
              <a:buSzPct val="123000"/>
              <a:buChar char="•"/>
            </a:pPr>
            <a:r>
              <a:t>Some of them viewed </a:t>
            </a:r>
            <a:r>
              <a:rPr u="sng"/>
              <a:t>literature related</a:t>
            </a:r>
            <a:r>
              <a:t> to COVID-19 research and others viewed the </a:t>
            </a:r>
            <a:r>
              <a:rPr u="sng"/>
              <a:t>economic impact</a:t>
            </a:r>
            <a:r>
              <a:t> </a:t>
            </a:r>
          </a:p>
          <a:p>
            <a:pPr marL="0" indent="0" defTabSz="209168"/>
          </a:p>
          <a:p>
            <a:pPr marL="154939" indent="-154939" defTabSz="209168">
              <a:buSzPct val="123000"/>
              <a:buChar char="•"/>
            </a:pPr>
            <a:r>
              <a:t>Most of them focused on </a:t>
            </a:r>
            <a:r>
              <a:rPr i="1" u="sng"/>
              <a:t>actual COVID-19 cases</a:t>
            </a:r>
            <a:r>
              <a:t>. </a:t>
            </a:r>
          </a:p>
          <a:p>
            <a:pPr marL="0" indent="0" defTabSz="209168"/>
          </a:p>
          <a:p>
            <a:pPr marL="154939" indent="-154939" defTabSz="209168">
              <a:buSzPct val="123000"/>
              <a:buChar char="•"/>
            </a:pPr>
            <a:r>
              <a:t>However none of them deals with </a:t>
            </a:r>
            <a:r>
              <a:rPr b="1" u="sng"/>
              <a:t>visual analytics</a:t>
            </a:r>
            <a:r>
              <a:t> but only with </a:t>
            </a:r>
            <a:r>
              <a:rPr u="sng"/>
              <a:t>information visualization</a:t>
            </a:r>
            <a:endParaRPr u="sng"/>
          </a:p>
          <a:p>
            <a:pPr marL="0" indent="0" defTabSz="209168">
              <a:defRPr sz="200"/>
            </a:pPr>
          </a:p>
          <a:p>
            <a:pPr marL="0" indent="0" defTabSz="209168"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2151;p42"/>
          <p:cNvSpPr txBox="1"/>
          <p:nvPr>
            <p:ph type="title"/>
          </p:nvPr>
        </p:nvSpPr>
        <p:spPr>
          <a:xfrm>
            <a:off x="719999" y="445024"/>
            <a:ext cx="7704003" cy="1002186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Related Works</a:t>
            </a:r>
          </a:p>
        </p:txBody>
      </p:sp>
      <p:sp>
        <p:nvSpPr>
          <p:cNvPr id="350" name="Google Shape;2153;p42"/>
          <p:cNvSpPr txBox="1"/>
          <p:nvPr>
            <p:ph type="body" sz="quarter" idx="1"/>
          </p:nvPr>
        </p:nvSpPr>
        <p:spPr>
          <a:xfrm>
            <a:off x="305544" y="1178626"/>
            <a:ext cx="8688238" cy="653446"/>
          </a:xfrm>
          <a:prstGeom prst="rect">
            <a:avLst/>
          </a:prstGeom>
        </p:spPr>
        <p:txBody>
          <a:bodyPr lIns="34283" tIns="34283" rIns="34283" bIns="34283"/>
          <a:lstStyle/>
          <a:p>
            <a:pPr marL="0" indent="0" defTabSz="240029">
              <a:defRPr sz="1400"/>
            </a:pPr>
            <a:r>
              <a:t>We analyze the related works with the goal to start from those ideas and then build our system.</a:t>
            </a:r>
            <a:endParaRPr sz="300"/>
          </a:p>
          <a:p>
            <a:pPr marL="0" indent="0" defTabSz="240029">
              <a:defRPr sz="1400"/>
            </a:pPr>
            <a:r>
              <a:t> </a:t>
            </a:r>
          </a:p>
        </p:txBody>
      </p:sp>
      <p:pic>
        <p:nvPicPr>
          <p:cNvPr id="351" name="table2.png" descr="tabl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9424" y="1927999"/>
            <a:ext cx="5840478" cy="23706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2129;p40"/>
          <p:cNvSpPr/>
          <p:nvPr/>
        </p:nvSpPr>
        <p:spPr>
          <a:xfrm>
            <a:off x="3941274" y="1018148"/>
            <a:ext cx="1282202" cy="1177502"/>
          </a:xfrm>
          <a:prstGeom prst="rect">
            <a:avLst/>
          </a:prstGeom>
          <a:solidFill>
            <a:srgbClr val="FF126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1200">
                <a:solidFill>
                  <a:srgbClr val="000000"/>
                </a:solidFill>
              </a:defRPr>
            </a:pPr>
          </a:p>
        </p:txBody>
      </p:sp>
      <p:sp>
        <p:nvSpPr>
          <p:cNvPr id="354" name="Google Shape;2132;p40"/>
          <p:cNvSpPr txBox="1"/>
          <p:nvPr>
            <p:ph type="title"/>
          </p:nvPr>
        </p:nvSpPr>
        <p:spPr>
          <a:xfrm>
            <a:off x="2152350" y="2330188"/>
            <a:ext cx="4839300" cy="841802"/>
          </a:xfrm>
          <a:prstGeom prst="rect">
            <a:avLst/>
          </a:prstGeom>
        </p:spPr>
        <p:txBody>
          <a:bodyPr/>
          <a:lstStyle>
            <a:lvl1pPr defTabSz="822959">
              <a:defRPr sz="4200"/>
            </a:lvl1pPr>
          </a:lstStyle>
          <a:p>
            <a:pPr/>
            <a:r>
              <a:t>DATASET</a:t>
            </a:r>
          </a:p>
        </p:txBody>
      </p:sp>
      <p:sp>
        <p:nvSpPr>
          <p:cNvPr id="355" name="Google Shape;2133;p40"/>
          <p:cNvSpPr txBox="1"/>
          <p:nvPr/>
        </p:nvSpPr>
        <p:spPr>
          <a:xfrm>
            <a:off x="3927750" y="1059007"/>
            <a:ext cx="1288501" cy="1202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algn="ctr" defTabSz="905255">
              <a:defRPr sz="6600">
                <a:latin typeface="Anton"/>
                <a:ea typeface="Anton"/>
                <a:cs typeface="Anton"/>
                <a:sym typeface="Anton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356" name="Google Shape;2130;p40"/>
          <p:cNvSpPr/>
          <p:nvPr/>
        </p:nvSpPr>
        <p:spPr>
          <a:xfrm>
            <a:off x="2385824" y="3222288"/>
            <a:ext cx="4372502" cy="3771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 b="1" sz="1800"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defRPr>
            </a:lvl1pPr>
          </a:lstStyle>
          <a:p>
            <a:pPr/>
            <a:r>
              <a:t>Data management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2151;p42"/>
          <p:cNvSpPr txBox="1"/>
          <p:nvPr>
            <p:ph type="title"/>
          </p:nvPr>
        </p:nvSpPr>
        <p:spPr>
          <a:xfrm>
            <a:off x="719999" y="445024"/>
            <a:ext cx="7704003" cy="1002186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Dataset</a:t>
            </a:r>
          </a:p>
        </p:txBody>
      </p:sp>
      <p:sp>
        <p:nvSpPr>
          <p:cNvPr id="359" name="Google Shape;2153;p42"/>
          <p:cNvSpPr txBox="1"/>
          <p:nvPr>
            <p:ph type="body" sz="half" idx="1"/>
          </p:nvPr>
        </p:nvSpPr>
        <p:spPr>
          <a:xfrm>
            <a:off x="385521" y="1827326"/>
            <a:ext cx="3796349" cy="2845106"/>
          </a:xfrm>
          <a:prstGeom prst="rect">
            <a:avLst/>
          </a:prstGeom>
        </p:spPr>
        <p:txBody>
          <a:bodyPr lIns="34283" tIns="34283" rIns="34283" bIns="34283"/>
          <a:lstStyle/>
          <a:p>
            <a:pPr marL="0" indent="0" defTabSz="185165"/>
            <a:r>
              <a:t>We took the dataset by </a:t>
            </a:r>
            <a:r>
              <a:rPr i="1"/>
              <a:t>Our World in Data. </a:t>
            </a:r>
            <a:r>
              <a:t>It is very huge (AS index greater than 6 million), it contains the collected data for all the world.</a:t>
            </a:r>
          </a:p>
          <a:p>
            <a:pPr marL="0" indent="0" defTabSz="185165"/>
          </a:p>
          <a:p>
            <a:pPr marL="0" indent="0" defTabSz="185165"/>
            <a:r>
              <a:t>Different sources:</a:t>
            </a:r>
          </a:p>
          <a:p>
            <a:pPr marL="154305" indent="-154305" defTabSz="185165">
              <a:buSzPct val="123000"/>
              <a:buChar char="•"/>
            </a:pPr>
            <a:r>
              <a:t>COVID-19 Data Repository by the Center for Systems Science and Engineering (CSSE) at Johns Hopkins University (JHU) </a:t>
            </a:r>
          </a:p>
          <a:p>
            <a:pPr marL="0" indent="0" defTabSz="185165"/>
          </a:p>
          <a:p>
            <a:pPr marL="154305" indent="-154305" defTabSz="185165">
              <a:buSzPct val="123000"/>
              <a:buChar char="•"/>
            </a:pPr>
            <a:r>
              <a:t>European Centre for Disease Prevention and Control </a:t>
            </a:r>
            <a:br/>
            <a:endParaRPr sz="200"/>
          </a:p>
          <a:p>
            <a:pPr marL="0" indent="0" defTabSz="185165"/>
          </a:p>
          <a:p>
            <a:pPr marL="154305" indent="-154305" defTabSz="185165">
              <a:buSzPct val="123000"/>
              <a:buChar char="•"/>
            </a:pPr>
            <a:r>
              <a:t>Government sources </a:t>
            </a:r>
            <a:br/>
            <a:endParaRPr sz="200"/>
          </a:p>
          <a:p>
            <a:pPr marL="0" indent="0" defTabSz="185165">
              <a:defRPr sz="200"/>
            </a:pPr>
          </a:p>
          <a:p>
            <a:pPr marL="0" indent="0" defTabSz="185165"/>
            <a:r>
              <a:t> </a:t>
            </a:r>
          </a:p>
        </p:txBody>
      </p:sp>
      <p:sp>
        <p:nvSpPr>
          <p:cNvPr id="360" name="Google Shape;2152;p42"/>
          <p:cNvSpPr txBox="1"/>
          <p:nvPr/>
        </p:nvSpPr>
        <p:spPr>
          <a:xfrm>
            <a:off x="1351973" y="1341373"/>
            <a:ext cx="1436904" cy="52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>
              <a:defRPr sz="18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pPr/>
            <a:r>
              <a:t>SOURCES</a:t>
            </a:r>
          </a:p>
        </p:txBody>
      </p:sp>
      <p:sp>
        <p:nvSpPr>
          <p:cNvPr id="361" name="Google Shape;2152;p42"/>
          <p:cNvSpPr txBox="1"/>
          <p:nvPr/>
        </p:nvSpPr>
        <p:spPr>
          <a:xfrm>
            <a:off x="5600827" y="2949793"/>
            <a:ext cx="2880462" cy="52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>
              <a:defRPr sz="1800">
                <a:solidFill>
                  <a:srgbClr val="C7FF2B"/>
                </a:solidFill>
                <a:latin typeface="Anton"/>
                <a:ea typeface="Anton"/>
                <a:cs typeface="Anton"/>
                <a:sym typeface="Anton"/>
              </a:defRPr>
            </a:lvl1pPr>
          </a:lstStyle>
          <a:p>
            <a:pPr/>
            <a:r>
              <a:t>DATA MANAGEMENT</a:t>
            </a:r>
          </a:p>
        </p:txBody>
      </p:sp>
      <p:sp>
        <p:nvSpPr>
          <p:cNvPr id="362" name="Google Shape;2153;p42"/>
          <p:cNvSpPr txBox="1"/>
          <p:nvPr/>
        </p:nvSpPr>
        <p:spPr>
          <a:xfrm>
            <a:off x="5142884" y="3407202"/>
            <a:ext cx="3796349" cy="88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3" tIns="34283" rIns="34283" bIns="34283">
            <a:normAutofit fontScale="100000" lnSpcReduction="0"/>
          </a:bodyPr>
          <a:lstStyle>
            <a:lvl1pPr defTabSz="202310">
              <a:defRPr sz="1200">
                <a:solidFill>
                  <a:schemeClr val="accent2">
                    <a:lumOff val="44000"/>
                  </a:schemeClr>
                </a:solidFill>
                <a:latin typeface="Anaheim"/>
                <a:ea typeface="Anaheim"/>
                <a:cs typeface="Anaheim"/>
                <a:sym typeface="Anaheim"/>
              </a:defRPr>
            </a:lvl1pPr>
          </a:lstStyle>
          <a:p>
            <a:pPr/>
            <a:r>
              <a:t>Because we have to manage a very huge amount of data, we have chosen to store them inside a non-relational DataBase, making the accessibility easier. </a:t>
            </a:r>
          </a:p>
        </p:txBody>
      </p:sp>
      <p:sp>
        <p:nvSpPr>
          <p:cNvPr id="363" name="Google Shape;2182;p44"/>
          <p:cNvSpPr/>
          <p:nvPr/>
        </p:nvSpPr>
        <p:spPr>
          <a:xfrm>
            <a:off x="5232077" y="1094767"/>
            <a:ext cx="1623117" cy="1619897"/>
          </a:xfrm>
          <a:prstGeom prst="rect">
            <a:avLst/>
          </a:prstGeom>
          <a:solidFill>
            <a:srgbClr val="FF126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64" name="Monete"/>
          <p:cNvSpPr/>
          <p:nvPr/>
        </p:nvSpPr>
        <p:spPr>
          <a:xfrm>
            <a:off x="5556705" y="1416323"/>
            <a:ext cx="973861" cy="976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ln w="25400"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chemeClr val="accent2">
                    <a:lumOff val="44000"/>
                  </a:schemeClr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2151;p42"/>
          <p:cNvSpPr txBox="1"/>
          <p:nvPr>
            <p:ph type="title"/>
          </p:nvPr>
        </p:nvSpPr>
        <p:spPr>
          <a:xfrm>
            <a:off x="719999" y="445024"/>
            <a:ext cx="7704003" cy="1128580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Preprocessing</a:t>
            </a:r>
          </a:p>
        </p:txBody>
      </p:sp>
      <p:sp>
        <p:nvSpPr>
          <p:cNvPr id="367" name="Google Shape;2153;p42"/>
          <p:cNvSpPr txBox="1"/>
          <p:nvPr>
            <p:ph type="body" idx="1"/>
          </p:nvPr>
        </p:nvSpPr>
        <p:spPr>
          <a:xfrm>
            <a:off x="296658" y="1223058"/>
            <a:ext cx="8593623" cy="3309332"/>
          </a:xfrm>
          <a:prstGeom prst="rect">
            <a:avLst/>
          </a:prstGeom>
        </p:spPr>
        <p:txBody>
          <a:bodyPr lIns="34283" tIns="34283" rIns="34283" bIns="34283"/>
          <a:lstStyle/>
          <a:p>
            <a:pPr marL="0" indent="0" defTabSz="277748">
              <a:defRPr sz="1800"/>
            </a:pPr>
            <a:r>
              <a:t>Very huge dataset:</a:t>
            </a:r>
          </a:p>
          <a:p>
            <a:pPr marL="231457" indent="-231457" defTabSz="277748">
              <a:buSzPct val="123000"/>
              <a:buChar char="•"/>
              <a:defRPr sz="1800"/>
            </a:pPr>
          </a:p>
          <a:p>
            <a:pPr marL="231457" indent="-231457" defTabSz="277748">
              <a:buSzPct val="123000"/>
              <a:buChar char="•"/>
              <a:defRPr sz="1800"/>
            </a:pPr>
            <a:r>
              <a:t>Only European countries</a:t>
            </a:r>
          </a:p>
          <a:p>
            <a:pPr marL="0" indent="0" defTabSz="277748">
              <a:defRPr sz="1800"/>
            </a:pPr>
          </a:p>
          <a:p>
            <a:pPr marL="231457" indent="-231457" defTabSz="277748">
              <a:buSzPct val="123000"/>
              <a:buChar char="•"/>
              <a:defRPr sz="1800"/>
            </a:pPr>
            <a:r>
              <a:t>Discarded countries: Guernsey, Jersey, Vatican, Andorra, Faeroe Islands, Gibraltar, Isle of Man, Kosovo, Liechtenstein, Monaco, San Marino, North Macedonia</a:t>
            </a:r>
          </a:p>
          <a:p>
            <a:pPr marL="231457" indent="-231457" defTabSz="277748">
              <a:buSzPct val="123000"/>
              <a:buChar char="•"/>
              <a:defRPr sz="1800"/>
            </a:pPr>
          </a:p>
          <a:p>
            <a:pPr marL="231457" indent="-231457" defTabSz="277748">
              <a:buSzPct val="123000"/>
              <a:buChar char="•"/>
              <a:defRPr sz="1800"/>
            </a:pPr>
            <a:r>
              <a:t>We select only a part of the features, the ones related to vaccinations, deaths, cases, and static factors </a:t>
            </a:r>
            <a:endParaRPr sz="300"/>
          </a:p>
          <a:p>
            <a:pPr marL="205739" indent="-205739" defTabSz="277748">
              <a:buSzPct val="123000"/>
              <a:buChar char="•"/>
              <a:defRPr sz="300"/>
            </a:pPr>
          </a:p>
          <a:p>
            <a:pPr marL="0" indent="0" defTabSz="277748">
              <a:defRPr sz="1800"/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Heart Transplant Breakthrough by Slidesgo">
  <a:themeElements>
    <a:clrScheme name="Heart Transplant Breakthrough by Slidesgo">
      <a:dk1>
        <a:srgbClr val="252525"/>
      </a:dk1>
      <a:lt1>
        <a:srgbClr val="252525"/>
      </a:lt1>
      <a:dk2>
        <a:srgbClr val="A7A7A7"/>
      </a:dk2>
      <a:lt2>
        <a:srgbClr val="535353"/>
      </a:lt2>
      <a:accent1>
        <a:srgbClr val="FF971A"/>
      </a:accent1>
      <a:accent2>
        <a:srgbClr val="8F8F8F"/>
      </a:accent2>
      <a:accent3>
        <a:srgbClr val="6E6E6E"/>
      </a:accent3>
      <a:accent4>
        <a:srgbClr val="4D4D4D"/>
      </a:accent4>
      <a:accent5>
        <a:srgbClr val="2B2B2B"/>
      </a:accent5>
      <a:accent6>
        <a:srgbClr val="0A0A0A"/>
      </a:accent6>
      <a:hlink>
        <a:srgbClr val="0000FF"/>
      </a:hlink>
      <a:folHlink>
        <a:srgbClr val="FF00FF"/>
      </a:folHlink>
    </a:clrScheme>
    <a:fontScheme name="Heart Transplant Breakthrough by Slidesgo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Heart Transplant Breakthrough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52525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52525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Heart Transplant Breakthrough by Slidesgo">
  <a:themeElements>
    <a:clrScheme name="Heart Transplant Breakthrough by Slidesg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971A"/>
      </a:accent1>
      <a:accent2>
        <a:srgbClr val="8F8F8F"/>
      </a:accent2>
      <a:accent3>
        <a:srgbClr val="6E6E6E"/>
      </a:accent3>
      <a:accent4>
        <a:srgbClr val="4D4D4D"/>
      </a:accent4>
      <a:accent5>
        <a:srgbClr val="2B2B2B"/>
      </a:accent5>
      <a:accent6>
        <a:srgbClr val="0A0A0A"/>
      </a:accent6>
      <a:hlink>
        <a:srgbClr val="0000FF"/>
      </a:hlink>
      <a:folHlink>
        <a:srgbClr val="FF00FF"/>
      </a:folHlink>
    </a:clrScheme>
    <a:fontScheme name="Heart Transplant Breakthrough by Slidesgo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Heart Transplant Breakthrough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52525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52525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