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FFDDCB"/>
          </a:solidFill>
        </a:fill>
      </a:tcStyle>
    </a:wholeTbl>
    <a:band2H>
      <a:tcTxStyle/>
      <a:tcStyle>
        <a:tcBdr/>
        <a:fill>
          <a:solidFill>
            <a:srgbClr val="FFEFE7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52525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>
              <a:alpha val="20000"/>
            </a:srgbClr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7" name="Shape 9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85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olo Testo"/>
          <p:cNvSpPr txBox="1">
            <a:spLocks noGrp="1"/>
          </p:cNvSpPr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86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7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8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itolo Testo"/>
          <p:cNvSpPr txBox="1">
            <a:spLocks noGrp="1"/>
          </p:cNvSpPr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8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9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3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9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 lIns="91424" tIns="91424" rIns="91424" bIns="91424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0" name="Titolo Test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 lIns="91424" tIns="91424" rIns="91424" bIns="91424"/>
          <a:lstStyle/>
          <a:p>
            <a:r>
              <a:t>Titolo Testo</a:t>
            </a:r>
          </a:p>
        </p:txBody>
      </p:sp>
      <p:sp>
        <p:nvSpPr>
          <p:cNvPr id="93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itolo Testo"/>
          <p:cNvSpPr txBox="1">
            <a:spLocks noGrp="1"/>
          </p:cNvSpPr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93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 lIns="91424" tIns="91424" rIns="91424" bIns="91424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1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2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43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1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>
            <a:spLocks noGrp="1"/>
          </p:cNvSpPr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2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24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>
            <a:spLocks noGrp="1"/>
          </p:cNvSpPr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2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2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2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30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0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3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32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36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45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35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62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olo Testo"/>
          <p:cNvSpPr txBox="1">
            <a:spLocks noGrp="1"/>
          </p:cNvSpPr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3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olo Testo"/>
          <p:cNvSpPr txBox="1">
            <a:spLocks noGrp="1"/>
          </p:cNvSpPr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7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8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38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39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4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21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4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30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39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8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49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6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9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4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06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5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5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olo Testo"/>
          <p:cNvSpPr txBox="1">
            <a:spLocks noGrp="1"/>
          </p:cNvSpPr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53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54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xx%"/>
          <p:cNvSpPr txBox="1">
            <a:spLocks noGrp="1"/>
          </p:cNvSpPr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55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olo Testo"/>
          <p:cNvSpPr txBox="1">
            <a:spLocks noGrp="1"/>
          </p:cNvSpPr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Titolo Testo</a:t>
            </a:r>
          </a:p>
        </p:txBody>
      </p:sp>
      <p:sp>
        <p:nvSpPr>
          <p:cNvPr id="56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61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5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olo Testo"/>
          <p:cNvSpPr txBox="1">
            <a:spLocks noGrp="1"/>
          </p:cNvSpPr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Titolo Testo</a:t>
            </a:r>
          </a:p>
        </p:txBody>
      </p:sp>
      <p:sp>
        <p:nvSpPr>
          <p:cNvPr id="5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>
            <a:spLocks noGrp="1"/>
          </p:cNvSpPr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Titolo Testo</a:t>
            </a:r>
          </a:p>
        </p:txBody>
      </p:sp>
      <p:sp>
        <p:nvSpPr>
          <p:cNvPr id="6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0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itolo Testo"/>
          <p:cNvSpPr txBox="1">
            <a:spLocks noGrp="1"/>
          </p:cNvSpPr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6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sz="1800" b="1">
                <a:solidFill>
                  <a:srgbClr val="25252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1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olo Testo"/>
          <p:cNvSpPr txBox="1">
            <a:spLocks noGrp="1"/>
          </p:cNvSpPr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6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itolo Testo"/>
          <p:cNvSpPr txBox="1">
            <a:spLocks noGrp="1"/>
          </p:cNvSpPr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Titolo Testo</a:t>
            </a:r>
          </a:p>
        </p:txBody>
      </p:sp>
      <p:sp>
        <p:nvSpPr>
          <p:cNvPr id="63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3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2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51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5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66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68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6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itolo Testo"/>
          <p:cNvSpPr txBox="1">
            <a:spLocks noGrp="1"/>
          </p:cNvSpPr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Titolo Testo</a:t>
            </a:r>
          </a:p>
        </p:txBody>
      </p:sp>
      <p:sp>
        <p:nvSpPr>
          <p:cNvPr id="67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itolo Testo"/>
          <p:cNvSpPr txBox="1">
            <a:spLocks noGrp="1"/>
          </p:cNvSpPr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68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69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xx%"/>
          <p:cNvSpPr txBox="1">
            <a:spLocks noGrp="1"/>
          </p:cNvSpPr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xx%</a:t>
            </a:r>
          </a:p>
        </p:txBody>
      </p:sp>
      <p:sp>
        <p:nvSpPr>
          <p:cNvPr id="70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itolo Testo"/>
          <p:cNvSpPr txBox="1">
            <a:spLocks noGrp="1"/>
          </p:cNvSpPr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27" name="Titolo Testo"/>
          <p:cNvSpPr txBox="1">
            <a:spLocks noGrp="1"/>
          </p:cNvSpPr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7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6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5" name="Titolo Testo"/>
          <p:cNvSpPr txBox="1">
            <a:spLocks noGrp="1"/>
          </p:cNvSpPr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4" name="Titolo Testo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55" name="Google Shape;1233;p17"/>
          <p:cNvSpPr txBox="1">
            <a:spLocks noGrp="1"/>
          </p:cNvSpPr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7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>
            <a:spLocks noGrp="1"/>
          </p:cNvSpPr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Titolo Testo</a:t>
            </a:r>
          </a:p>
        </p:txBody>
      </p:sp>
      <p:sp>
        <p:nvSpPr>
          <p:cNvPr id="8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77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78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78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79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Titolo Testo</a:t>
            </a:r>
          </a:p>
        </p:txBody>
      </p:sp>
      <p:sp>
        <p:nvSpPr>
          <p:cNvPr id="8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12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itolo Testo"/>
          <p:cNvSpPr txBox="1">
            <a:spLocks noGrp="1"/>
          </p:cNvSpPr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8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olo Testo"/>
          <p:cNvSpPr txBox="1">
            <a:spLocks noGrp="1"/>
          </p:cNvSpPr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83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olo Testo"/>
          <p:cNvSpPr txBox="1">
            <a:spLocks noGrp="1"/>
          </p:cNvSpPr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839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xx%"/>
          <p:cNvSpPr txBox="1">
            <a:spLocks noGrp="1"/>
          </p:cNvSpPr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84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719998" y="445025"/>
            <a:ext cx="77040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19998" y="1152475"/>
            <a:ext cx="77040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3pPr>
      <a:lvl4pPr marL="1785256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4pPr>
      <a:lvl5pPr marL="22424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5pPr>
      <a:lvl6pPr marL="26996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6pPr>
      <a:lvl7pPr marL="31568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7pPr>
      <a:lvl8pPr marL="36140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8pPr>
      <a:lvl9pPr marL="40712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/>
        <a:tabLst/>
        <a:defRPr sz="1200" b="0" i="0" u="none" strike="noStrike" cap="none" spc="0" baseline="0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2115;p38"/>
          <p:cNvSpPr/>
          <p:nvPr/>
        </p:nvSpPr>
        <p:spPr>
          <a:xfrm>
            <a:off x="2536500" y="3352124"/>
            <a:ext cx="4071000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0" name="Google Shape;2116;p38"/>
          <p:cNvSpPr txBox="1">
            <a:spLocks noGrp="1"/>
          </p:cNvSpPr>
          <p:nvPr>
            <p:ph type="ctrTitle"/>
          </p:nvPr>
        </p:nvSpPr>
        <p:spPr>
          <a:xfrm>
            <a:off x="1786499" y="1684950"/>
            <a:ext cx="5571002" cy="1773602"/>
          </a:xfrm>
          <a:prstGeom prst="rect">
            <a:avLst/>
          </a:prstGeom>
        </p:spPr>
        <p:txBody>
          <a:bodyPr/>
          <a:lstStyle/>
          <a:p>
            <a:pPr defTabSz="557783">
              <a:defRPr sz="3600"/>
            </a:pPr>
            <a:r>
              <a:t>EU CoVis-19</a:t>
            </a:r>
            <a:br/>
            <a:r>
              <a:t>VISUAL ANALYSYS</a:t>
            </a:r>
            <a:br/>
            <a:endParaRPr/>
          </a:p>
        </p:txBody>
      </p:sp>
      <p:sp>
        <p:nvSpPr>
          <p:cNvPr id="951" name="Google Shape;2117;p38"/>
          <p:cNvSpPr txBox="1">
            <a:spLocks noGrp="1"/>
          </p:cNvSpPr>
          <p:nvPr>
            <p:ph type="subTitle" sz="quarter" idx="1"/>
          </p:nvPr>
        </p:nvSpPr>
        <p:spPr>
          <a:xfrm>
            <a:off x="2536350" y="3358574"/>
            <a:ext cx="4071300" cy="364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621791">
              <a:lnSpc>
                <a:spcPct val="90000"/>
              </a:lnSpc>
              <a:defRPr sz="1200"/>
            </a:lvl1pPr>
          </a:lstStyle>
          <a:p>
            <a:r>
              <a:rPr sz="1800" b="1" dirty="0">
                <a:solidFill>
                  <a:schemeClr val="bg1"/>
                </a:solidFill>
              </a:rPr>
              <a:t>Covid-19 effects in Europe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Preprocessing</a:t>
            </a:r>
          </a:p>
        </p:txBody>
      </p:sp>
      <p:sp>
        <p:nvSpPr>
          <p:cNvPr id="1014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223057"/>
            <a:ext cx="8593623" cy="3309334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7">
              <a:defRPr sz="1800"/>
            </a:pPr>
            <a:r>
              <a:t>Very huge dataset:</a:t>
            </a:r>
          </a:p>
          <a:p>
            <a:pPr marL="231456" indent="-231456" defTabSz="277747">
              <a:buSzPct val="123000"/>
              <a:buChar char="•"/>
              <a:defRPr sz="1800"/>
            </a:pPr>
            <a:endParaRPr/>
          </a:p>
          <a:p>
            <a:pPr marL="231456" indent="-231456" defTabSz="277747">
              <a:buSzPct val="123000"/>
              <a:buChar char="•"/>
              <a:defRPr sz="1800"/>
            </a:pPr>
            <a:r>
              <a:t>Only European countries</a:t>
            </a:r>
          </a:p>
          <a:p>
            <a:pPr marL="0" indent="0" defTabSz="277747">
              <a:defRPr sz="1800"/>
            </a:pPr>
            <a:endParaRPr/>
          </a:p>
          <a:p>
            <a:pPr marL="231456" indent="-231456" defTabSz="277747">
              <a:buSzPct val="123000"/>
              <a:buChar char="•"/>
              <a:defRPr sz="1800"/>
            </a:pPr>
            <a:r>
              <a:t>Discarded countries: Guernsey, Jersey, Vatican, Andorra, Faeroe Islands, Gibraltar, Isle of Man, Kosovo, Liechtenstein, Monaco, San Marino, North Macedonia</a:t>
            </a:r>
          </a:p>
          <a:p>
            <a:pPr marL="231456" indent="-231456" defTabSz="277747">
              <a:buSzPct val="123000"/>
              <a:buChar char="•"/>
              <a:defRPr sz="1800"/>
            </a:pPr>
            <a:endParaRPr/>
          </a:p>
          <a:p>
            <a:pPr marL="231456" indent="-231456" defTabSz="277747">
              <a:buSzPct val="123000"/>
              <a:buChar char="•"/>
              <a:defRPr sz="1800"/>
            </a:pPr>
            <a:r>
              <a:t>We select only a part of the features, the ones related to vaccinations, deaths, cases, and static factors </a:t>
            </a:r>
            <a:endParaRPr sz="300"/>
          </a:p>
          <a:p>
            <a:pPr marL="205738" indent="-205738" defTabSz="277747">
              <a:buSzPct val="123000"/>
              <a:buChar char="•"/>
              <a:defRPr sz="300"/>
            </a:pPr>
            <a:endParaRPr sz="300"/>
          </a:p>
          <a:p>
            <a:pPr marL="0" indent="0" defTabSz="277747">
              <a:defRPr sz="18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7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8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</a:lstStyle>
          <a:p>
            <a:r>
              <a:rPr sz="1800" b="1" dirty="0">
                <a:solidFill>
                  <a:schemeClr val="bg1"/>
                </a:solidFill>
              </a:rPr>
              <a:t>What’s inside EU CoVis-19</a:t>
            </a:r>
          </a:p>
        </p:txBody>
      </p:sp>
      <p:sp>
        <p:nvSpPr>
          <p:cNvPr id="1019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r>
              <a:t>TECHNOLOGIES</a:t>
            </a:r>
          </a:p>
        </p:txBody>
      </p:sp>
      <p:sp>
        <p:nvSpPr>
          <p:cNvPr id="1020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2138;p41"/>
          <p:cNvSpPr txBox="1">
            <a:spLocks noGrp="1"/>
          </p:cNvSpPr>
          <p:nvPr>
            <p:ph type="body" sz="quarter" idx="1"/>
          </p:nvPr>
        </p:nvSpPr>
        <p:spPr>
          <a:xfrm>
            <a:off x="2172923" y="3141167"/>
            <a:ext cx="2343002" cy="1002945"/>
          </a:xfrm>
          <a:prstGeom prst="rect">
            <a:avLst/>
          </a:prstGeom>
        </p:spPr>
        <p:txBody>
          <a:bodyPr/>
          <a:lstStyle>
            <a:lvl1pPr marL="0" indent="0" defTabSz="713230">
              <a:defRPr sz="1000"/>
            </a:lvl1pPr>
          </a:lstStyle>
          <a:p>
            <a:r>
              <a:t>Node.js best suites with MongoDB, a NoSQL distributed database which allows ad-hoc quesries and real-time integrations.</a:t>
            </a:r>
          </a:p>
        </p:txBody>
      </p:sp>
      <p:sp>
        <p:nvSpPr>
          <p:cNvPr id="1023" name="Google Shape;2140;p41"/>
          <p:cNvSpPr txBox="1">
            <a:spLocks noGrp="1"/>
          </p:cNvSpPr>
          <p:nvPr>
            <p:ph type="title"/>
          </p:nvPr>
        </p:nvSpPr>
        <p:spPr>
          <a:xfrm>
            <a:off x="2363875" y="1391654"/>
            <a:ext cx="1961102" cy="527701"/>
          </a:xfrm>
          <a:prstGeom prst="rect">
            <a:avLst/>
          </a:prstGeom>
        </p:spPr>
        <p:txBody>
          <a:bodyPr/>
          <a:lstStyle/>
          <a:p>
            <a:r>
              <a:t>Scalable</a:t>
            </a:r>
          </a:p>
        </p:txBody>
      </p:sp>
      <p:sp>
        <p:nvSpPr>
          <p:cNvPr id="1024" name="Google Shape;2141;p41"/>
          <p:cNvSpPr txBox="1"/>
          <p:nvPr/>
        </p:nvSpPr>
        <p:spPr>
          <a:xfrm>
            <a:off x="2172923" y="1763308"/>
            <a:ext cx="2343002" cy="114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886967"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Supports both vertical and horizontal scaling, it’s well-suited for microservices due to a node based approach.</a:t>
            </a:r>
          </a:p>
        </p:txBody>
      </p:sp>
      <p:sp>
        <p:nvSpPr>
          <p:cNvPr id="1025" name="Google Shape;2142;p41"/>
          <p:cNvSpPr txBox="1"/>
          <p:nvPr/>
        </p:nvSpPr>
        <p:spPr>
          <a:xfrm>
            <a:off x="5065474" y="1391654"/>
            <a:ext cx="19611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Fast</a:t>
            </a:r>
          </a:p>
        </p:txBody>
      </p:sp>
      <p:sp>
        <p:nvSpPr>
          <p:cNvPr id="1026" name="Google Shape;2143;p41"/>
          <p:cNvSpPr txBox="1"/>
          <p:nvPr/>
        </p:nvSpPr>
        <p:spPr>
          <a:xfrm>
            <a:off x="4874524" y="1763308"/>
            <a:ext cx="2343002" cy="100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886967">
              <a:lnSpc>
                <a:spcPct val="90000"/>
              </a:lnSpc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Built upon Google V8 Javascript runtime has a non-blocking I/O philosophy.</a:t>
            </a:r>
          </a:p>
        </p:txBody>
      </p:sp>
      <p:sp>
        <p:nvSpPr>
          <p:cNvPr id="1027" name="Google Shape;2144;p41"/>
          <p:cNvSpPr txBox="1"/>
          <p:nvPr/>
        </p:nvSpPr>
        <p:spPr>
          <a:xfrm>
            <a:off x="2363875" y="2769516"/>
            <a:ext cx="1961102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DB</a:t>
            </a:r>
          </a:p>
        </p:txBody>
      </p:sp>
      <p:sp>
        <p:nvSpPr>
          <p:cNvPr id="1028" name="Google Shape;2145;p41"/>
          <p:cNvSpPr txBox="1"/>
          <p:nvPr/>
        </p:nvSpPr>
        <p:spPr>
          <a:xfrm>
            <a:off x="5065474" y="2771351"/>
            <a:ext cx="19473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Community</a:t>
            </a:r>
          </a:p>
        </p:txBody>
      </p:sp>
      <p:sp>
        <p:nvSpPr>
          <p:cNvPr id="1029" name="Google Shape;2146;p41"/>
          <p:cNvSpPr txBox="1"/>
          <p:nvPr/>
        </p:nvSpPr>
        <p:spPr>
          <a:xfrm>
            <a:off x="4867623" y="3143005"/>
            <a:ext cx="2343002" cy="100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886967">
              <a:lnSpc>
                <a:spcPct val="90000"/>
              </a:lnSpc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There are plenty of interactive courses, tutorials, libraries and examples on GitHub. </a:t>
            </a:r>
          </a:p>
        </p:txBody>
      </p:sp>
      <p:pic>
        <p:nvPicPr>
          <p:cNvPr id="103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7" y="64967"/>
            <a:ext cx="2160448" cy="132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1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00" y="4444446"/>
            <a:ext cx="2343001" cy="6340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Google Shape;2130;p40"/>
          <p:cNvSpPr/>
          <p:nvPr/>
        </p:nvSpPr>
        <p:spPr>
          <a:xfrm>
            <a:off x="0" y="271502"/>
            <a:ext cx="1469985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3" name="Google Shape;2140;p41"/>
          <p:cNvSpPr txBox="1"/>
          <p:nvPr/>
        </p:nvSpPr>
        <p:spPr>
          <a:xfrm>
            <a:off x="-276144" y="242061"/>
            <a:ext cx="1961103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 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2130;p40"/>
          <p:cNvSpPr/>
          <p:nvPr/>
        </p:nvSpPr>
        <p:spPr>
          <a:xfrm>
            <a:off x="0" y="271502"/>
            <a:ext cx="1469985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6" name="Google Shape;2152;p42"/>
          <p:cNvSpPr txBox="1">
            <a:spLocks noGrp="1"/>
          </p:cNvSpPr>
          <p:nvPr>
            <p:ph type="title"/>
          </p:nvPr>
        </p:nvSpPr>
        <p:spPr>
          <a:xfrm>
            <a:off x="772600" y="1794573"/>
            <a:ext cx="2201700" cy="527702"/>
          </a:xfrm>
          <a:prstGeom prst="rect">
            <a:avLst/>
          </a:prstGeom>
        </p:spPr>
        <p:txBody>
          <a:bodyPr/>
          <a:lstStyle/>
          <a:p>
            <a:r>
              <a:t>D3.JS</a:t>
            </a:r>
          </a:p>
        </p:txBody>
      </p:sp>
      <p:sp>
        <p:nvSpPr>
          <p:cNvPr id="1037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772599" y="2148534"/>
            <a:ext cx="2609103" cy="221512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JavaScript library used to create interactive visualizations in the browser.</a:t>
            </a:r>
          </a:p>
          <a:p>
            <a:pPr marL="0" indent="0"/>
            <a:r>
              <a:t>D3.js allows us to manipulate the elements on the DOM, making possibile to build interactive charts with smooth transitions and interactions.</a:t>
            </a:r>
          </a:p>
        </p:txBody>
      </p:sp>
      <p:sp>
        <p:nvSpPr>
          <p:cNvPr id="1038" name="Google Shape;2154;p42"/>
          <p:cNvSpPr txBox="1"/>
          <p:nvPr/>
        </p:nvSpPr>
        <p:spPr>
          <a:xfrm>
            <a:off x="4341350" y="1794573"/>
            <a:ext cx="22017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REACT.JS</a:t>
            </a:r>
          </a:p>
        </p:txBody>
      </p:sp>
      <p:sp>
        <p:nvSpPr>
          <p:cNvPr id="1039" name="Google Shape;2155;p42"/>
          <p:cNvSpPr txBox="1"/>
          <p:nvPr/>
        </p:nvSpPr>
        <p:spPr>
          <a:xfrm>
            <a:off x="4341350" y="2148534"/>
            <a:ext cx="2609102" cy="1786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804672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Opensource JavaScript library that allows users to build user interfaces through a component-based approach. </a:t>
            </a:r>
            <a:br/>
            <a:r>
              <a:t>Flexible, Reusable, Independent and Integrable. Those are the primary feature of this incredible library.</a:t>
            </a:r>
          </a:p>
        </p:txBody>
      </p:sp>
      <p:sp>
        <p:nvSpPr>
          <p:cNvPr id="1040" name="Google Shape;2140;p41"/>
          <p:cNvSpPr txBox="1"/>
          <p:nvPr/>
        </p:nvSpPr>
        <p:spPr>
          <a:xfrm>
            <a:off x="-276144" y="242061"/>
            <a:ext cx="1961103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Front End</a:t>
            </a:r>
          </a:p>
        </p:txBody>
      </p:sp>
      <p:pic>
        <p:nvPicPr>
          <p:cNvPr id="104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6" y="1093768"/>
            <a:ext cx="714878" cy="714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26" y="1074974"/>
            <a:ext cx="714878" cy="714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80" y="186231"/>
            <a:ext cx="1366440" cy="1240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6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7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</a:lstStyle>
          <a:p>
            <a:r>
              <a:rPr sz="1800" b="1" dirty="0">
                <a:solidFill>
                  <a:schemeClr val="bg1"/>
                </a:solidFill>
              </a:rPr>
              <a:t>And interactions of our project</a:t>
            </a:r>
          </a:p>
        </p:txBody>
      </p:sp>
      <p:sp>
        <p:nvSpPr>
          <p:cNvPr id="1048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r>
              <a:t>VISUALIZATIONS</a:t>
            </a:r>
          </a:p>
        </p:txBody>
      </p:sp>
      <p:sp>
        <p:nvSpPr>
          <p:cNvPr id="1049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05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2174;p4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2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r>
              <a:t>OUR VIEWS</a:t>
            </a:r>
          </a:p>
        </p:txBody>
      </p:sp>
      <p:sp>
        <p:nvSpPr>
          <p:cNvPr id="1052" name="Google Shape;2175;p44"/>
          <p:cNvSpPr txBox="1"/>
          <p:nvPr/>
        </p:nvSpPr>
        <p:spPr>
          <a:xfrm>
            <a:off x="1184075" y="2783275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DEATHS</a:t>
            </a:r>
          </a:p>
        </p:txBody>
      </p:sp>
      <p:sp>
        <p:nvSpPr>
          <p:cNvPr id="1053" name="Google Shape;2176;p44"/>
          <p:cNvSpPr txBox="1">
            <a:spLocks noGrp="1"/>
          </p:cNvSpPr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~1.7M</a:t>
            </a:r>
          </a:p>
        </p:txBody>
      </p:sp>
      <p:sp>
        <p:nvSpPr>
          <p:cNvPr id="1054" name="Google Shape;2177;p44"/>
          <p:cNvSpPr txBox="1"/>
          <p:nvPr/>
        </p:nvSpPr>
        <p:spPr>
          <a:xfrm>
            <a:off x="3648599" y="2778636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813816">
              <a:defRPr sz="17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VACCINATIONS</a:t>
            </a:r>
          </a:p>
        </p:txBody>
      </p:sp>
      <p:sp>
        <p:nvSpPr>
          <p:cNvPr id="1055" name="Google Shape;2178;p44"/>
          <p:cNvSpPr txBox="1"/>
          <p:nvPr/>
        </p:nvSpPr>
        <p:spPr>
          <a:xfrm>
            <a:off x="3403798" y="3134823"/>
            <a:ext cx="23364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algn="ctr" defTabSz="804672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336M at least 1 doses</a:t>
            </a:r>
            <a:br/>
            <a:r>
              <a:t>317M at least 2 doses</a:t>
            </a:r>
          </a:p>
        </p:txBody>
      </p:sp>
      <p:sp>
        <p:nvSpPr>
          <p:cNvPr id="1056" name="Google Shape;2179;p44"/>
          <p:cNvSpPr txBox="1"/>
          <p:nvPr/>
        </p:nvSpPr>
        <p:spPr>
          <a:xfrm>
            <a:off x="6113049" y="2783275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CASES</a:t>
            </a:r>
          </a:p>
        </p:txBody>
      </p:sp>
      <p:sp>
        <p:nvSpPr>
          <p:cNvPr id="1057" name="Google Shape;2180;p44"/>
          <p:cNvSpPr txBox="1"/>
          <p:nvPr/>
        </p:nvSpPr>
        <p:spPr>
          <a:xfrm>
            <a:off x="5868249" y="3140211"/>
            <a:ext cx="2336402" cy="77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def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~125M</a:t>
            </a:r>
          </a:p>
        </p:txBody>
      </p:sp>
      <p:sp>
        <p:nvSpPr>
          <p:cNvPr id="1058" name="Google Shape;2182;p44"/>
          <p:cNvSpPr/>
          <p:nvPr/>
        </p:nvSpPr>
        <p:spPr>
          <a:xfrm>
            <a:off x="1591354" y="1672438"/>
            <a:ext cx="1032309" cy="103232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59" name="Google Shape;2185;p44"/>
          <p:cNvSpPr/>
          <p:nvPr/>
        </p:nvSpPr>
        <p:spPr>
          <a:xfrm>
            <a:off x="6520321" y="1677141"/>
            <a:ext cx="1032040" cy="103487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0" name="Google Shape;2188;p44"/>
          <p:cNvSpPr/>
          <p:nvPr/>
        </p:nvSpPr>
        <p:spPr>
          <a:xfrm rot="16200000">
            <a:off x="4054573" y="1669708"/>
            <a:ext cx="1034860" cy="1032327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69" name="Google Shape;7932;p79"/>
          <p:cNvGrpSpPr/>
          <p:nvPr/>
        </p:nvGrpSpPr>
        <p:grpSpPr>
          <a:xfrm>
            <a:off x="1803648" y="1833102"/>
            <a:ext cx="607657" cy="641150"/>
            <a:chOff x="0" y="0"/>
            <a:chExt cx="607656" cy="641148"/>
          </a:xfrm>
        </p:grpSpPr>
        <p:sp>
          <p:nvSpPr>
            <p:cNvPr id="1061" name="Google Shape;7933;p79"/>
            <p:cNvSpPr/>
            <p:nvPr/>
          </p:nvSpPr>
          <p:spPr>
            <a:xfrm>
              <a:off x="286893" y="321467"/>
              <a:ext cx="35456" cy="3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6" y="0"/>
                  </a:moveTo>
                  <a:cubicBezTo>
                    <a:pt x="4925" y="0"/>
                    <a:pt x="0" y="4894"/>
                    <a:pt x="0" y="10784"/>
                  </a:cubicBezTo>
                  <a:cubicBezTo>
                    <a:pt x="0" y="16706"/>
                    <a:pt x="4925" y="21600"/>
                    <a:pt x="10816" y="21600"/>
                  </a:cubicBezTo>
                  <a:cubicBezTo>
                    <a:pt x="16706" y="21600"/>
                    <a:pt x="21600" y="16706"/>
                    <a:pt x="21600" y="10784"/>
                  </a:cubicBezTo>
                  <a:cubicBezTo>
                    <a:pt x="21600" y="4894"/>
                    <a:pt x="15709" y="0"/>
                    <a:pt x="10816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2" name="Google Shape;7934;p79"/>
            <p:cNvSpPr/>
            <p:nvPr/>
          </p:nvSpPr>
          <p:spPr>
            <a:xfrm>
              <a:off x="498023" y="321467"/>
              <a:ext cx="109634" cy="4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98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5969"/>
                    <a:pt x="1593" y="21600"/>
                    <a:pt x="3498" y="21600"/>
                  </a:cubicBezTo>
                  <a:lnTo>
                    <a:pt x="17790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7790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3" name="Google Shape;7935;p79"/>
            <p:cNvSpPr/>
            <p:nvPr/>
          </p:nvSpPr>
          <p:spPr>
            <a:xfrm>
              <a:off x="-1" y="321467"/>
              <a:ext cx="109634" cy="4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0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6893"/>
                    <a:pt x="1593" y="21600"/>
                    <a:pt x="3810" y="21600"/>
                  </a:cubicBezTo>
                  <a:lnTo>
                    <a:pt x="18102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8102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4" name="Google Shape;7936;p79"/>
            <p:cNvSpPr/>
            <p:nvPr/>
          </p:nvSpPr>
          <p:spPr>
            <a:xfrm>
              <a:off x="285307" y="0"/>
              <a:ext cx="35456" cy="12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4" y="0"/>
                  </a:moveTo>
                  <a:cubicBezTo>
                    <a:pt x="4894" y="0"/>
                    <a:pt x="0" y="1607"/>
                    <a:pt x="0" y="3542"/>
                  </a:cubicBezTo>
                  <a:lnTo>
                    <a:pt x="0" y="18058"/>
                  </a:lnTo>
                  <a:cubicBezTo>
                    <a:pt x="0" y="19993"/>
                    <a:pt x="4894" y="21600"/>
                    <a:pt x="10784" y="21600"/>
                  </a:cubicBezTo>
                  <a:cubicBezTo>
                    <a:pt x="16675" y="21600"/>
                    <a:pt x="21600" y="19993"/>
                    <a:pt x="21600" y="18058"/>
                  </a:cubicBezTo>
                  <a:lnTo>
                    <a:pt x="21600" y="3542"/>
                  </a:lnTo>
                  <a:cubicBezTo>
                    <a:pt x="21600" y="1607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5" name="Google Shape;7937;p79"/>
            <p:cNvSpPr/>
            <p:nvPr/>
          </p:nvSpPr>
          <p:spPr>
            <a:xfrm>
              <a:off x="87045" y="96221"/>
              <a:ext cx="83798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extrusionOk="0">
                  <a:moveTo>
                    <a:pt x="4057" y="0"/>
                  </a:moveTo>
                  <a:cubicBezTo>
                    <a:pt x="2902" y="0"/>
                    <a:pt x="1797" y="422"/>
                    <a:pt x="1200" y="1252"/>
                  </a:cubicBezTo>
                  <a:cubicBezTo>
                    <a:pt x="-400" y="2913"/>
                    <a:pt x="-400" y="5812"/>
                    <a:pt x="1200" y="7472"/>
                  </a:cubicBezTo>
                  <a:lnTo>
                    <a:pt x="13606" y="20348"/>
                  </a:lnTo>
                  <a:cubicBezTo>
                    <a:pt x="14406" y="21178"/>
                    <a:pt x="15498" y="21600"/>
                    <a:pt x="16603" y="21600"/>
                  </a:cubicBezTo>
                  <a:cubicBezTo>
                    <a:pt x="17708" y="21600"/>
                    <a:pt x="18800" y="21178"/>
                    <a:pt x="19600" y="20348"/>
                  </a:cubicBezTo>
                  <a:cubicBezTo>
                    <a:pt x="21200" y="18687"/>
                    <a:pt x="21200" y="15788"/>
                    <a:pt x="19600" y="14114"/>
                  </a:cubicBezTo>
                  <a:lnTo>
                    <a:pt x="7206" y="1252"/>
                  </a:lnTo>
                  <a:cubicBezTo>
                    <a:pt x="6406" y="422"/>
                    <a:pt x="5200" y="0"/>
                    <a:pt x="40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6" name="Google Shape;7938;p79"/>
            <p:cNvSpPr/>
            <p:nvPr/>
          </p:nvSpPr>
          <p:spPr>
            <a:xfrm>
              <a:off x="436812" y="96221"/>
              <a:ext cx="84987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extrusionOk="0">
                  <a:moveTo>
                    <a:pt x="16443" y="0"/>
                  </a:moveTo>
                  <a:cubicBezTo>
                    <a:pt x="15321" y="0"/>
                    <a:pt x="14136" y="422"/>
                    <a:pt x="13350" y="1252"/>
                  </a:cubicBezTo>
                  <a:lnTo>
                    <a:pt x="1178" y="14114"/>
                  </a:lnTo>
                  <a:cubicBezTo>
                    <a:pt x="-393" y="15788"/>
                    <a:pt x="-393" y="18687"/>
                    <a:pt x="1178" y="20348"/>
                  </a:cubicBezTo>
                  <a:cubicBezTo>
                    <a:pt x="1964" y="21178"/>
                    <a:pt x="3136" y="21600"/>
                    <a:pt x="4271" y="21600"/>
                  </a:cubicBezTo>
                  <a:cubicBezTo>
                    <a:pt x="5394" y="21600"/>
                    <a:pt x="6479" y="21178"/>
                    <a:pt x="7065" y="20348"/>
                  </a:cubicBezTo>
                  <a:lnTo>
                    <a:pt x="19249" y="7472"/>
                  </a:lnTo>
                  <a:cubicBezTo>
                    <a:pt x="21207" y="5812"/>
                    <a:pt x="21207" y="2913"/>
                    <a:pt x="19249" y="1252"/>
                  </a:cubicBezTo>
                  <a:cubicBezTo>
                    <a:pt x="18663" y="422"/>
                    <a:pt x="17578" y="0"/>
                    <a:pt x="1644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7" name="Google Shape;7939;p79"/>
            <p:cNvSpPr/>
            <p:nvPr/>
          </p:nvSpPr>
          <p:spPr>
            <a:xfrm>
              <a:off x="104771" y="559397"/>
              <a:ext cx="393254" cy="81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" y="0"/>
                  </a:moveTo>
                  <a:cubicBezTo>
                    <a:pt x="885" y="0"/>
                    <a:pt x="0" y="4798"/>
                    <a:pt x="0" y="11044"/>
                  </a:cubicBezTo>
                  <a:lnTo>
                    <a:pt x="0" y="16314"/>
                  </a:lnTo>
                  <a:cubicBezTo>
                    <a:pt x="0" y="19193"/>
                    <a:pt x="444" y="21600"/>
                    <a:pt x="1062" y="21600"/>
                  </a:cubicBezTo>
                  <a:lnTo>
                    <a:pt x="20538" y="21600"/>
                  </a:lnTo>
                  <a:cubicBezTo>
                    <a:pt x="21159" y="21600"/>
                    <a:pt x="21600" y="19193"/>
                    <a:pt x="21600" y="16314"/>
                  </a:cubicBezTo>
                  <a:lnTo>
                    <a:pt x="21600" y="11044"/>
                  </a:lnTo>
                  <a:cubicBezTo>
                    <a:pt x="21600" y="4798"/>
                    <a:pt x="20715" y="0"/>
                    <a:pt x="1965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8" name="Google Shape;7940;p79"/>
            <p:cNvSpPr/>
            <p:nvPr/>
          </p:nvSpPr>
          <p:spPr>
            <a:xfrm>
              <a:off x="143446" y="163443"/>
              <a:ext cx="314318" cy="35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35" y="0"/>
                  </a:moveTo>
                  <a:cubicBezTo>
                    <a:pt x="4764" y="0"/>
                    <a:pt x="0" y="4716"/>
                    <a:pt x="0" y="10744"/>
                  </a:cubicBezTo>
                  <a:lnTo>
                    <a:pt x="0" y="21600"/>
                  </a:lnTo>
                  <a:lnTo>
                    <a:pt x="9749" y="21600"/>
                  </a:lnTo>
                  <a:lnTo>
                    <a:pt x="9749" y="14145"/>
                  </a:lnTo>
                  <a:cubicBezTo>
                    <a:pt x="8307" y="13706"/>
                    <a:pt x="7200" y="12391"/>
                    <a:pt x="7200" y="10744"/>
                  </a:cubicBezTo>
                  <a:cubicBezTo>
                    <a:pt x="7200" y="8663"/>
                    <a:pt x="8863" y="7236"/>
                    <a:pt x="10856" y="7236"/>
                  </a:cubicBezTo>
                  <a:cubicBezTo>
                    <a:pt x="12850" y="7236"/>
                    <a:pt x="14400" y="8882"/>
                    <a:pt x="14400" y="10744"/>
                  </a:cubicBezTo>
                  <a:cubicBezTo>
                    <a:pt x="14400" y="12283"/>
                    <a:pt x="13402" y="13706"/>
                    <a:pt x="11964" y="14145"/>
                  </a:cubicBezTo>
                  <a:lnTo>
                    <a:pt x="11964" y="21600"/>
                  </a:lnTo>
                  <a:lnTo>
                    <a:pt x="21600" y="21600"/>
                  </a:lnTo>
                  <a:lnTo>
                    <a:pt x="21600" y="10744"/>
                  </a:lnTo>
                  <a:cubicBezTo>
                    <a:pt x="21600" y="4716"/>
                    <a:pt x="16615" y="0"/>
                    <a:pt x="10635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3" name="Google Shape;7873;p79"/>
          <p:cNvGrpSpPr/>
          <p:nvPr/>
        </p:nvGrpSpPr>
        <p:grpSpPr>
          <a:xfrm>
            <a:off x="6732575" y="1929374"/>
            <a:ext cx="538177" cy="591423"/>
            <a:chOff x="0" y="0"/>
            <a:chExt cx="538175" cy="591422"/>
          </a:xfrm>
        </p:grpSpPr>
        <p:sp>
          <p:nvSpPr>
            <p:cNvPr id="1070" name="Google Shape;7874;p79"/>
            <p:cNvSpPr/>
            <p:nvPr/>
          </p:nvSpPr>
          <p:spPr>
            <a:xfrm>
              <a:off x="268230" y="-1"/>
              <a:ext cx="233349" cy="45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07" y="1568"/>
                  </a:moveTo>
                  <a:lnTo>
                    <a:pt x="14507" y="3288"/>
                  </a:lnTo>
                  <a:lnTo>
                    <a:pt x="10961" y="3288"/>
                  </a:lnTo>
                  <a:lnTo>
                    <a:pt x="10961" y="1568"/>
                  </a:lnTo>
                  <a:close/>
                  <a:moveTo>
                    <a:pt x="5481" y="11585"/>
                  </a:moveTo>
                  <a:cubicBezTo>
                    <a:pt x="6448" y="11585"/>
                    <a:pt x="7251" y="11958"/>
                    <a:pt x="7251" y="12406"/>
                  </a:cubicBezTo>
                  <a:cubicBezTo>
                    <a:pt x="7251" y="12931"/>
                    <a:pt x="6448" y="13303"/>
                    <a:pt x="5481" y="13303"/>
                  </a:cubicBezTo>
                  <a:cubicBezTo>
                    <a:pt x="4350" y="13303"/>
                    <a:pt x="3546" y="12931"/>
                    <a:pt x="3546" y="12406"/>
                  </a:cubicBezTo>
                  <a:cubicBezTo>
                    <a:pt x="3546" y="11958"/>
                    <a:pt x="4350" y="11585"/>
                    <a:pt x="5481" y="11585"/>
                  </a:cubicBezTo>
                  <a:close/>
                  <a:moveTo>
                    <a:pt x="17895" y="14950"/>
                  </a:moveTo>
                  <a:lnTo>
                    <a:pt x="17895" y="15771"/>
                  </a:lnTo>
                  <a:cubicBezTo>
                    <a:pt x="17895" y="16295"/>
                    <a:pt x="17087" y="16594"/>
                    <a:pt x="16119" y="16594"/>
                  </a:cubicBezTo>
                  <a:lnTo>
                    <a:pt x="9027" y="16594"/>
                  </a:lnTo>
                  <a:cubicBezTo>
                    <a:pt x="8060" y="16594"/>
                    <a:pt x="7251" y="16295"/>
                    <a:pt x="7251" y="15771"/>
                  </a:cubicBezTo>
                  <a:lnTo>
                    <a:pt x="7251" y="14950"/>
                  </a:lnTo>
                  <a:close/>
                  <a:moveTo>
                    <a:pt x="5481" y="0"/>
                  </a:moveTo>
                  <a:cubicBezTo>
                    <a:pt x="4350" y="0"/>
                    <a:pt x="3546" y="372"/>
                    <a:pt x="3546" y="821"/>
                  </a:cubicBezTo>
                  <a:cubicBezTo>
                    <a:pt x="3546" y="1345"/>
                    <a:pt x="4350" y="1718"/>
                    <a:pt x="5481" y="1718"/>
                  </a:cubicBezTo>
                  <a:lnTo>
                    <a:pt x="7251" y="1718"/>
                  </a:lnTo>
                  <a:lnTo>
                    <a:pt x="7251" y="3438"/>
                  </a:lnTo>
                  <a:cubicBezTo>
                    <a:pt x="5158" y="3737"/>
                    <a:pt x="3546" y="4707"/>
                    <a:pt x="3546" y="5829"/>
                  </a:cubicBezTo>
                  <a:lnTo>
                    <a:pt x="3546" y="10164"/>
                  </a:lnTo>
                  <a:cubicBezTo>
                    <a:pt x="1612" y="10539"/>
                    <a:pt x="0" y="11436"/>
                    <a:pt x="0" y="12556"/>
                  </a:cubicBezTo>
                  <a:cubicBezTo>
                    <a:pt x="0" y="13528"/>
                    <a:pt x="1448" y="14499"/>
                    <a:pt x="3546" y="14874"/>
                  </a:cubicBezTo>
                  <a:lnTo>
                    <a:pt x="3546" y="15771"/>
                  </a:lnTo>
                  <a:cubicBezTo>
                    <a:pt x="3546" y="16817"/>
                    <a:pt x="4994" y="17790"/>
                    <a:pt x="7251" y="18162"/>
                  </a:cubicBezTo>
                  <a:lnTo>
                    <a:pt x="7251" y="20779"/>
                  </a:lnTo>
                  <a:cubicBezTo>
                    <a:pt x="7251" y="21228"/>
                    <a:pt x="8060" y="21600"/>
                    <a:pt x="9027" y="21600"/>
                  </a:cubicBezTo>
                  <a:lnTo>
                    <a:pt x="16119" y="21600"/>
                  </a:lnTo>
                  <a:cubicBezTo>
                    <a:pt x="17087" y="21600"/>
                    <a:pt x="17895" y="21228"/>
                    <a:pt x="17895" y="20779"/>
                  </a:cubicBezTo>
                  <a:lnTo>
                    <a:pt x="17895" y="18162"/>
                  </a:lnTo>
                  <a:cubicBezTo>
                    <a:pt x="19988" y="17790"/>
                    <a:pt x="21600" y="16893"/>
                    <a:pt x="21600" y="15771"/>
                  </a:cubicBezTo>
                  <a:lnTo>
                    <a:pt x="21600" y="5829"/>
                  </a:lnTo>
                  <a:cubicBezTo>
                    <a:pt x="21600" y="4783"/>
                    <a:pt x="20152" y="3810"/>
                    <a:pt x="17895" y="3438"/>
                  </a:cubicBezTo>
                  <a:lnTo>
                    <a:pt x="17895" y="1718"/>
                  </a:lnTo>
                  <a:lnTo>
                    <a:pt x="19829" y="1718"/>
                  </a:lnTo>
                  <a:cubicBezTo>
                    <a:pt x="20797" y="1718"/>
                    <a:pt x="21600" y="1345"/>
                    <a:pt x="21600" y="821"/>
                  </a:cubicBezTo>
                  <a:cubicBezTo>
                    <a:pt x="21600" y="372"/>
                    <a:pt x="20797" y="0"/>
                    <a:pt x="19829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1" name="Google Shape;7875;p79"/>
            <p:cNvSpPr/>
            <p:nvPr/>
          </p:nvSpPr>
          <p:spPr>
            <a:xfrm>
              <a:off x="381393" y="486068"/>
              <a:ext cx="156783" cy="3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3" y="21600"/>
                  </a:lnTo>
                  <a:lnTo>
                    <a:pt x="18957" y="21600"/>
                  </a:lnTo>
                  <a:cubicBezTo>
                    <a:pt x="20397" y="21600"/>
                    <a:pt x="21600" y="16675"/>
                    <a:pt x="21600" y="10784"/>
                  </a:cubicBezTo>
                  <a:cubicBezTo>
                    <a:pt x="21600" y="4894"/>
                    <a:pt x="20397" y="0"/>
                    <a:pt x="189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2" name="Google Shape;7876;p79"/>
            <p:cNvSpPr/>
            <p:nvPr/>
          </p:nvSpPr>
          <p:spPr>
            <a:xfrm>
              <a:off x="-1" y="149440"/>
              <a:ext cx="461555" cy="44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33" y="0"/>
                  </a:moveTo>
                  <a:cubicBezTo>
                    <a:pt x="7580" y="1152"/>
                    <a:pt x="3669" y="5456"/>
                    <a:pt x="3669" y="10685"/>
                  </a:cubicBezTo>
                  <a:lnTo>
                    <a:pt x="3669" y="19987"/>
                  </a:lnTo>
                  <a:lnTo>
                    <a:pt x="1058" y="19987"/>
                  </a:lnTo>
                  <a:cubicBezTo>
                    <a:pt x="1004" y="19980"/>
                    <a:pt x="949" y="19977"/>
                    <a:pt x="895" y="19977"/>
                  </a:cubicBezTo>
                  <a:cubicBezTo>
                    <a:pt x="339" y="19977"/>
                    <a:pt x="0" y="20334"/>
                    <a:pt x="0" y="20756"/>
                  </a:cubicBezTo>
                  <a:cubicBezTo>
                    <a:pt x="0" y="21217"/>
                    <a:pt x="406" y="21600"/>
                    <a:pt x="895" y="21600"/>
                  </a:cubicBezTo>
                  <a:lnTo>
                    <a:pt x="20702" y="21600"/>
                  </a:lnTo>
                  <a:cubicBezTo>
                    <a:pt x="21191" y="21600"/>
                    <a:pt x="21600" y="21217"/>
                    <a:pt x="21600" y="20756"/>
                  </a:cubicBezTo>
                  <a:cubicBezTo>
                    <a:pt x="21600" y="20295"/>
                    <a:pt x="21191" y="19909"/>
                    <a:pt x="20702" y="19909"/>
                  </a:cubicBezTo>
                  <a:lnTo>
                    <a:pt x="17605" y="19909"/>
                  </a:lnTo>
                  <a:lnTo>
                    <a:pt x="16139" y="16988"/>
                  </a:lnTo>
                  <a:cubicBezTo>
                    <a:pt x="16056" y="16759"/>
                    <a:pt x="15567" y="16527"/>
                    <a:pt x="15324" y="16527"/>
                  </a:cubicBezTo>
                  <a:lnTo>
                    <a:pt x="10840" y="16527"/>
                  </a:lnTo>
                  <a:lnTo>
                    <a:pt x="10840" y="8916"/>
                  </a:lnTo>
                  <a:cubicBezTo>
                    <a:pt x="10840" y="8379"/>
                    <a:pt x="11003" y="7916"/>
                    <a:pt x="11329" y="7533"/>
                  </a:cubicBezTo>
                  <a:cubicBezTo>
                    <a:pt x="11003" y="6918"/>
                    <a:pt x="10840" y="6225"/>
                    <a:pt x="10840" y="5610"/>
                  </a:cubicBezTo>
                  <a:cubicBezTo>
                    <a:pt x="10840" y="4226"/>
                    <a:pt x="11492" y="2996"/>
                    <a:pt x="12633" y="2228"/>
                  </a:cubicBezTo>
                  <a:lnTo>
                    <a:pt x="12633" y="0"/>
                  </a:ln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74" name="Google Shape;7891;p79"/>
          <p:cNvSpPr/>
          <p:nvPr/>
        </p:nvSpPr>
        <p:spPr>
          <a:xfrm>
            <a:off x="4269397" y="1918741"/>
            <a:ext cx="601172" cy="564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6503" y="4148"/>
                </a:moveTo>
                <a:lnTo>
                  <a:pt x="17363" y="5013"/>
                </a:lnTo>
                <a:lnTo>
                  <a:pt x="16388" y="6054"/>
                </a:lnTo>
                <a:lnTo>
                  <a:pt x="15525" y="5188"/>
                </a:lnTo>
                <a:lnTo>
                  <a:pt x="16503" y="4148"/>
                </a:lnTo>
                <a:close/>
                <a:moveTo>
                  <a:pt x="11505" y="6400"/>
                </a:moveTo>
                <a:lnTo>
                  <a:pt x="15066" y="10041"/>
                </a:lnTo>
                <a:lnTo>
                  <a:pt x="14147" y="10966"/>
                </a:lnTo>
                <a:lnTo>
                  <a:pt x="12768" y="9579"/>
                </a:lnTo>
                <a:cubicBezTo>
                  <a:pt x="12653" y="9464"/>
                  <a:pt x="12495" y="9407"/>
                  <a:pt x="12336" y="9407"/>
                </a:cubicBezTo>
                <a:cubicBezTo>
                  <a:pt x="12179" y="9407"/>
                  <a:pt x="12021" y="9464"/>
                  <a:pt x="11906" y="9579"/>
                </a:cubicBezTo>
                <a:cubicBezTo>
                  <a:pt x="11676" y="9810"/>
                  <a:pt x="11676" y="10216"/>
                  <a:pt x="11906" y="10447"/>
                </a:cubicBezTo>
                <a:lnTo>
                  <a:pt x="13284" y="11834"/>
                </a:lnTo>
                <a:lnTo>
                  <a:pt x="12424" y="12701"/>
                </a:lnTo>
                <a:lnTo>
                  <a:pt x="8861" y="9060"/>
                </a:lnTo>
                <a:lnTo>
                  <a:pt x="11505" y="6400"/>
                </a:lnTo>
                <a:close/>
                <a:moveTo>
                  <a:pt x="4784" y="15937"/>
                </a:moveTo>
                <a:lnTo>
                  <a:pt x="5644" y="16803"/>
                </a:lnTo>
                <a:lnTo>
                  <a:pt x="5243" y="17265"/>
                </a:lnTo>
                <a:cubicBezTo>
                  <a:pt x="5128" y="17353"/>
                  <a:pt x="4970" y="17396"/>
                  <a:pt x="4811" y="17396"/>
                </a:cubicBezTo>
                <a:cubicBezTo>
                  <a:pt x="4654" y="17396"/>
                  <a:pt x="4495" y="17353"/>
                  <a:pt x="4381" y="17265"/>
                </a:cubicBezTo>
                <a:cubicBezTo>
                  <a:pt x="4151" y="17034"/>
                  <a:pt x="4151" y="16572"/>
                  <a:pt x="4381" y="16399"/>
                </a:cubicBezTo>
                <a:lnTo>
                  <a:pt x="4784" y="15937"/>
                </a:lnTo>
                <a:close/>
                <a:moveTo>
                  <a:pt x="16904" y="0"/>
                </a:moveTo>
                <a:cubicBezTo>
                  <a:pt x="16415" y="0"/>
                  <a:pt x="15926" y="189"/>
                  <a:pt x="15582" y="565"/>
                </a:cubicBezTo>
                <a:cubicBezTo>
                  <a:pt x="14836" y="1258"/>
                  <a:pt x="14721" y="2586"/>
                  <a:pt x="15525" y="3339"/>
                </a:cubicBezTo>
                <a:lnTo>
                  <a:pt x="14663" y="4204"/>
                </a:lnTo>
                <a:lnTo>
                  <a:pt x="12883" y="2414"/>
                </a:lnTo>
                <a:cubicBezTo>
                  <a:pt x="12509" y="2067"/>
                  <a:pt x="12021" y="1893"/>
                  <a:pt x="11532" y="1893"/>
                </a:cubicBezTo>
                <a:cubicBezTo>
                  <a:pt x="11045" y="1893"/>
                  <a:pt x="10556" y="2067"/>
                  <a:pt x="10183" y="2414"/>
                </a:cubicBezTo>
                <a:cubicBezTo>
                  <a:pt x="9493" y="3164"/>
                  <a:pt x="9493" y="4379"/>
                  <a:pt x="10183" y="5072"/>
                </a:cubicBezTo>
                <a:lnTo>
                  <a:pt x="10642" y="5534"/>
                </a:lnTo>
                <a:lnTo>
                  <a:pt x="4840" y="11371"/>
                </a:lnTo>
                <a:cubicBezTo>
                  <a:pt x="3863" y="12353"/>
                  <a:pt x="3691" y="13626"/>
                  <a:pt x="4092" y="14782"/>
                </a:cubicBezTo>
                <a:lnTo>
                  <a:pt x="3462" y="15416"/>
                </a:lnTo>
                <a:cubicBezTo>
                  <a:pt x="2887" y="15994"/>
                  <a:pt x="2714" y="16862"/>
                  <a:pt x="3117" y="17612"/>
                </a:cubicBezTo>
                <a:lnTo>
                  <a:pt x="130" y="20560"/>
                </a:lnTo>
                <a:cubicBezTo>
                  <a:pt x="-43" y="20791"/>
                  <a:pt x="-43" y="21196"/>
                  <a:pt x="130" y="21428"/>
                </a:cubicBezTo>
                <a:cubicBezTo>
                  <a:pt x="245" y="21543"/>
                  <a:pt x="416" y="21600"/>
                  <a:pt x="582" y="21600"/>
                </a:cubicBezTo>
                <a:cubicBezTo>
                  <a:pt x="747" y="21600"/>
                  <a:pt x="905" y="21543"/>
                  <a:pt x="991" y="21428"/>
                </a:cubicBezTo>
                <a:lnTo>
                  <a:pt x="3921" y="18480"/>
                </a:lnTo>
                <a:cubicBezTo>
                  <a:pt x="4184" y="18593"/>
                  <a:pt x="4452" y="18645"/>
                  <a:pt x="4714" y="18645"/>
                </a:cubicBezTo>
                <a:cubicBezTo>
                  <a:pt x="5252" y="18645"/>
                  <a:pt x="5755" y="18425"/>
                  <a:pt x="6104" y="18074"/>
                </a:cubicBezTo>
                <a:lnTo>
                  <a:pt x="6736" y="17440"/>
                </a:lnTo>
                <a:cubicBezTo>
                  <a:pt x="7123" y="17607"/>
                  <a:pt x="7520" y="17684"/>
                  <a:pt x="7912" y="17684"/>
                </a:cubicBezTo>
                <a:cubicBezTo>
                  <a:pt x="8742" y="17684"/>
                  <a:pt x="9539" y="17335"/>
                  <a:pt x="10124" y="16746"/>
                </a:cubicBezTo>
                <a:lnTo>
                  <a:pt x="10527" y="16284"/>
                </a:lnTo>
                <a:lnTo>
                  <a:pt x="8746" y="14492"/>
                </a:lnTo>
                <a:cubicBezTo>
                  <a:pt x="8516" y="14261"/>
                  <a:pt x="8516" y="13857"/>
                  <a:pt x="8746" y="13626"/>
                </a:cubicBezTo>
                <a:cubicBezTo>
                  <a:pt x="8861" y="13510"/>
                  <a:pt x="9019" y="13452"/>
                  <a:pt x="9178" y="13452"/>
                </a:cubicBezTo>
                <a:cubicBezTo>
                  <a:pt x="9335" y="13452"/>
                  <a:pt x="9493" y="13510"/>
                  <a:pt x="9608" y="13626"/>
                </a:cubicBezTo>
                <a:lnTo>
                  <a:pt x="11390" y="15416"/>
                </a:lnTo>
                <a:lnTo>
                  <a:pt x="15870" y="10966"/>
                </a:lnTo>
                <a:lnTo>
                  <a:pt x="16273" y="11371"/>
                </a:lnTo>
                <a:cubicBezTo>
                  <a:pt x="16645" y="11747"/>
                  <a:pt x="17133" y="11935"/>
                  <a:pt x="17622" y="11935"/>
                </a:cubicBezTo>
                <a:cubicBezTo>
                  <a:pt x="18111" y="11935"/>
                  <a:pt x="18598" y="11747"/>
                  <a:pt x="18971" y="11371"/>
                </a:cubicBezTo>
                <a:cubicBezTo>
                  <a:pt x="19661" y="10678"/>
                  <a:pt x="19661" y="9464"/>
                  <a:pt x="18971" y="8713"/>
                </a:cubicBezTo>
                <a:lnTo>
                  <a:pt x="17133" y="6921"/>
                </a:lnTo>
                <a:lnTo>
                  <a:pt x="18167" y="5881"/>
                </a:lnTo>
                <a:cubicBezTo>
                  <a:pt x="18512" y="6257"/>
                  <a:pt x="19001" y="6444"/>
                  <a:pt x="19489" y="6444"/>
                </a:cubicBezTo>
                <a:cubicBezTo>
                  <a:pt x="19978" y="6444"/>
                  <a:pt x="20465" y="6257"/>
                  <a:pt x="20809" y="5881"/>
                </a:cubicBezTo>
                <a:cubicBezTo>
                  <a:pt x="21557" y="5188"/>
                  <a:pt x="21557" y="3973"/>
                  <a:pt x="20809" y="3223"/>
                </a:cubicBezTo>
                <a:lnTo>
                  <a:pt x="18226" y="565"/>
                </a:lnTo>
                <a:cubicBezTo>
                  <a:pt x="17881" y="189"/>
                  <a:pt x="17392" y="0"/>
                  <a:pt x="16904" y="0"/>
                </a:cubicBezTo>
                <a:close/>
              </a:path>
            </a:pathLst>
          </a:custGeom>
          <a:solidFill>
            <a:srgbClr val="2525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076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9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8" y="2967724"/>
            <a:ext cx="4276219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rPr dirty="0"/>
              <a:t>Simple but effective view that allows to visualize at first glance how covid affects counties in Europe.</a:t>
            </a:r>
          </a:p>
          <a:p>
            <a:pPr>
              <a:buSzPts val="1200"/>
              <a:defRPr sz="1200"/>
            </a:pPr>
            <a:r>
              <a:rPr dirty="0"/>
              <a:t>Colors in the map respect how much high is the percentage of deaths/cases/vaccination related to the population (an appropriate legend has been placed for reference).</a:t>
            </a:r>
          </a:p>
          <a:p>
            <a:pPr>
              <a:buSzPts val="1200"/>
              <a:defRPr sz="1200"/>
            </a:pPr>
            <a:r>
              <a:rPr dirty="0"/>
              <a:t>On click select/remove focus on the country.</a:t>
            </a:r>
          </a:p>
          <a:p>
            <a:pPr>
              <a:buSzPts val="1200"/>
              <a:defRPr sz="1200"/>
            </a:pPr>
            <a:r>
              <a:rPr dirty="0"/>
              <a:t>Zoom when select a country with a projection of data.</a:t>
            </a:r>
          </a:p>
        </p:txBody>
      </p:sp>
      <p:sp>
        <p:nvSpPr>
          <p:cNvPr id="1080" name="Google Shape;2130;p40"/>
          <p:cNvSpPr/>
          <p:nvPr/>
        </p:nvSpPr>
        <p:spPr>
          <a:xfrm>
            <a:off x="328476" y="2594496"/>
            <a:ext cx="2197668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1" name="Google Shape;2140;p41"/>
          <p:cNvSpPr txBox="1"/>
          <p:nvPr/>
        </p:nvSpPr>
        <p:spPr>
          <a:xfrm>
            <a:off x="565042" y="2565056"/>
            <a:ext cx="1961103" cy="79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Choropleth Map</a:t>
            </a:r>
          </a:p>
        </p:txBody>
      </p:sp>
      <p:pic>
        <p:nvPicPr>
          <p:cNvPr id="1082" name="Picture 33" descr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6" y="353688"/>
            <a:ext cx="3210463" cy="2099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3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754" y="1972486"/>
            <a:ext cx="4837246" cy="686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84" name="Google Shape;2130;p40"/>
          <p:cNvSpPr/>
          <p:nvPr/>
        </p:nvSpPr>
        <p:spPr>
          <a:xfrm>
            <a:off x="6946331" y="367909"/>
            <a:ext cx="2197670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5" name="Google Shape;2140;p41"/>
          <p:cNvSpPr txBox="1"/>
          <p:nvPr/>
        </p:nvSpPr>
        <p:spPr>
          <a:xfrm>
            <a:off x="7182900" y="338468"/>
            <a:ext cx="1961102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Table Chart</a:t>
            </a:r>
          </a:p>
        </p:txBody>
      </p:sp>
      <p:sp>
        <p:nvSpPr>
          <p:cNvPr id="1086" name="Text Placeholder 26"/>
          <p:cNvSpPr txBox="1"/>
          <p:nvPr/>
        </p:nvSpPr>
        <p:spPr>
          <a:xfrm>
            <a:off x="4306751" y="731763"/>
            <a:ext cx="4665660" cy="138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In our case table chart has been used as an interactive legend for the current view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Each nation have a specific color constant for all the graphs.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On click changes the focus of the environment on the selected country.</a:t>
            </a:r>
          </a:p>
        </p:txBody>
      </p:sp>
      <p:sp>
        <p:nvSpPr>
          <p:cNvPr id="1087" name="Google Shape;2175;p44"/>
          <p:cNvSpPr txBox="1">
            <a:spLocks noGrp="1"/>
          </p:cNvSpPr>
          <p:nvPr>
            <p:ph type="title"/>
          </p:nvPr>
        </p:nvSpPr>
        <p:spPr>
          <a:xfrm>
            <a:off x="5010231" y="4017298"/>
            <a:ext cx="1846802" cy="5277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12062">
              <a:defRPr sz="2200"/>
            </a:lvl1pPr>
          </a:lstStyle>
          <a:p>
            <a:r>
              <a:rPr sz="3200" dirty="0"/>
              <a:t>Navbar</a:t>
            </a:r>
          </a:p>
        </p:txBody>
      </p:sp>
      <p:sp>
        <p:nvSpPr>
          <p:cNvPr id="1088" name="Google Shape;2175;p44"/>
          <p:cNvSpPr txBox="1"/>
          <p:nvPr/>
        </p:nvSpPr>
        <p:spPr>
          <a:xfrm>
            <a:off x="6191584" y="3548098"/>
            <a:ext cx="2197670" cy="114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r">
              <a:defRPr sz="320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rPr dirty="0"/>
              <a:t>Country search bar</a:t>
            </a:r>
          </a:p>
        </p:txBody>
      </p:sp>
      <p:sp>
        <p:nvSpPr>
          <p:cNvPr id="1089" name="Google Shape;2175;p44"/>
          <p:cNvSpPr txBox="1"/>
          <p:nvPr/>
        </p:nvSpPr>
        <p:spPr>
          <a:xfrm>
            <a:off x="5533241" y="3088374"/>
            <a:ext cx="1846800" cy="91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solidFill>
                  <a:srgbClr val="FF126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Time selector</a:t>
            </a:r>
          </a:p>
        </p:txBody>
      </p:sp>
      <p:sp>
        <p:nvSpPr>
          <p:cNvPr id="1090" name="Google Shape;2175;p44"/>
          <p:cNvSpPr txBox="1"/>
          <p:nvPr/>
        </p:nvSpPr>
        <p:spPr>
          <a:xfrm rot="16200000">
            <a:off x="5040347" y="3317342"/>
            <a:ext cx="1121121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6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Flag button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092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3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97" name="Group 3"/>
          <p:cNvGrpSpPr/>
          <p:nvPr/>
        </p:nvGrpSpPr>
        <p:grpSpPr>
          <a:xfrm>
            <a:off x="6946331" y="305231"/>
            <a:ext cx="2197670" cy="487649"/>
            <a:chOff x="0" y="0"/>
            <a:chExt cx="2197669" cy="487647"/>
          </a:xfrm>
        </p:grpSpPr>
        <p:sp>
          <p:nvSpPr>
            <p:cNvPr id="1095" name="Google Shape;2130;p40"/>
            <p:cNvSpPr/>
            <p:nvPr/>
          </p:nvSpPr>
          <p:spPr>
            <a:xfrm>
              <a:off x="0" y="29440"/>
              <a:ext cx="2197670" cy="377102"/>
            </a:xfrm>
            <a:prstGeom prst="rect">
              <a:avLst/>
            </a:prstGeom>
            <a:solidFill>
              <a:srgbClr val="C7FF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6" name="Google Shape;2140;p41"/>
            <p:cNvSpPr txBox="1"/>
            <p:nvPr/>
          </p:nvSpPr>
          <p:spPr>
            <a:xfrm>
              <a:off x="236567" y="-1"/>
              <a:ext cx="1961103" cy="487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Bar Chart</a:t>
              </a:r>
            </a:p>
          </p:txBody>
        </p:sp>
      </p:grpSp>
      <p:grpSp>
        <p:nvGrpSpPr>
          <p:cNvPr id="1100" name="Group 4"/>
          <p:cNvGrpSpPr/>
          <p:nvPr/>
        </p:nvGrpSpPr>
        <p:grpSpPr>
          <a:xfrm>
            <a:off x="340302" y="305485"/>
            <a:ext cx="2197670" cy="487648"/>
            <a:chOff x="0" y="0"/>
            <a:chExt cx="2197669" cy="487647"/>
          </a:xfrm>
        </p:grpSpPr>
        <p:sp>
          <p:nvSpPr>
            <p:cNvPr id="1098" name="Google Shape;2130;p40"/>
            <p:cNvSpPr/>
            <p:nvPr/>
          </p:nvSpPr>
          <p:spPr>
            <a:xfrm>
              <a:off x="0" y="29440"/>
              <a:ext cx="2197670" cy="3771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9" name="Google Shape;2140;p41"/>
            <p:cNvSpPr txBox="1"/>
            <p:nvPr/>
          </p:nvSpPr>
          <p:spPr>
            <a:xfrm>
              <a:off x="236567" y="-1"/>
              <a:ext cx="1961103" cy="487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r>
                <a:t>Line Chart</a:t>
              </a:r>
            </a:p>
          </p:txBody>
        </p:sp>
      </p:grpSp>
      <p:sp>
        <p:nvSpPr>
          <p:cNvPr id="1101" name="Text Placeholder 26"/>
          <p:cNvSpPr txBox="1">
            <a:spLocks noGrp="1"/>
          </p:cNvSpPr>
          <p:nvPr>
            <p:ph type="body" sz="half" idx="1"/>
          </p:nvPr>
        </p:nvSpPr>
        <p:spPr>
          <a:xfrm>
            <a:off x="160228" y="824546"/>
            <a:ext cx="4638107" cy="2099150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Displays information as a series of data points connected by straight line segments.</a:t>
            </a:r>
          </a:p>
          <a:p>
            <a:pPr>
              <a:buSzPts val="1200"/>
              <a:defRPr sz="1200"/>
            </a:pPr>
            <a:r>
              <a:t>Great visualization to display temporal information about the presented data.</a:t>
            </a:r>
          </a:p>
          <a:p>
            <a:pPr>
              <a:buSzPts val="1200"/>
              <a:defRPr sz="1200"/>
            </a:pPr>
            <a:r>
              <a:t>Immediate comparison between countries and Europe.</a:t>
            </a:r>
          </a:p>
          <a:p>
            <a:pPr>
              <a:buSzPts val="1200"/>
              <a:defRPr sz="1200"/>
            </a:pPr>
            <a:r>
              <a:t>Color encoded among all the charts.</a:t>
            </a:r>
          </a:p>
          <a:p>
            <a:pPr>
              <a:buSzPts val="1200"/>
              <a:defRPr sz="1200"/>
            </a:pPr>
            <a:r>
              <a:t>On mouse over shows a tooltip with data about selected countries.</a:t>
            </a:r>
          </a:p>
        </p:txBody>
      </p:sp>
      <p:sp>
        <p:nvSpPr>
          <p:cNvPr id="1102" name="Text Placeholder 26"/>
          <p:cNvSpPr txBox="1"/>
          <p:nvPr/>
        </p:nvSpPr>
        <p:spPr>
          <a:xfrm>
            <a:off x="4463953" y="2715278"/>
            <a:ext cx="4638109" cy="240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this kind of views vertical bars has length proportional to the values represented.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Stacked bar chart to compare different countries.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 b="1">
                <a:solidFill>
                  <a:srgbClr val="C7FF2B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Vaccination</a:t>
            </a:r>
            <a:r>
              <a:rPr b="0">
                <a:solidFill>
                  <a:srgbClr val="FFFFFF"/>
                </a:solidFill>
              </a:rPr>
              <a:t> -&gt; percentage of vaccinated related to doses status.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 b="1">
                <a:solidFill>
                  <a:srgbClr val="FF1261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Deaths</a:t>
            </a:r>
            <a:r>
              <a:rPr b="0">
                <a:solidFill>
                  <a:srgbClr val="FFFFFF"/>
                </a:solidFill>
              </a:rPr>
              <a:t> -&gt; percentage of deaths compared with positive over population.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 b="1">
                <a:solidFill>
                  <a:srgbClr val="00B0F0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Cases</a:t>
            </a:r>
            <a:r>
              <a:rPr b="0">
                <a:solidFill>
                  <a:srgbClr val="FFFFFF"/>
                </a:solidFill>
              </a:rPr>
              <a:t> -&gt; percentage of positives over population compared with deaths and stringency index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select/remove focus on the country.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mouse over shows a tooltip with the displayed data.</a:t>
            </a:r>
          </a:p>
        </p:txBody>
      </p:sp>
      <p:pic>
        <p:nvPicPr>
          <p:cNvPr id="1103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1" y="2845854"/>
            <a:ext cx="3958862" cy="1900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746" y="860849"/>
            <a:ext cx="4280128" cy="162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106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7" name="Picture 12" descr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9" name="Text Placeholder 26"/>
          <p:cNvSpPr txBox="1">
            <a:spLocks noGrp="1"/>
          </p:cNvSpPr>
          <p:nvPr>
            <p:ph type="body" sz="quarter" idx="1"/>
          </p:nvPr>
        </p:nvSpPr>
        <p:spPr>
          <a:xfrm>
            <a:off x="164237" y="2967724"/>
            <a:ext cx="3786532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Computes the feature of several observations about a set of numeric variables.</a:t>
            </a:r>
          </a:p>
          <a:p>
            <a:pPr>
              <a:buSzPts val="1200"/>
              <a:defRPr sz="1200"/>
            </a:pPr>
            <a:r>
              <a:t>Each bar represents a variable with its related scale.</a:t>
            </a:r>
          </a:p>
          <a:p>
            <a:pPr>
              <a:buSzPts val="1200"/>
              <a:defRPr sz="1200"/>
            </a:pPr>
            <a:r>
              <a:t>Values displayed as series of lines connected across axis.</a:t>
            </a:r>
          </a:p>
          <a:p>
            <a:pPr>
              <a:buSzPts val="1200"/>
              <a:defRPr sz="1200"/>
            </a:pPr>
            <a:r>
              <a:t>Different feature, that better describes the healthiness and wealth of a country, for each visualizations.</a:t>
            </a:r>
          </a:p>
        </p:txBody>
      </p:sp>
      <p:sp>
        <p:nvSpPr>
          <p:cNvPr id="1110" name="Google Shape;2130;p40"/>
          <p:cNvSpPr/>
          <p:nvPr/>
        </p:nvSpPr>
        <p:spPr>
          <a:xfrm>
            <a:off x="6946331" y="367909"/>
            <a:ext cx="2197670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1" name="Google Shape;2140;p41"/>
          <p:cNvSpPr txBox="1"/>
          <p:nvPr/>
        </p:nvSpPr>
        <p:spPr>
          <a:xfrm>
            <a:off x="7182900" y="338468"/>
            <a:ext cx="1961102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PCA Chart</a:t>
            </a:r>
          </a:p>
        </p:txBody>
      </p:sp>
      <p:sp>
        <p:nvSpPr>
          <p:cNvPr id="1112" name="Text Placeholder 26"/>
          <p:cNvSpPr txBox="1"/>
          <p:nvPr/>
        </p:nvSpPr>
        <p:spPr>
          <a:xfrm>
            <a:off x="4306751" y="731764"/>
            <a:ext cx="4665660" cy="199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Scatterplot to display pairs of data into Cartesian coordinates.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2D visualization of the two principal components for each selected countries.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Highlight the differences between countries, it’s easy to see which of them have provided a small amount of data.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Changes based on selected countries and interval of time.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Different visualization in base of the views (Death and Cases shares the same graph).</a:t>
            </a:r>
          </a:p>
        </p:txBody>
      </p:sp>
      <p:pic>
        <p:nvPicPr>
          <p:cNvPr id="1113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6" y="355858"/>
            <a:ext cx="2668978" cy="211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4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555" y="3005096"/>
            <a:ext cx="2750612" cy="20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Google Shape;2130;p40"/>
          <p:cNvSpPr/>
          <p:nvPr/>
        </p:nvSpPr>
        <p:spPr>
          <a:xfrm>
            <a:off x="327276" y="2565055"/>
            <a:ext cx="3162013" cy="377102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6" name="Google Shape;2140;p41"/>
          <p:cNvSpPr txBox="1"/>
          <p:nvPr/>
        </p:nvSpPr>
        <p:spPr>
          <a:xfrm>
            <a:off x="307383" y="2535614"/>
            <a:ext cx="3181906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Parallel Coordinates Chart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9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0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</a:lstStyle>
          <a:p>
            <a:r>
              <a:rPr sz="1800" b="1" dirty="0">
                <a:solidFill>
                  <a:schemeClr val="bg1"/>
                </a:solidFill>
              </a:rPr>
              <a:t>Simple and Complex</a:t>
            </a:r>
          </a:p>
        </p:txBody>
      </p:sp>
      <p:sp>
        <p:nvSpPr>
          <p:cNvPr id="1121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r>
              <a:t>ANALYTICS</a:t>
            </a:r>
          </a:p>
        </p:txBody>
      </p:sp>
      <p:sp>
        <p:nvSpPr>
          <p:cNvPr id="1122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rPr dirty="0"/>
              <a:t>06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2571;p62"/>
          <p:cNvSpPr txBox="1">
            <a:spLocks noGrp="1"/>
          </p:cNvSpPr>
          <p:nvPr>
            <p:ph type="body" sz="quarter" idx="1"/>
          </p:nvPr>
        </p:nvSpPr>
        <p:spPr>
          <a:xfrm>
            <a:off x="676077" y="3171247"/>
            <a:ext cx="2373601" cy="4284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740663">
              <a:defRPr sz="1620"/>
            </a:lvl1pPr>
          </a:lstStyle>
          <a:p>
            <a:r>
              <a:t>VALERIO CORETTI</a:t>
            </a:r>
          </a:p>
        </p:txBody>
      </p:sp>
      <p:sp>
        <p:nvSpPr>
          <p:cNvPr id="954" name="Google Shape;2572;p62"/>
          <p:cNvSpPr txBox="1"/>
          <p:nvPr/>
        </p:nvSpPr>
        <p:spPr>
          <a:xfrm>
            <a:off x="3659572" y="3171247"/>
            <a:ext cx="2373601" cy="4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740663">
              <a:defRPr sz="162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FABIO CAPUTO</a:t>
            </a:r>
          </a:p>
        </p:txBody>
      </p:sp>
      <p:sp>
        <p:nvSpPr>
          <p:cNvPr id="955" name="Google Shape;2575;p6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r>
              <a:t>OUR TEAM</a:t>
            </a:r>
          </a:p>
        </p:txBody>
      </p:sp>
      <p:sp>
        <p:nvSpPr>
          <p:cNvPr id="956" name="Google Shape;2572;p62"/>
          <p:cNvSpPr txBox="1"/>
          <p:nvPr/>
        </p:nvSpPr>
        <p:spPr>
          <a:xfrm>
            <a:off x="6643067" y="3171247"/>
            <a:ext cx="2373601" cy="4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 algn="ctr" defTabSz="740663">
              <a:defRPr sz="162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WEIHAO PENG</a:t>
            </a:r>
          </a:p>
        </p:txBody>
      </p:sp>
      <p:pic>
        <p:nvPicPr>
          <p:cNvPr id="957" name="1585068253703.jpeg" descr="158506825370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56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1630507287966.jpeg" descr="163050728796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51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1636897663946.jpeg" descr="163689766394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446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Google Shape;2573;p62"/>
          <p:cNvSpPr txBox="1"/>
          <p:nvPr/>
        </p:nvSpPr>
        <p:spPr>
          <a:xfrm>
            <a:off x="385195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 defTabSz="704087">
              <a:defRPr sz="1078" i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 </a:t>
            </a:r>
            <a:r>
              <a:t>coretti.1635747@studenti.uniroma1.it </a:t>
            </a:r>
            <a:endParaRPr sz="924"/>
          </a:p>
        </p:txBody>
      </p:sp>
      <p:sp>
        <p:nvSpPr>
          <p:cNvPr id="961" name="Google Shape;2573;p62"/>
          <p:cNvSpPr txBox="1"/>
          <p:nvPr/>
        </p:nvSpPr>
        <p:spPr>
          <a:xfrm>
            <a:off x="3368690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 defTabSz="704087">
              <a:defRPr sz="1078" i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caputo.1695402@studenti.uniroma1.it </a:t>
            </a:r>
            <a:endParaRPr sz="924"/>
          </a:p>
        </p:txBody>
      </p:sp>
      <p:sp>
        <p:nvSpPr>
          <p:cNvPr id="962" name="Google Shape;2573;p62"/>
          <p:cNvSpPr txBox="1"/>
          <p:nvPr/>
        </p:nvSpPr>
        <p:spPr>
          <a:xfrm>
            <a:off x="6352185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ctr" defTabSz="704087">
              <a:defRPr sz="1078" i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 </a:t>
            </a:r>
            <a:r>
              <a:t>peng.1713518@studenti.uniroma1.it </a:t>
            </a:r>
            <a:endParaRPr sz="924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Simple</a:t>
            </a:r>
          </a:p>
        </p:txBody>
      </p:sp>
      <p:sp>
        <p:nvSpPr>
          <p:cNvPr id="1125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28599" y="1142999"/>
            <a:ext cx="8568775" cy="3555478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7">
              <a:defRPr sz="1800"/>
            </a:pPr>
            <a:r>
              <a:t>Make the comparison as simple as possible:</a:t>
            </a:r>
          </a:p>
          <a:p>
            <a:pPr marL="231456" indent="-231456" defTabSz="277747">
              <a:buSzPct val="123000"/>
              <a:buChar char="•"/>
              <a:defRPr sz="1800"/>
            </a:pPr>
            <a:endParaRPr/>
          </a:p>
          <a:p>
            <a:pPr marL="231456" indent="-231456" defTabSz="277747">
              <a:buSzPct val="123000"/>
              <a:buChar char="•"/>
              <a:defRPr sz="1800"/>
            </a:pPr>
            <a:r>
              <a:t>The aggregation of the data are based on countries and period selected, computed at the selection</a:t>
            </a:r>
          </a:p>
          <a:p>
            <a:pPr marL="231456" indent="-231456" defTabSz="277747">
              <a:buSzPct val="123000"/>
              <a:buChar char="•"/>
              <a:defRPr sz="1800"/>
            </a:pPr>
            <a:r>
              <a:t>Very high number of possible combination</a:t>
            </a:r>
          </a:p>
          <a:p>
            <a:pPr marL="231456" indent="-231456" defTabSz="277747">
              <a:buSzPct val="123000"/>
              <a:buChar char="•"/>
              <a:defRPr sz="1800"/>
            </a:pPr>
            <a:endParaRPr/>
          </a:p>
          <a:p>
            <a:pPr marL="0" indent="0" defTabSz="277747">
              <a:defRPr sz="1800"/>
            </a:pPr>
            <a:r>
              <a:t>About:</a:t>
            </a:r>
          </a:p>
          <a:p>
            <a:pPr marL="0" indent="0" defTabSz="277747">
              <a:defRPr sz="1800"/>
            </a:pPr>
            <a:endParaRPr/>
          </a:p>
          <a:p>
            <a:pPr marL="285750" indent="-285750" defTabSz="277747">
              <a:buSzPct val="123000"/>
              <a:buFont typeface="Arial"/>
              <a:buChar char="•"/>
              <a:defRPr sz="1800" i="1"/>
            </a:pPr>
            <a:r>
              <a:t>Parallel coordinates</a:t>
            </a:r>
            <a:r>
              <a:rPr i="0"/>
              <a:t> and </a:t>
            </a:r>
            <a:r>
              <a:t>TableChart</a:t>
            </a:r>
            <a:r>
              <a:rPr i="0"/>
              <a:t> are simple aggregation</a:t>
            </a:r>
          </a:p>
          <a:p>
            <a:pPr marL="285750" indent="-285750" defTabSz="277747">
              <a:buSzPct val="123000"/>
              <a:buFont typeface="Arial"/>
              <a:buChar char="•"/>
              <a:defRPr sz="1800" i="1"/>
            </a:pPr>
            <a:r>
              <a:t>LineChart</a:t>
            </a:r>
            <a:r>
              <a:rPr i="0"/>
              <a:t> is aggregation plus summation</a:t>
            </a:r>
          </a:p>
          <a:p>
            <a:pPr marL="285750" indent="-285750" defTabSz="277747">
              <a:buSzPct val="123000"/>
              <a:buFont typeface="Arial"/>
              <a:buChar char="•"/>
              <a:defRPr sz="1800"/>
            </a:pPr>
            <a:r>
              <a:t>All the percentage shown in the </a:t>
            </a:r>
            <a:r>
              <a:rPr i="1"/>
              <a:t>BarChart</a:t>
            </a:r>
            <a:r>
              <a:t> are the result of a computation</a:t>
            </a:r>
          </a:p>
          <a:p>
            <a:pPr marL="285750" indent="-285750" defTabSz="277747">
              <a:buSzPct val="123000"/>
              <a:buFont typeface="Arial"/>
              <a:buChar char="•"/>
              <a:defRPr sz="1800" i="1"/>
            </a:pPr>
            <a:r>
              <a:t>European data</a:t>
            </a:r>
            <a:r>
              <a:rPr i="0"/>
              <a:t> are computed at the selection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Complex</a:t>
            </a:r>
          </a:p>
        </p:txBody>
      </p:sp>
      <p:sp>
        <p:nvSpPr>
          <p:cNvPr id="1128" name="Google Shape;2153;p42"/>
          <p:cNvSpPr txBox="1">
            <a:spLocks noGrp="1"/>
          </p:cNvSpPr>
          <p:nvPr>
            <p:ph type="body" idx="1"/>
          </p:nvPr>
        </p:nvSpPr>
        <p:spPr>
          <a:xfrm>
            <a:off x="296658" y="1064419"/>
            <a:ext cx="8593623" cy="3467971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205738" indent="-205738" defTabSz="277747">
              <a:buSzPct val="123000"/>
              <a:buChar char="•"/>
              <a:defRPr sz="300"/>
            </a:pPr>
            <a:endParaRPr/>
          </a:p>
          <a:p>
            <a:pPr marL="0" indent="0" defTabSz="277747">
              <a:defRPr sz="1800" i="1"/>
            </a:pPr>
            <a:r>
              <a:t>PCA</a:t>
            </a:r>
            <a:r>
              <a:rPr i="0"/>
              <a:t>:</a:t>
            </a:r>
          </a:p>
          <a:p>
            <a:pPr marL="285750" indent="-285750" defTabSz="277747">
              <a:buSzPct val="100000"/>
              <a:buFont typeface="Arial"/>
              <a:buChar char="•"/>
              <a:defRPr sz="1800" i="1"/>
            </a:pPr>
            <a:endParaRPr i="0"/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Not used only for dimensionality reduction, but also making the data shown by PCA useful for comparison</a:t>
            </a: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endParaRPr/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Applied to different data to help to understand how much data we have of each country</a:t>
            </a:r>
          </a:p>
          <a:p>
            <a:pPr marL="0" indent="0" defTabSz="277747">
              <a:defRPr sz="1800"/>
            </a:pPr>
            <a:r>
              <a:t>                  some countries provide much more data than others</a:t>
            </a: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endParaRPr/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Analytics because the computation is done at each selection and is not precomputed</a:t>
            </a:r>
          </a:p>
        </p:txBody>
      </p:sp>
      <p:sp>
        <p:nvSpPr>
          <p:cNvPr id="1129" name="Freccia a destra 1"/>
          <p:cNvSpPr/>
          <p:nvPr/>
        </p:nvSpPr>
        <p:spPr>
          <a:xfrm>
            <a:off x="621506" y="2921794"/>
            <a:ext cx="578645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2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3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</a:lstStyle>
          <a:p>
            <a:r>
              <a:rPr sz="1800" b="1" dirty="0">
                <a:solidFill>
                  <a:schemeClr val="bg1"/>
                </a:solidFill>
              </a:rPr>
              <a:t>An example of use </a:t>
            </a:r>
          </a:p>
        </p:txBody>
      </p:sp>
      <p:sp>
        <p:nvSpPr>
          <p:cNvPr id="1134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r>
              <a:t>CASE OF STUDY</a:t>
            </a:r>
          </a:p>
        </p:txBody>
      </p:sp>
      <p:sp>
        <p:nvSpPr>
          <p:cNvPr id="1135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t>07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Titolo 1"/>
          <p:cNvSpPr txBox="1">
            <a:spLocks noGrp="1"/>
          </p:cNvSpPr>
          <p:nvPr>
            <p:ph type="title"/>
          </p:nvPr>
        </p:nvSpPr>
        <p:spPr>
          <a:xfrm>
            <a:off x="400050" y="328613"/>
            <a:ext cx="6034390" cy="850106"/>
          </a:xfrm>
          <a:prstGeom prst="rect">
            <a:avLst/>
          </a:prstGeom>
        </p:spPr>
        <p:txBody>
          <a:bodyPr/>
          <a:lstStyle>
            <a:lvl1pPr defTabSz="841247">
              <a:defRPr sz="3956"/>
            </a:lvl1pPr>
          </a:lstStyle>
          <a:p>
            <a:r>
              <a:t>Italy, Russia and Romania</a:t>
            </a:r>
          </a:p>
        </p:txBody>
      </p:sp>
      <p:sp>
        <p:nvSpPr>
          <p:cNvPr id="1138" name="Segnaposto testo 2"/>
          <p:cNvSpPr txBox="1">
            <a:spLocks noGrp="1"/>
          </p:cNvSpPr>
          <p:nvPr>
            <p:ph type="body" idx="1"/>
          </p:nvPr>
        </p:nvSpPr>
        <p:spPr>
          <a:xfrm>
            <a:off x="400051" y="1278730"/>
            <a:ext cx="8193879" cy="3621883"/>
          </a:xfrm>
          <a:prstGeom prst="rect">
            <a:avLst/>
          </a:prstGeom>
        </p:spPr>
        <p:txBody>
          <a:bodyPr/>
          <a:lstStyle/>
          <a:p>
            <a:pPr marL="0" indent="139700" algn="l"/>
            <a:r>
              <a:rPr dirty="0"/>
              <a:t>At first look:</a:t>
            </a:r>
          </a:p>
          <a:p>
            <a:pPr marL="0" indent="139700" algn="l"/>
            <a:endParaRPr dirty="0"/>
          </a:p>
          <a:p>
            <a:pPr marL="361950" indent="-222250" algn="l">
              <a:buSzPct val="100000"/>
              <a:buFont typeface="Arial"/>
              <a:buChar char="•"/>
            </a:pPr>
            <a:r>
              <a:rPr dirty="0"/>
              <a:t>Russia: most affected nation for both infections and deaths</a:t>
            </a:r>
          </a:p>
          <a:p>
            <a:pPr marL="0" indent="139700" algn="l"/>
            <a:endParaRPr dirty="0"/>
          </a:p>
          <a:p>
            <a:pPr marL="361950" indent="-222250" algn="l">
              <a:buSzPct val="100000"/>
              <a:buFont typeface="Arial"/>
              <a:buChar char="•"/>
            </a:pPr>
            <a:r>
              <a:rPr dirty="0"/>
              <a:t>Romania: one of the least affected countries even having vaccinated people</a:t>
            </a:r>
          </a:p>
          <a:p>
            <a:pPr marL="0" indent="139700" algn="l"/>
            <a:endParaRPr dirty="0"/>
          </a:p>
          <a:p>
            <a:pPr marL="361950" indent="-222250" algn="l">
              <a:buSzPct val="100000"/>
              <a:buFont typeface="Arial"/>
              <a:buChar char="•"/>
            </a:pPr>
            <a:r>
              <a:rPr dirty="0"/>
              <a:t>Italy: almost affected as Russia being much smaller and having a very high percentage of vaccinated people</a:t>
            </a:r>
          </a:p>
          <a:p>
            <a:pPr marL="0" indent="139700" algn="l"/>
            <a:endParaRPr dirty="0"/>
          </a:p>
          <a:p>
            <a:pPr marL="0" indent="139700" algn="l"/>
            <a:r>
              <a:rPr dirty="0"/>
              <a:t>Overall: Italy takes excessive measures that are not effective, Romania is healthy while not taking measures and Russia is in catastrophe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itolo 1"/>
          <p:cNvSpPr txBox="1">
            <a:spLocks noGrp="1"/>
          </p:cNvSpPr>
          <p:nvPr>
            <p:ph type="title"/>
          </p:nvPr>
        </p:nvSpPr>
        <p:spPr>
          <a:xfrm>
            <a:off x="400050" y="328613"/>
            <a:ext cx="6300789" cy="850106"/>
          </a:xfrm>
          <a:prstGeom prst="rect">
            <a:avLst/>
          </a:prstGeom>
        </p:spPr>
        <p:txBody>
          <a:bodyPr/>
          <a:lstStyle>
            <a:lvl1pPr defTabSz="877823">
              <a:defRPr sz="4128"/>
            </a:lvl1pPr>
          </a:lstStyle>
          <a:p>
            <a:r>
              <a:t>Italy, Russia and Romania</a:t>
            </a:r>
          </a:p>
        </p:txBody>
      </p:sp>
      <p:sp>
        <p:nvSpPr>
          <p:cNvPr id="1141" name="Segnaposto testo 2"/>
          <p:cNvSpPr txBox="1">
            <a:spLocks noGrp="1"/>
          </p:cNvSpPr>
          <p:nvPr>
            <p:ph type="body" idx="1"/>
          </p:nvPr>
        </p:nvSpPr>
        <p:spPr>
          <a:xfrm>
            <a:off x="135730" y="1042988"/>
            <a:ext cx="8872540" cy="3857624"/>
          </a:xfrm>
          <a:prstGeom prst="rect">
            <a:avLst/>
          </a:prstGeom>
        </p:spPr>
        <p:txBody>
          <a:bodyPr/>
          <a:lstStyle/>
          <a:p>
            <a:pPr marL="0" indent="139700" algn="l"/>
            <a:r>
              <a:rPr dirty="0"/>
              <a:t>Let’s analyze with EU CoVis-19:</a:t>
            </a:r>
          </a:p>
          <a:p>
            <a:pPr marL="0" indent="139700" algn="l"/>
            <a:endParaRPr dirty="0"/>
          </a:p>
          <a:p>
            <a:pPr marL="425450" indent="-285750" algn="l">
              <a:buSzPct val="100000"/>
              <a:buFont typeface="Arial"/>
              <a:buChar char="•"/>
              <a:defRPr sz="1600" i="1"/>
            </a:pPr>
            <a:r>
              <a:rPr dirty="0" err="1"/>
              <a:t>MapChart</a:t>
            </a:r>
            <a:r>
              <a:rPr i="0" dirty="0"/>
              <a:t>: Italy has the highest percentage of cases and vaccination relatives to the population, but the percentage of deaths in Romania and Russia is higher</a:t>
            </a:r>
          </a:p>
          <a:p>
            <a:pPr marL="425450" indent="-285750" algn="l">
              <a:buSzPct val="100000"/>
              <a:buFont typeface="Arial"/>
              <a:buChar char="•"/>
              <a:defRPr sz="1600"/>
            </a:pPr>
            <a:endParaRPr i="0" dirty="0"/>
          </a:p>
          <a:p>
            <a:pPr marL="425450" indent="-285750" algn="l">
              <a:buSzPct val="100000"/>
              <a:buFont typeface="Arial"/>
              <a:buChar char="•"/>
              <a:defRPr sz="1600" i="1"/>
            </a:pPr>
            <a:r>
              <a:rPr dirty="0" err="1"/>
              <a:t>BarChart</a:t>
            </a:r>
            <a:r>
              <a:rPr i="0" dirty="0"/>
              <a:t>: Italy is the one that maintains the highest stringency index, which together with the vaccinations influence the saturation of intensive care</a:t>
            </a:r>
          </a:p>
          <a:p>
            <a:pPr marL="425450" indent="-285750" algn="l">
              <a:buSzPct val="100000"/>
              <a:buFont typeface="Arial"/>
              <a:buChar char="•"/>
              <a:defRPr sz="1600"/>
            </a:pPr>
            <a:endParaRPr i="0" dirty="0"/>
          </a:p>
          <a:p>
            <a:pPr marL="425450" indent="-285750" algn="l">
              <a:buSzPct val="100000"/>
              <a:buFont typeface="Arial"/>
              <a:buChar char="•"/>
              <a:defRPr sz="1600" i="1"/>
            </a:pPr>
            <a:r>
              <a:rPr dirty="0"/>
              <a:t>Table and Parallel coordinates</a:t>
            </a:r>
            <a:r>
              <a:rPr i="0" dirty="0"/>
              <a:t>: Italy has the most </a:t>
            </a:r>
          </a:p>
          <a:p>
            <a:pPr marL="0" indent="139700" algn="l">
              <a:defRPr sz="1600"/>
            </a:pPr>
            <a:r>
              <a:rPr dirty="0"/>
              <a:t>     population density, longest life expectancy and </a:t>
            </a:r>
          </a:p>
          <a:p>
            <a:pPr marL="0" indent="139700" algn="l">
              <a:defRPr sz="1600"/>
            </a:pPr>
            <a:r>
              <a:rPr dirty="0"/>
              <a:t>     is oldest country          faster infection</a:t>
            </a:r>
          </a:p>
          <a:p>
            <a:pPr marL="425450" indent="-285750" algn="l">
              <a:buSzPct val="100000"/>
              <a:buFont typeface="Arial"/>
              <a:buChar char="•"/>
              <a:defRPr sz="1600" i="1"/>
            </a:pPr>
            <a:r>
              <a:rPr dirty="0"/>
              <a:t>PCA chart</a:t>
            </a:r>
            <a:r>
              <a:rPr i="0" dirty="0"/>
              <a:t>: few data of Romania          undisclosed </a:t>
            </a:r>
          </a:p>
          <a:p>
            <a:pPr marL="0" indent="139700" algn="l">
              <a:defRPr sz="1600"/>
            </a:pPr>
            <a:r>
              <a:rPr dirty="0"/>
              <a:t>     data that would influence the percentage of cases,</a:t>
            </a:r>
          </a:p>
          <a:p>
            <a:pPr marL="0" indent="139700" algn="l">
              <a:defRPr sz="1600"/>
            </a:pPr>
            <a:r>
              <a:rPr dirty="0"/>
              <a:t>     deaths and vaccinations</a:t>
            </a:r>
          </a:p>
        </p:txBody>
      </p:sp>
      <p:pic>
        <p:nvPicPr>
          <p:cNvPr id="1142" name="Immagine 4" descr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07" y="2721767"/>
            <a:ext cx="3826263" cy="2178845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Freccia a destra 5"/>
          <p:cNvSpPr/>
          <p:nvPr/>
        </p:nvSpPr>
        <p:spPr>
          <a:xfrm>
            <a:off x="2014098" y="3632921"/>
            <a:ext cx="385763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144" name="Freccia a destra 6"/>
          <p:cNvSpPr/>
          <p:nvPr/>
        </p:nvSpPr>
        <p:spPr>
          <a:xfrm>
            <a:off x="3314700" y="3878906"/>
            <a:ext cx="385763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7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48" name="Google Shape;2131;p40"/>
          <p:cNvSpPr txBox="1">
            <a:spLocks noGrp="1"/>
          </p:cNvSpPr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/>
          </a:lstStyle>
          <a:p>
            <a:r>
              <a:rPr sz="1800" b="1" dirty="0">
                <a:solidFill>
                  <a:schemeClr val="bg1"/>
                </a:solidFill>
              </a:rPr>
              <a:t>What we can do more</a:t>
            </a:r>
          </a:p>
        </p:txBody>
      </p:sp>
      <p:sp>
        <p:nvSpPr>
          <p:cNvPr id="1149" name="Google Shape;2132;p40"/>
          <p:cNvSpPr txBox="1">
            <a:spLocks noGrp="1"/>
          </p:cNvSpPr>
          <p:nvPr>
            <p:ph type="title"/>
          </p:nvPr>
        </p:nvSpPr>
        <p:spPr>
          <a:xfrm>
            <a:off x="1708054" y="2328435"/>
            <a:ext cx="5748639" cy="841802"/>
          </a:xfrm>
          <a:prstGeom prst="rect">
            <a:avLst/>
          </a:prstGeom>
        </p:spPr>
        <p:txBody>
          <a:bodyPr/>
          <a:lstStyle>
            <a:lvl1pPr defTabSz="572779">
              <a:defRPr sz="2592"/>
            </a:lvl1pPr>
          </a:lstStyle>
          <a:p>
            <a:r>
              <a:t>CONCLUSION AND FUTURE WORK</a:t>
            </a:r>
          </a:p>
        </p:txBody>
      </p:sp>
      <p:sp>
        <p:nvSpPr>
          <p:cNvPr id="1150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rPr dirty="0"/>
              <a:t>08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Titolo 1"/>
          <p:cNvSpPr txBox="1">
            <a:spLocks noGrp="1"/>
          </p:cNvSpPr>
          <p:nvPr>
            <p:ph type="title"/>
          </p:nvPr>
        </p:nvSpPr>
        <p:spPr>
          <a:xfrm>
            <a:off x="323551" y="222780"/>
            <a:ext cx="4839300" cy="841803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Conclusion</a:t>
            </a:r>
          </a:p>
        </p:txBody>
      </p:sp>
      <p:sp>
        <p:nvSpPr>
          <p:cNvPr id="1153" name="Segnaposto testo 2"/>
          <p:cNvSpPr txBox="1">
            <a:spLocks noGrp="1"/>
          </p:cNvSpPr>
          <p:nvPr>
            <p:ph type="body" sz="half" idx="1"/>
          </p:nvPr>
        </p:nvSpPr>
        <p:spPr>
          <a:xfrm>
            <a:off x="323550" y="928850"/>
            <a:ext cx="8548987" cy="1885788"/>
          </a:xfrm>
          <a:prstGeom prst="rect">
            <a:avLst/>
          </a:prstGeom>
        </p:spPr>
        <p:txBody>
          <a:bodyPr/>
          <a:lstStyle/>
          <a:p>
            <a:pPr marL="361950" indent="-222250" algn="l">
              <a:buSzPct val="100000"/>
              <a:buFont typeface="Arial"/>
              <a:buChar char="•"/>
            </a:pPr>
            <a:r>
              <a:t>Different from other views, we take into account all the possible factors that can affect the pandemic</a:t>
            </a:r>
          </a:p>
          <a:p>
            <a:pPr marL="361950" indent="-222250" algn="l">
              <a:buSzPct val="100000"/>
              <a:buFont typeface="Arial"/>
              <a:buChar char="•"/>
            </a:pPr>
            <a:r>
              <a:t>We made the view in one-page structure              make the comparison as efficient as possible</a:t>
            </a:r>
          </a:p>
          <a:p>
            <a:pPr marL="361950" indent="-222250" algn="l">
              <a:buSzPct val="100000"/>
              <a:buFont typeface="Arial"/>
              <a:buChar char="•"/>
            </a:pPr>
            <a:r>
              <a:t>By incorporating PCA we provide also a tool that helps to ideally understand how different country data is and how much data is being provided</a:t>
            </a:r>
          </a:p>
        </p:txBody>
      </p:sp>
      <p:sp>
        <p:nvSpPr>
          <p:cNvPr id="1154" name="Freccia a destra 3"/>
          <p:cNvSpPr/>
          <p:nvPr/>
        </p:nvSpPr>
        <p:spPr>
          <a:xfrm>
            <a:off x="3823808" y="1308617"/>
            <a:ext cx="397672" cy="934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155" name="CasellaDiTesto 8"/>
          <p:cNvSpPr txBox="1"/>
          <p:nvPr/>
        </p:nvSpPr>
        <p:spPr>
          <a:xfrm>
            <a:off x="369268" y="2657474"/>
            <a:ext cx="44805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Future work</a:t>
            </a:r>
          </a:p>
        </p:txBody>
      </p:sp>
      <p:sp>
        <p:nvSpPr>
          <p:cNvPr id="1156" name="CasellaDiTesto 10"/>
          <p:cNvSpPr txBox="1"/>
          <p:nvPr/>
        </p:nvSpPr>
        <p:spPr>
          <a:xfrm>
            <a:off x="369268" y="3336042"/>
            <a:ext cx="84575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25450" indent="-28575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Our tool can be applied to other real-world applications, by changing the data in the dataset</a:t>
            </a:r>
          </a:p>
          <a:p>
            <a:pPr marL="425450" indent="-28575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We explore the possibility of incorporating other tools into the project to make prediction of trends or help better understanding of the data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88;p44">
            <a:extLst>
              <a:ext uri="{FF2B5EF4-FFF2-40B4-BE49-F238E27FC236}">
                <a16:creationId xmlns:a16="http://schemas.microsoft.com/office/drawing/2014/main" id="{EFD12380-B5AE-4728-8C01-AABCF640B2CA}"/>
              </a:ext>
            </a:extLst>
          </p:cNvPr>
          <p:cNvSpPr/>
          <p:nvPr/>
        </p:nvSpPr>
        <p:spPr>
          <a:xfrm rot="16200000">
            <a:off x="2849408" y="4127662"/>
            <a:ext cx="301559" cy="375122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8" name="Google Shape;2593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1D52B-086C-455E-ADCA-6A4CAFC4B6F9}"/>
              </a:ext>
            </a:extLst>
          </p:cNvPr>
          <p:cNvGrpSpPr/>
          <p:nvPr/>
        </p:nvGrpSpPr>
        <p:grpSpPr>
          <a:xfrm>
            <a:off x="2812627" y="4120657"/>
            <a:ext cx="3859143" cy="894337"/>
            <a:chOff x="1986623" y="3269488"/>
            <a:chExt cx="5551125" cy="1118386"/>
          </a:xfrm>
        </p:grpSpPr>
        <p:sp>
          <p:nvSpPr>
            <p:cNvPr id="7" name="Google Shape;2130;p40">
              <a:extLst>
                <a:ext uri="{FF2B5EF4-FFF2-40B4-BE49-F238E27FC236}">
                  <a16:creationId xmlns:a16="http://schemas.microsoft.com/office/drawing/2014/main" id="{73306F77-FC48-4B51-B988-9DF92E6256BD}"/>
                </a:ext>
              </a:extLst>
            </p:cNvPr>
            <p:cNvSpPr/>
            <p:nvPr/>
          </p:nvSpPr>
          <p:spPr>
            <a:xfrm>
              <a:off x="2526213" y="3324248"/>
              <a:ext cx="4503152" cy="377103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0" name="Google Shape;2594;p64">
              <a:extLst>
                <a:ext uri="{FF2B5EF4-FFF2-40B4-BE49-F238E27FC236}">
                  <a16:creationId xmlns:a16="http://schemas.microsoft.com/office/drawing/2014/main" id="{E233A323-9D9A-40D0-96BF-FFADC0CC3691}"/>
                </a:ext>
              </a:extLst>
            </p:cNvPr>
            <p:cNvSpPr txBox="1"/>
            <p:nvPr/>
          </p:nvSpPr>
          <p:spPr>
            <a:xfrm>
              <a:off x="1986623" y="3269488"/>
              <a:ext cx="5551125" cy="1118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91424" tIns="91424" rIns="91424" bIns="91424">
              <a:normAutofit/>
            </a:bodyPr>
            <a:lstStyle/>
            <a:p>
              <a:pPr algn="ctr" defTabSz="630936">
                <a:defRPr sz="207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r>
                <a:rPr sz="1500" b="1" dirty="0">
                  <a:solidFill>
                    <a:schemeClr val="bg1"/>
                  </a:solidFill>
                </a:rPr>
                <a:t>https://github.com/EU- CoVis-19 </a:t>
              </a:r>
            </a:p>
            <a:p>
              <a:pPr algn="ctr" defTabSz="630936">
                <a:defRPr sz="2070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endParaRPr dirty="0"/>
            </a:p>
            <a:p>
              <a:pPr algn="ctr" defTabSz="630936">
                <a:defRPr sz="966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endParaRPr dirty="0"/>
            </a:p>
          </p:txBody>
        </p:sp>
      </p:grpSp>
      <p:sp>
        <p:nvSpPr>
          <p:cNvPr id="14" name="Google Shape;2130;p40">
            <a:extLst>
              <a:ext uri="{FF2B5EF4-FFF2-40B4-BE49-F238E27FC236}">
                <a16:creationId xmlns:a16="http://schemas.microsoft.com/office/drawing/2014/main" id="{2DBF4191-7297-4914-BFEB-4A3885A11A22}"/>
              </a:ext>
            </a:extLst>
          </p:cNvPr>
          <p:cNvSpPr/>
          <p:nvPr/>
        </p:nvSpPr>
        <p:spPr>
          <a:xfrm>
            <a:off x="2320374" y="2297151"/>
            <a:ext cx="4503152" cy="54919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" name="Google Shape;2594;p64">
            <a:extLst>
              <a:ext uri="{FF2B5EF4-FFF2-40B4-BE49-F238E27FC236}">
                <a16:creationId xmlns:a16="http://schemas.microsoft.com/office/drawing/2014/main" id="{7B47A40D-D015-43DA-928D-27ACFAF6E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506133" y="2226705"/>
            <a:ext cx="6131634" cy="1118387"/>
          </a:xfrm>
          <a:prstGeom prst="rect">
            <a:avLst/>
          </a:prstGeom>
        </p:spPr>
        <p:txBody>
          <a:bodyPr/>
          <a:lstStyle/>
          <a:p>
            <a:pPr marL="0" indent="0">
              <a:defRPr sz="3000">
                <a:solidFill>
                  <a:schemeClr val="accent1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Do you have any questions?</a:t>
            </a:r>
          </a:p>
          <a:p>
            <a:pPr marL="0" indent="0"/>
            <a:endParaRPr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B05EFFC-397C-4D28-9A7D-A1FA441A6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86" y="4183020"/>
            <a:ext cx="264405" cy="264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5" name="Google Shape;2132;p40"/>
          <p:cNvSpPr txBox="1">
            <a:spLocks noGrp="1"/>
          </p:cNvSpPr>
          <p:nvPr>
            <p:ph type="title"/>
          </p:nvPr>
        </p:nvSpPr>
        <p:spPr>
          <a:xfrm>
            <a:off x="2152349" y="2330187"/>
            <a:ext cx="4839302" cy="841804"/>
          </a:xfrm>
          <a:prstGeom prst="rect">
            <a:avLst/>
          </a:prstGeom>
        </p:spPr>
        <p:txBody>
          <a:bodyPr/>
          <a:lstStyle>
            <a:lvl1pPr defTabSz="822958">
              <a:defRPr sz="4200"/>
            </a:lvl1pPr>
          </a:lstStyle>
          <a:p>
            <a:r>
              <a:t>INTRODUCTION</a:t>
            </a:r>
          </a:p>
        </p:txBody>
      </p:sp>
      <p:sp>
        <p:nvSpPr>
          <p:cNvPr id="966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01</a:t>
            </a:r>
          </a:p>
        </p:txBody>
      </p:sp>
      <p:grpSp>
        <p:nvGrpSpPr>
          <p:cNvPr id="969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967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endParaRPr/>
            </a:p>
          </p:txBody>
        </p:sp>
        <p:sp>
          <p:nvSpPr>
            <p:cNvPr id="968" name="Why EU CoVis-19?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r>
                <a:rPr dirty="0"/>
                <a:t>Why EU CoVis-19?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79149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Introduction</a:t>
            </a:r>
          </a:p>
        </p:txBody>
      </p:sp>
      <p:sp>
        <p:nvSpPr>
          <p:cNvPr id="972" name="Google Shape;2152;p42"/>
          <p:cNvSpPr txBox="1"/>
          <p:nvPr/>
        </p:nvSpPr>
        <p:spPr>
          <a:xfrm>
            <a:off x="976983" y="1501325"/>
            <a:ext cx="22017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BACKGROUND</a:t>
            </a:r>
          </a:p>
        </p:txBody>
      </p:sp>
      <p:sp>
        <p:nvSpPr>
          <p:cNvPr id="973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976983" y="1855286"/>
            <a:ext cx="2609102" cy="716331"/>
          </a:xfrm>
          <a:prstGeom prst="rect">
            <a:avLst/>
          </a:prstGeom>
        </p:spPr>
        <p:txBody>
          <a:bodyPr/>
          <a:lstStyle/>
          <a:p>
            <a:pPr marL="0" indent="0" defTabSz="68579">
              <a:spcBef>
                <a:spcPts val="100"/>
              </a:spcBef>
              <a:defRPr sz="1000"/>
            </a:pPr>
            <a:r>
              <a:t>In the last two years one of the biggest pandemics in history: The Coronavirus or </a:t>
            </a:r>
            <a:r>
              <a:rPr b="1"/>
              <a:t>Covid-19</a:t>
            </a:r>
            <a:r>
              <a:t>. </a:t>
            </a:r>
          </a:p>
        </p:txBody>
      </p:sp>
      <p:sp>
        <p:nvSpPr>
          <p:cNvPr id="974" name="Google Shape;2154;p42"/>
          <p:cNvSpPr txBox="1"/>
          <p:nvPr/>
        </p:nvSpPr>
        <p:spPr>
          <a:xfrm>
            <a:off x="3918858" y="1501325"/>
            <a:ext cx="22017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BIG DATA</a:t>
            </a:r>
          </a:p>
        </p:txBody>
      </p:sp>
      <p:sp>
        <p:nvSpPr>
          <p:cNvPr id="975" name="Google Shape;2155;p42"/>
          <p:cNvSpPr txBox="1"/>
          <p:nvPr/>
        </p:nvSpPr>
        <p:spPr>
          <a:xfrm>
            <a:off x="3918858" y="1855286"/>
            <a:ext cx="26091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defTabSz="72008">
              <a:spcBef>
                <a:spcPts val="100"/>
              </a:spcBef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Covid-19 provide a huge amount of data to analyze</a:t>
            </a:r>
          </a:p>
        </p:txBody>
      </p:sp>
      <p:sp>
        <p:nvSpPr>
          <p:cNvPr id="976" name="Google Shape;2156;p42"/>
          <p:cNvSpPr txBox="1"/>
          <p:nvPr/>
        </p:nvSpPr>
        <p:spPr>
          <a:xfrm>
            <a:off x="959211" y="2805880"/>
            <a:ext cx="22017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MAIN ASPECTS</a:t>
            </a:r>
          </a:p>
        </p:txBody>
      </p:sp>
      <p:sp>
        <p:nvSpPr>
          <p:cNvPr id="977" name="Google Shape;2157;p42"/>
          <p:cNvSpPr txBox="1"/>
          <p:nvPr/>
        </p:nvSpPr>
        <p:spPr>
          <a:xfrm>
            <a:off x="959211" y="3190387"/>
            <a:ext cx="26091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72008">
              <a:spcBef>
                <a:spcPts val="100"/>
              </a:spcBef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Three main aspects: </a:t>
            </a:r>
            <a:r>
              <a:rPr b="1" u="sng" dirty="0"/>
              <a:t>Cases</a:t>
            </a:r>
            <a:r>
              <a:rPr dirty="0"/>
              <a:t>, </a:t>
            </a:r>
            <a:r>
              <a:rPr b="1" u="sng" dirty="0"/>
              <a:t>Deaths</a:t>
            </a:r>
            <a:r>
              <a:rPr dirty="0"/>
              <a:t>, and </a:t>
            </a:r>
            <a:r>
              <a:rPr b="1" u="sng" dirty="0"/>
              <a:t>Vaccinations</a:t>
            </a:r>
          </a:p>
        </p:txBody>
      </p:sp>
      <p:sp>
        <p:nvSpPr>
          <p:cNvPr id="978" name="Google Shape;2158;p42"/>
          <p:cNvSpPr txBox="1"/>
          <p:nvPr/>
        </p:nvSpPr>
        <p:spPr>
          <a:xfrm>
            <a:off x="3901087" y="2805876"/>
            <a:ext cx="2201702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OBJECTIVES</a:t>
            </a:r>
          </a:p>
        </p:txBody>
      </p:sp>
      <p:sp>
        <p:nvSpPr>
          <p:cNvPr id="979" name="Google Shape;2159;p42"/>
          <p:cNvSpPr txBox="1"/>
          <p:nvPr/>
        </p:nvSpPr>
        <p:spPr>
          <a:xfrm>
            <a:off x="3901087" y="3173586"/>
            <a:ext cx="4337134" cy="88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768094"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lang="en-US" dirty="0"/>
              <a:t>Three</a:t>
            </a:r>
            <a:r>
              <a:rPr dirty="0"/>
              <a:t> main objectives: </a:t>
            </a:r>
            <a:endParaRPr sz="300" dirty="0"/>
          </a:p>
          <a:p>
            <a:pPr marL="205358" indent="-205358" defTabSz="768094">
              <a:buSzPct val="100000"/>
              <a:buAutoNum type="arabicPeriod"/>
              <a:defRPr sz="1100" b="1" u="sng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Comparisons</a:t>
            </a:r>
            <a:r>
              <a:rPr b="0" u="none" dirty="0"/>
              <a:t> between different European countries</a:t>
            </a:r>
          </a:p>
          <a:p>
            <a:pPr marL="205358" indent="-205358" defTabSz="768094">
              <a:buSzPct val="100000"/>
              <a:buAutoNum type="arabicPeriod"/>
              <a:defRPr sz="1100" b="1" u="sng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Interactive</a:t>
            </a:r>
            <a:r>
              <a:rPr b="0" u="none" dirty="0"/>
              <a:t> Visualizations</a:t>
            </a:r>
          </a:p>
          <a:p>
            <a:pPr marL="205358" indent="-205358" defTabSz="768094">
              <a:buSzPct val="100000"/>
              <a:buAutoNum type="arabicPeriod"/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dirty="0"/>
              <a:t>Analyze not only factors caused by COVID-19</a:t>
            </a:r>
          </a:p>
        </p:txBody>
      </p:sp>
      <p:sp>
        <p:nvSpPr>
          <p:cNvPr id="980" name="Google Shape;2154;p42"/>
          <p:cNvSpPr txBox="1"/>
          <p:nvPr/>
        </p:nvSpPr>
        <p:spPr>
          <a:xfrm>
            <a:off x="6708298" y="1495634"/>
            <a:ext cx="2201703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TARGET</a:t>
            </a:r>
          </a:p>
        </p:txBody>
      </p:sp>
      <p:sp>
        <p:nvSpPr>
          <p:cNvPr id="981" name="Google Shape;2155;p42"/>
          <p:cNvSpPr txBox="1"/>
          <p:nvPr/>
        </p:nvSpPr>
        <p:spPr>
          <a:xfrm>
            <a:off x="6708298" y="1849595"/>
            <a:ext cx="26091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68579">
              <a:spcBef>
                <a:spcPts val="100"/>
              </a:spcBef>
              <a:defRPr sz="1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Knowledge discovered helps: </a:t>
            </a:r>
            <a:r>
              <a:rPr i="1"/>
              <a:t>researchers</a:t>
            </a:r>
            <a:r>
              <a:t>, </a:t>
            </a:r>
            <a:r>
              <a:rPr i="1"/>
              <a:t>epidemiologists</a:t>
            </a:r>
            <a:r>
              <a:t>, and </a:t>
            </a:r>
            <a:r>
              <a:rPr i="1"/>
              <a:t>policymakers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4"/>
          </a:xfrm>
          <a:prstGeom prst="rect">
            <a:avLst/>
          </a:prstGeom>
        </p:spPr>
        <p:txBody>
          <a:bodyPr/>
          <a:lstStyle>
            <a:lvl1pPr defTabSz="804670">
              <a:defRPr sz="4200"/>
            </a:lvl1pPr>
          </a:lstStyle>
          <a:p>
            <a:r>
              <a:t>RELATED WORKS</a:t>
            </a:r>
          </a:p>
        </p:txBody>
      </p:sp>
      <p:sp>
        <p:nvSpPr>
          <p:cNvPr id="985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02</a:t>
            </a:r>
          </a:p>
        </p:txBody>
      </p:sp>
      <p:grpSp>
        <p:nvGrpSpPr>
          <p:cNvPr id="988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986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endParaRPr/>
            </a:p>
          </p:txBody>
        </p:sp>
        <p:sp>
          <p:nvSpPr>
            <p:cNvPr id="987" name="Literature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r>
                <a:t>Literature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pic>
        <p:nvPicPr>
          <p:cNvPr id="991" name="Schermata 2022-01-31 alle 12.36.36.png" descr="Schermata 2022-01-31 alle 12.3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80" y="1515395"/>
            <a:ext cx="4814120" cy="2724658"/>
          </a:xfrm>
          <a:prstGeom prst="rect">
            <a:avLst/>
          </a:prstGeom>
          <a:ln w="12700">
            <a:miter lim="400000"/>
          </a:ln>
        </p:spPr>
      </p:pic>
      <p:sp>
        <p:nvSpPr>
          <p:cNvPr id="992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296658" y="1223057"/>
            <a:ext cx="3797116" cy="3309334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09167"/>
            <a:r>
              <a:t>Due to the COVID-19 pandemic, many viewers and dashboards have been developed in the past year. </a:t>
            </a:r>
          </a:p>
          <a:p>
            <a:pPr marL="0" indent="0" defTabSz="209167"/>
            <a:endParaRPr/>
          </a:p>
          <a:p>
            <a:pPr marL="154938" indent="-154938" defTabSz="209167">
              <a:buSzPct val="123000"/>
              <a:buChar char="•"/>
            </a:pPr>
            <a:r>
              <a:t>Some of them viewed </a:t>
            </a:r>
            <a:r>
              <a:rPr u="sng"/>
              <a:t>literature related</a:t>
            </a:r>
            <a:r>
              <a:t> to COVID-19 research and others viewed the </a:t>
            </a:r>
            <a:r>
              <a:rPr u="sng"/>
              <a:t>economic impact</a:t>
            </a:r>
            <a:r>
              <a:t> </a:t>
            </a:r>
          </a:p>
          <a:p>
            <a:pPr marL="0" indent="0" defTabSz="209167"/>
            <a:endParaRPr/>
          </a:p>
          <a:p>
            <a:pPr marL="154938" indent="-154938" defTabSz="209167">
              <a:buSzPct val="123000"/>
              <a:buChar char="•"/>
            </a:pPr>
            <a:r>
              <a:t>Most of them focused on </a:t>
            </a:r>
            <a:r>
              <a:rPr i="1" u="sng"/>
              <a:t>actual COVID-19 cases</a:t>
            </a:r>
            <a:r>
              <a:t>. </a:t>
            </a:r>
          </a:p>
          <a:p>
            <a:pPr marL="0" indent="0" defTabSz="209167"/>
            <a:endParaRPr/>
          </a:p>
          <a:p>
            <a:pPr marL="154938" indent="-154938" defTabSz="209167">
              <a:buSzPct val="123000"/>
              <a:buChar char="•"/>
            </a:pPr>
            <a:r>
              <a:t>However none of them deals with </a:t>
            </a:r>
            <a:r>
              <a:rPr b="1" u="sng"/>
              <a:t>visual analytics</a:t>
            </a:r>
            <a:r>
              <a:t> but only with </a:t>
            </a:r>
            <a:r>
              <a:rPr u="sng"/>
              <a:t>information visualization</a:t>
            </a:r>
          </a:p>
          <a:p>
            <a:pPr marL="0" indent="0" defTabSz="209167">
              <a:defRPr sz="200" u="sng"/>
            </a:pPr>
            <a:endParaRPr u="sng"/>
          </a:p>
          <a:p>
            <a:pPr marL="0" indent="0" defTabSz="209167"/>
            <a: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Related Works</a:t>
            </a:r>
          </a:p>
        </p:txBody>
      </p:sp>
      <p:sp>
        <p:nvSpPr>
          <p:cNvPr id="995" name="Google Shape;2153;p42"/>
          <p:cNvSpPr txBox="1">
            <a:spLocks noGrp="1"/>
          </p:cNvSpPr>
          <p:nvPr>
            <p:ph type="body" sz="quarter" idx="1"/>
          </p:nvPr>
        </p:nvSpPr>
        <p:spPr>
          <a:xfrm>
            <a:off x="305544" y="1178626"/>
            <a:ext cx="8688238" cy="653447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40029">
              <a:defRPr sz="1400"/>
            </a:pPr>
            <a:r>
              <a:t>We analyze the related works with the goal to start from those ideas and then build our system.</a:t>
            </a:r>
            <a:endParaRPr sz="300"/>
          </a:p>
          <a:p>
            <a:pPr marL="0" indent="0" defTabSz="240029">
              <a:defRPr sz="1400"/>
            </a:pPr>
            <a:r>
              <a:t> </a:t>
            </a:r>
          </a:p>
        </p:txBody>
      </p:sp>
      <p:pic>
        <p:nvPicPr>
          <p:cNvPr id="996" name="table2.png" descr="tabl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24" y="1927998"/>
            <a:ext cx="5840479" cy="237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Google Shape;2132;p40"/>
          <p:cNvSpPr txBox="1">
            <a:spLocks noGrp="1"/>
          </p:cNvSpPr>
          <p:nvPr>
            <p:ph type="title"/>
          </p:nvPr>
        </p:nvSpPr>
        <p:spPr>
          <a:xfrm>
            <a:off x="2152350" y="2330187"/>
            <a:ext cx="4839300" cy="841804"/>
          </a:xfrm>
          <a:prstGeom prst="rect">
            <a:avLst/>
          </a:prstGeom>
        </p:spPr>
        <p:txBody>
          <a:bodyPr/>
          <a:lstStyle>
            <a:lvl1pPr defTabSz="822958">
              <a:defRPr sz="4200"/>
            </a:lvl1pPr>
          </a:lstStyle>
          <a:p>
            <a:r>
              <a:t>DATASET</a:t>
            </a:r>
          </a:p>
        </p:txBody>
      </p:sp>
      <p:sp>
        <p:nvSpPr>
          <p:cNvPr id="1000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03</a:t>
            </a:r>
          </a:p>
        </p:txBody>
      </p:sp>
      <p:grpSp>
        <p:nvGrpSpPr>
          <p:cNvPr id="1003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1001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  <a:endParaRPr/>
            </a:p>
          </p:txBody>
        </p:sp>
        <p:sp>
          <p:nvSpPr>
            <p:cNvPr id="1002" name="Data management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 b="1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r>
                <a:t>Data management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2151;p42"/>
          <p:cNvSpPr txBox="1">
            <a:spLocks noGrp="1"/>
          </p:cNvSpPr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Dataset</a:t>
            </a:r>
          </a:p>
        </p:txBody>
      </p:sp>
      <p:sp>
        <p:nvSpPr>
          <p:cNvPr id="1006" name="Google Shape;2153;p42"/>
          <p:cNvSpPr txBox="1">
            <a:spLocks noGrp="1"/>
          </p:cNvSpPr>
          <p:nvPr>
            <p:ph type="body" sz="half" idx="1"/>
          </p:nvPr>
        </p:nvSpPr>
        <p:spPr>
          <a:xfrm>
            <a:off x="385521" y="1827326"/>
            <a:ext cx="3796349" cy="2845107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185165"/>
            <a:r>
              <a:t>We took the dataset by </a:t>
            </a:r>
            <a:r>
              <a:rPr i="1"/>
              <a:t>Our World in Data. </a:t>
            </a:r>
            <a:r>
              <a:t>It is very huge (AS index greater than 6 million), it contains the collected data for all the world.</a:t>
            </a:r>
          </a:p>
          <a:p>
            <a:pPr marL="0" indent="0" defTabSz="185165"/>
            <a:endParaRPr/>
          </a:p>
          <a:p>
            <a:pPr marL="0" indent="0" defTabSz="185165"/>
            <a:r>
              <a:t>Different sources:</a:t>
            </a:r>
          </a:p>
          <a:p>
            <a:pPr marL="154304" indent="-154304" defTabSz="185165">
              <a:buSzPct val="123000"/>
              <a:buChar char="•"/>
            </a:pPr>
            <a:r>
              <a:t>COVID-19 Data Repository by the Center for Systems Science and Engineering (CSSE) at Johns Hopkins University (JHU) </a:t>
            </a:r>
          </a:p>
          <a:p>
            <a:pPr marL="0" indent="0" defTabSz="185165"/>
            <a:endParaRPr/>
          </a:p>
          <a:p>
            <a:pPr marL="154304" indent="-154304" defTabSz="185165">
              <a:buSzPct val="123000"/>
              <a:buChar char="•"/>
            </a:pPr>
            <a:r>
              <a:t>European Centre for Disease Prevention and Control </a:t>
            </a:r>
            <a:br/>
            <a:endParaRPr sz="200"/>
          </a:p>
          <a:p>
            <a:pPr marL="0" indent="0" defTabSz="185165">
              <a:defRPr sz="200"/>
            </a:pPr>
            <a:endParaRPr sz="200"/>
          </a:p>
          <a:p>
            <a:pPr marL="154304" indent="-154304" defTabSz="185165">
              <a:buSzPct val="123000"/>
              <a:buChar char="•"/>
            </a:pPr>
            <a:r>
              <a:t>Government sources </a:t>
            </a:r>
            <a:br/>
            <a:endParaRPr sz="200"/>
          </a:p>
          <a:p>
            <a:pPr marL="0" indent="0" defTabSz="185165">
              <a:defRPr sz="200"/>
            </a:pPr>
            <a:endParaRPr sz="200"/>
          </a:p>
          <a:p>
            <a:pPr marL="0" indent="0" defTabSz="185165"/>
            <a:r>
              <a:t> </a:t>
            </a:r>
          </a:p>
        </p:txBody>
      </p:sp>
      <p:sp>
        <p:nvSpPr>
          <p:cNvPr id="1007" name="Google Shape;2152;p42"/>
          <p:cNvSpPr txBox="1"/>
          <p:nvPr/>
        </p:nvSpPr>
        <p:spPr>
          <a:xfrm>
            <a:off x="1351972" y="1341372"/>
            <a:ext cx="1436906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SOURCES</a:t>
            </a:r>
          </a:p>
        </p:txBody>
      </p:sp>
      <p:sp>
        <p:nvSpPr>
          <p:cNvPr id="1008" name="Google Shape;2152;p42"/>
          <p:cNvSpPr txBox="1"/>
          <p:nvPr/>
        </p:nvSpPr>
        <p:spPr>
          <a:xfrm>
            <a:off x="5600827" y="2949793"/>
            <a:ext cx="2880463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r>
              <a:t>DATA MANAGEMENT</a:t>
            </a:r>
          </a:p>
        </p:txBody>
      </p:sp>
      <p:sp>
        <p:nvSpPr>
          <p:cNvPr id="1009" name="Google Shape;2153;p42"/>
          <p:cNvSpPr txBox="1"/>
          <p:nvPr/>
        </p:nvSpPr>
        <p:spPr>
          <a:xfrm>
            <a:off x="5142884" y="3407202"/>
            <a:ext cx="3796350" cy="88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3" tIns="34283" rIns="34283" bIns="34283">
            <a:normAutofit/>
          </a:bodyPr>
          <a:lstStyle>
            <a:lvl1pPr defTabSz="202309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r>
              <a:t>Because we have to manage a very huge amount of data, we have chosen to store them inside a non-relational DataBase, making the accessibility easier. </a:t>
            </a:r>
          </a:p>
        </p:txBody>
      </p:sp>
      <p:sp>
        <p:nvSpPr>
          <p:cNvPr id="1010" name="Google Shape;2182;p44"/>
          <p:cNvSpPr/>
          <p:nvPr/>
        </p:nvSpPr>
        <p:spPr>
          <a:xfrm>
            <a:off x="5232077" y="1094766"/>
            <a:ext cx="1623118" cy="1619899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1" name="Monete"/>
          <p:cNvSpPr/>
          <p:nvPr/>
        </p:nvSpPr>
        <p:spPr>
          <a:xfrm>
            <a:off x="5556705" y="1416323"/>
            <a:ext cx="973862" cy="976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525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eart Transplant Breakthrough by Slidesgo">
  <a:themeElements>
    <a:clrScheme name="Heart Transplant Breakthrough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525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On-screen Show (16:9)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Anaheim</vt:lpstr>
      <vt:lpstr>Anton</vt:lpstr>
      <vt:lpstr>Arial</vt:lpstr>
      <vt:lpstr>Helvetica</vt:lpstr>
      <vt:lpstr>Heart Transplant Breakthrough by Slidesgo</vt:lpstr>
      <vt:lpstr>EU CoVis-19 VISUAL ANALYSYS </vt:lpstr>
      <vt:lpstr>OUR TEAM</vt:lpstr>
      <vt:lpstr>INTRODUCTION</vt:lpstr>
      <vt:lpstr>Introduction</vt:lpstr>
      <vt:lpstr>RELATED WORKS</vt:lpstr>
      <vt:lpstr>Related Works</vt:lpstr>
      <vt:lpstr>Related Works</vt:lpstr>
      <vt:lpstr>DATASET</vt:lpstr>
      <vt:lpstr>Dataset</vt:lpstr>
      <vt:lpstr>Preprocessing</vt:lpstr>
      <vt:lpstr>TECHNOLOGIES</vt:lpstr>
      <vt:lpstr>Scalable</vt:lpstr>
      <vt:lpstr>D3.JS</vt:lpstr>
      <vt:lpstr>VISUALIZATIONS</vt:lpstr>
      <vt:lpstr>OUR VIEWS</vt:lpstr>
      <vt:lpstr>Navbar</vt:lpstr>
      <vt:lpstr>PowerPoint Presentation</vt:lpstr>
      <vt:lpstr>PowerPoint Presentation</vt:lpstr>
      <vt:lpstr>ANALYTICS</vt:lpstr>
      <vt:lpstr>Simple</vt:lpstr>
      <vt:lpstr>Complex</vt:lpstr>
      <vt:lpstr>CASE OF STUDY</vt:lpstr>
      <vt:lpstr>Italy, Russia and Romania</vt:lpstr>
      <vt:lpstr>Italy, Russia and Romania</vt:lpstr>
      <vt:lpstr>CONCLUSION AND FUTURE WORK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CoVis-19 VISUAL ANALYSYS </dc:title>
  <cp:lastModifiedBy>Fabio Caputo</cp:lastModifiedBy>
  <cp:revision>1</cp:revision>
  <dcterms:modified xsi:type="dcterms:W3CDTF">2022-02-02T20:47:33Z</dcterms:modified>
</cp:coreProperties>
</file>