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502" r:id="rId3"/>
    <p:sldId id="441" r:id="rId4"/>
    <p:sldId id="554" r:id="rId5"/>
    <p:sldId id="555" r:id="rId6"/>
    <p:sldId id="556" r:id="rId7"/>
    <p:sldId id="562" r:id="rId8"/>
    <p:sldId id="563" r:id="rId9"/>
    <p:sldId id="567" r:id="rId10"/>
    <p:sldId id="565" r:id="rId11"/>
    <p:sldId id="566" r:id="rId12"/>
    <p:sldId id="550" r:id="rId13"/>
    <p:sldId id="553" r:id="rId14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0" autoAdjust="0"/>
    <p:restoredTop sz="93784" autoAdjust="0"/>
  </p:normalViewPr>
  <p:slideViewPr>
    <p:cSldViewPr snapToGrid="0">
      <p:cViewPr varScale="1">
        <p:scale>
          <a:sx n="163" d="100"/>
          <a:sy n="163" d="100"/>
        </p:scale>
        <p:origin x="144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5160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9E89A-A1E9-4F49-8C35-1A4CCF5A54DE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4D826-BD1A-4E9C-968A-96AB9BA6E3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503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63CB0-A50E-4976-8D0A-12F5DED8E53B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715A7-3996-4509-B6A6-9C3F34306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243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67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11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787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60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12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48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5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62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83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34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244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62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33151A-5C43-4742-8311-CBCBCED50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7B435E-8339-4B60-BAB4-00DF45638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8244C7-F899-47B7-A509-111068D1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9D8C-09E1-43E4-B922-1E534369A4F5}" type="datetime1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8A17F1-E8D2-4ED5-80A3-F72C4A9C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652581-DF80-429E-8197-BBDFCC34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82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E9E28-3A9D-4191-B49F-FB0A4CD1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A59F6F-087D-4162-858D-7F0636E9C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D91A39-60B7-487B-AB09-D9FE494D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B57-47B1-41C9-B0D8-22766E4E2649}" type="datetime1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04586-078E-48E1-A07D-4B0E3097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FA2978-B296-468A-8E82-80540030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1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35CDCC-C5CF-4A80-8685-2CD6CCAD7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0E0209-1058-4B5C-8F86-F412CF136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F97E0D-8E95-4A8C-B54F-F4B4FBC6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2F1-6D61-44F7-8FE0-E1C24C4FBE32}" type="datetime1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28916-146D-4D3F-AEC3-099DE54C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0B7AE-56AA-4B18-80B7-CCC24E24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87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DA61D-9341-4959-83C2-FE544B65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98FC7-25E7-4267-9F60-B37DC11C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6340A5-AF5B-4124-9C4C-9759B59A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045-343A-4FC8-8EFF-A9151CEA34FC}" type="datetime1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321FA-3CEA-4023-9CD6-EF43A7D8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B35EA-D843-4A69-B5FF-9AEE7897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3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069F8-14C7-4262-A2CE-D7063A87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A35F9B-6072-4D2F-AEDF-ECDAEBF74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BD4641-10C9-4727-9AC2-1262C1DD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780A-D0DD-4963-91FB-7BF5F878622C}" type="datetime1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0DAE5B-2585-45EE-BC08-F3FFE203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319C36-5997-4446-9831-C06EE611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07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19293-6445-4A32-9786-AB72CEE2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C4CB5-2B37-4FD9-B429-6D4C968D8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3F2942-EB4B-469C-BAAF-D4202689B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8B1DEB-898A-4E0C-9E2D-2B470B40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32AE-7EC9-483D-995A-B34D92ED046F}" type="datetime1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6548B3-9EE5-44EB-894C-83D56E59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5B6251-8FAD-4CAC-B6BD-6B045699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46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F1D582-78B6-4F00-ACD3-647E5513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B6F5C1-56FC-4046-B777-09054920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60F187-7A8F-48A0-8C86-98953BBFD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0A1BF1-6E2D-46AF-B130-8D318E369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59F410-82A5-46EF-842C-7FDDD3082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2D9FB1-3809-4E76-A9FC-7D04CD62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EDCC-2C7E-4413-87FF-5023FB798727}" type="datetime1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DCB853-D5F0-4B0D-8732-AD8B5845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F6EF62-3C70-4245-8C4E-0CC9F788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74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BBB8D-EA87-4984-B357-C041404F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9A3A47-EBE2-4060-B9F7-138EE9D2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185B-DB80-4595-90FC-C72F338E9C80}" type="datetime1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70AAF8-23C6-405B-8E65-BF51D356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9A21E0-4CC9-40CB-B030-6F037B2B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9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183F08-31AA-40E0-B493-DA9A6C0A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5DC-BFF8-4A3A-89D1-390815283CBE}" type="datetime1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8B2C4A-C2B9-429A-8812-6DFDAD23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9F9EA0-7E58-40CC-99D2-7402DFFE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8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B8F10-F838-4422-842C-9DD8E9F1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C274F-3407-4199-8CA6-9D0E15E4D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01EA32-BE51-4CAC-9371-E9FE7D59E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A13453-FD18-4F93-A0FC-E07C695C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C8E-969A-4003-BC22-500DB1E8E5D3}" type="datetime1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F0CC3C-78C1-4927-A57F-FF029FAF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C3E9C1-DCAB-4852-BCA4-4B8B4920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74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0B413-DB43-4251-B6EA-6EE55325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E63025-6BD9-4CE2-AD32-3F1DCE626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9BF7A2-F790-48FE-89CE-310835C47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5845ED-85E0-4812-907D-0B24F2DF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CCDC-DFEB-4086-A57C-A81903EA77A1}" type="datetime1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B6B849-171C-43E1-B504-016A4488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9A422-64E4-4D96-8E5B-FAABA662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30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4AB221-F5B3-4592-AD11-DCA73B5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7DD79F-EA2D-466D-A2B8-C5B765713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99CE3-0435-4A70-8316-A50C5BDBD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075A-173B-439D-A2E6-77C8C81F0F58}" type="datetime1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F0D77E-D54C-46AD-AA55-387EA0236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D84515-02E6-4049-B418-E1368016F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5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B4D3-1B24-4BBA-87D8-263BE2174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49612"/>
            <a:ext cx="12192000" cy="2633174"/>
          </a:xfrm>
        </p:spPr>
        <p:txBody>
          <a:bodyPr anchor="ctr">
            <a:normAutofit/>
          </a:bodyPr>
          <a:lstStyle/>
          <a:p>
            <a:r>
              <a:rPr lang="ja-JP" altLang="en-US" sz="360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東京での緊急事態宣言の解除基準についての分析</a:t>
            </a:r>
            <a:r>
              <a:rPr lang="en-US" altLang="ja-JP" sz="360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:</a:t>
            </a:r>
            <a:br>
              <a:rPr lang="en-US" altLang="ja-JP" sz="360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lang="ja-JP" altLang="en-US" sz="360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疫学マクロモデルからのメッセージ</a:t>
            </a:r>
            <a:endParaRPr kumimoji="1" lang="ja-JP" altLang="en-US" sz="24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1E00CE-CE4D-424C-B162-5D3B71DA6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56006"/>
            <a:ext cx="12192000" cy="1426116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藤井大輔</a:t>
            </a:r>
            <a:r>
              <a:rPr kumimoji="1"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kumimoji="1"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　仲田泰祐</a:t>
            </a:r>
            <a:endParaRPr kumimoji="1"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東京大学経済学研究科・公共政策大学院</a:t>
            </a:r>
            <a:endParaRPr lang="ja-JP" altLang="en-US" sz="2800" dirty="0">
              <a:ea typeface="游明朝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E37BF6DA-FFEF-4188-8D6A-505729728E4C}"/>
              </a:ext>
            </a:extLst>
          </p:cNvPr>
          <p:cNvSpPr txBox="1">
            <a:spLocks/>
          </p:cNvSpPr>
          <p:nvPr/>
        </p:nvSpPr>
        <p:spPr>
          <a:xfrm>
            <a:off x="0" y="3370817"/>
            <a:ext cx="12192000" cy="591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This version: 1</a:t>
            </a:r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</a:rPr>
              <a:t>月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15</a:t>
            </a:r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</a:rPr>
              <a:t>日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180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8549D644-BFBA-453B-B6AC-0AAE83CE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41" y="263093"/>
            <a:ext cx="10515600" cy="881784"/>
          </a:xfrm>
        </p:spPr>
        <p:txBody>
          <a:bodyPr>
            <a:normAutofit/>
          </a:bodyPr>
          <a:lstStyle/>
          <a:p>
            <a:r>
              <a:rPr lang="ja-JP" altLang="en-US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ワクチンシナリオ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の比較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E8C3E-E5EB-F94A-B8DB-B9B10FADE3A9}"/>
              </a:ext>
            </a:extLst>
          </p:cNvPr>
          <p:cNvSpPr txBox="1"/>
          <p:nvPr/>
        </p:nvSpPr>
        <p:spPr>
          <a:xfrm>
            <a:off x="996461" y="6144754"/>
            <a:ext cx="984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週４０万本だ</a:t>
            </a:r>
            <a:r>
              <a:rPr lang="ja-JP" altLang="en-US" sz="2800" smtClean="0">
                <a:latin typeface="游明朝" panose="02020400000000000000" pitchFamily="18" charset="-128"/>
                <a:ea typeface="游明朝" panose="02020400000000000000" pitchFamily="18" charset="-128"/>
              </a:rPr>
              <a:t>と「再度緊急宣言」回避出来て</a:t>
            </a:r>
            <a:r>
              <a:rPr lang="en-US" altLang="ja-JP" sz="28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Frontier</a:t>
            </a:r>
            <a:endParaRPr lang="en-US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2668AA-A6EE-EE44-BD5E-E29394817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5" y="1063487"/>
            <a:ext cx="11855725" cy="4939886"/>
          </a:xfrm>
        </p:spPr>
      </p:pic>
    </p:spTree>
    <p:extLst>
      <p:ext uri="{BB962C8B-B14F-4D97-AF65-F5344CB8AC3E}">
        <p14:creationId xmlns:p14="http://schemas.microsoft.com/office/powerpoint/2010/main" val="102334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D4A05-17D6-4085-AB67-9E3B0804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8" y="1468398"/>
            <a:ext cx="10515600" cy="42348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「ワクチンを大量に供給できる態勢を整えること」はとても重要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「解除基準を既存のレベルから上げるべきか下げるべきか」に対する答えは、様々な仮定・考え方に依存する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「ワクチン接種をいつからどれくらいのペースで行うべきか」に対する答えは、常に「出来るだけ早く、大量に」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32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D4A05-17D6-4085-AB67-9E3B0804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38" y="1456674"/>
            <a:ext cx="10515600" cy="5082238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緩やかな収束シナリオでは、医療崩壊を避けることが大前提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医療崩壊が深刻になると、消費者心理の悪化により感染症対策も経済も両方悪化するリスク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F2188778-6AD4-4E0D-AF32-CC396C36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515600" cy="881784"/>
          </a:xfrm>
        </p:spPr>
        <p:txBody>
          <a:bodyPr/>
          <a:lstStyle/>
          <a:p>
            <a:r>
              <a:rPr kumimoji="1"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コメント</a:t>
            </a:r>
            <a:r>
              <a:rPr kumimoji="1"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(I)―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医療体制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―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558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D4A05-17D6-4085-AB67-9E3B0804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22" y="1480021"/>
            <a:ext cx="10515600" cy="52865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「感染者数を下げることの重要性」だけでなく、「第二波を遅らせることの重要性」の説明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「中期の展望」を提供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－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6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か月先の展望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不確実性を減らし、必要以上の短期的消費の落ち込みを回避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家計・企業が短期・中期計画を立てやすくなる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F2188778-6AD4-4E0D-AF32-CC396C36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773508" cy="881784"/>
          </a:xfrm>
        </p:spPr>
        <p:txBody>
          <a:bodyPr>
            <a:normAutofit/>
          </a:bodyPr>
          <a:lstStyle/>
          <a:p>
            <a:r>
              <a:rPr kumimoji="1"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コメント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(II) ―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政策コミュニケーション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―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000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D4A05-17D6-4085-AB67-9E3B0804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713" y="769922"/>
            <a:ext cx="10515600" cy="5689244"/>
          </a:xfrm>
        </p:spPr>
        <p:txBody>
          <a:bodyPr>
            <a:normAutofit lnSpcReduction="10000"/>
          </a:bodyPr>
          <a:lstStyle/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「一日の新規感染者が</a:t>
            </a:r>
            <a:r>
              <a:rPr lang="en-US" altLang="ja-JP" b="1" u="sng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X</a:t>
            </a:r>
            <a:r>
              <a:rPr lang="ja-JP" altLang="en-US" b="1" u="sng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に減ったら緊急事態宣言を解除」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基本シナリオ：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8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週間後に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500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人以下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二つの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Alternative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シナリオ：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12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週間後に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500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人以下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緊急宣言解除後は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経済活動は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2020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年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9~11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月の平均レベルと仮定（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GDP </a:t>
            </a:r>
            <a:r>
              <a:rPr lang="en-US" altLang="ja-JP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loss</a:t>
            </a:r>
            <a:r>
              <a:rPr lang="ja-JP" altLang="en-US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約</a:t>
            </a:r>
            <a:r>
              <a:rPr lang="en-US" altLang="ja-JP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1.4%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）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一日感染者</a:t>
            </a:r>
            <a:r>
              <a:rPr lang="ja-JP" altLang="en-US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数</a:t>
            </a:r>
            <a:r>
              <a:rPr lang="en-US" altLang="ja-JP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2,000</a:t>
            </a:r>
            <a:r>
              <a:rPr lang="ja-JP" altLang="en-US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を超えたら、「一日の新規感染者を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X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人以下に減らし、その後緊急宣言を解除」を繰り返す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ワクチン接種開始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月第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週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/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１ヶ月かけて軌道に乗せ、その後は週２０万本を想定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一年先までシミュレーション（</a:t>
            </a:r>
            <a:r>
              <a:rPr lang="en-US" altLang="ja-JP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Fujii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-Nakata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モデルを使用）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96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549D644-BFBA-453B-B6AC-0AAE83CE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515600" cy="881784"/>
          </a:xfrm>
        </p:spPr>
        <p:txBody>
          <a:bodyPr>
            <a:normAutofit/>
          </a:bodyPr>
          <a:lstStyle/>
          <a:p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基本シナリオ：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8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週間後に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日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500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084D497-5126-6048-856E-E0B7B508CE46}"/>
              </a:ext>
            </a:extLst>
          </p:cNvPr>
          <p:cNvSpPr txBox="1">
            <a:spLocks/>
          </p:cNvSpPr>
          <p:nvPr/>
        </p:nvSpPr>
        <p:spPr>
          <a:xfrm>
            <a:off x="1010055" y="6146562"/>
            <a:ext cx="10515600" cy="784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ja-JP" altLang="en-US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500</a:t>
            </a:r>
            <a:r>
              <a:rPr lang="ja-JP" altLang="en-US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</a:t>
            </a:r>
            <a:r>
              <a:rPr lang="ja-JP" altLang="en-US" sz="3200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」で</a:t>
            </a:r>
            <a:r>
              <a:rPr lang="ja-JP" altLang="en-US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は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Frontier</a:t>
            </a:r>
            <a:r>
              <a:rPr lang="ja-JP" altLang="en-US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の内側</a:t>
            </a:r>
            <a:endParaRPr lang="en-US" altLang="ja-JP" sz="3200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4F7BA4-9CBD-7C49-90FD-7DDA8D9ED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4" y="1383322"/>
            <a:ext cx="11005624" cy="458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8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D4A05-17D6-4085-AB67-9E3B0804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330" y="887880"/>
            <a:ext cx="10515600" cy="5468469"/>
          </a:xfrm>
        </p:spPr>
        <p:txBody>
          <a:bodyPr>
            <a:normAutofit/>
          </a:bodyPr>
          <a:lstStyle/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解除基準が緩い（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X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が大きい）と「再度緊急事態宣言」の可能性が高くなる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「再度緊急事態宣言」ケースでは、トレードオフが</a:t>
            </a:r>
            <a:r>
              <a:rPr lang="en-US" altLang="ja-JP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Frontier</a:t>
            </a:r>
            <a:r>
              <a:rPr lang="ja-JP" altLang="en-US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の内側にシフトする</a:t>
            </a:r>
            <a:endParaRPr lang="en-US" altLang="ja-JP" kern="100" dirty="0"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命と経済、両方にとって良くない状態</a:t>
            </a:r>
            <a:endParaRPr lang="en-US" altLang="ja-JP" kern="100" dirty="0"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基本シナリオでは、「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500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人」という基準はトレードオフ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Frontier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の内側に入ってしまい、非効率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「再度緊急事態宣言」</a:t>
            </a:r>
            <a:r>
              <a:rPr lang="ja-JP" altLang="en-US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を避けるには多くて４５０人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</a:t>
            </a:r>
            <a:r>
              <a:rPr lang="en-US" altLang="ja-JP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200</a:t>
            </a:r>
            <a:r>
              <a:rPr lang="ja-JP" altLang="en-US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－</a:t>
            </a:r>
            <a:r>
              <a:rPr lang="en-US" altLang="ja-JP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300</a:t>
            </a:r>
            <a:r>
              <a:rPr lang="ja-JP" altLang="en-US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人」当たりが妥当か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53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549D644-BFBA-453B-B6AC-0AAE83CE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515600" cy="881784"/>
          </a:xfrm>
        </p:spPr>
        <p:txBody>
          <a:bodyPr>
            <a:normAutofit fontScale="90000"/>
          </a:bodyPr>
          <a:lstStyle/>
          <a:p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Alternative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シナリオ１：４週間後に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日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500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2AF39-E978-014D-8FBE-5F4EFC7ED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35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9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549D644-BFBA-453B-B6AC-0AAE83CE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515600" cy="881784"/>
          </a:xfrm>
        </p:spPr>
        <p:txBody>
          <a:bodyPr>
            <a:normAutofit fontScale="90000"/>
          </a:bodyPr>
          <a:lstStyle/>
          <a:p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Alternative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シナリオ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12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週間後に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日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500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85366A-66C5-4BD4-8026-94F38A2CE276}"/>
              </a:ext>
            </a:extLst>
          </p:cNvPr>
          <p:cNvSpPr txBox="1"/>
          <p:nvPr/>
        </p:nvSpPr>
        <p:spPr>
          <a:xfrm>
            <a:off x="268962" y="6246524"/>
            <a:ext cx="114552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ja-JP" altLang="en-US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500</a:t>
            </a:r>
            <a:r>
              <a:rPr lang="ja-JP" altLang="en-US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</a:t>
            </a:r>
            <a:r>
              <a:rPr lang="ja-JP" altLang="en-US" sz="3200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」でも</a:t>
            </a:r>
            <a:r>
              <a:rPr lang="en-US" altLang="ja-JP" sz="3200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Frontier</a:t>
            </a:r>
            <a:endParaRPr lang="ja-JP" alt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39C00-C69A-2142-BAD4-81C2844E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1437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2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549D644-BFBA-453B-B6AC-0AAE83CE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5" y="423647"/>
            <a:ext cx="11381360" cy="881784"/>
          </a:xfrm>
        </p:spPr>
        <p:txBody>
          <a:bodyPr>
            <a:normAutofit/>
          </a:bodyPr>
          <a:lstStyle/>
          <a:p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つのシナリオの比較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65E16-E461-8F41-8031-433461786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35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D4A05-17D6-4085-AB67-9E3B0804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330" y="483210"/>
            <a:ext cx="10515600" cy="587314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「早い収束＆低い基準」が（可能なら）一番望ましい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低い基準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=1</a:t>
            </a:r>
            <a:r>
              <a:rPr lang="ja-JP" altLang="en-US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日</a:t>
            </a:r>
            <a:r>
              <a:rPr lang="en-US" altLang="ja-JP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100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人程で解除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次善の策としては「緩やかな収束</a:t>
            </a:r>
            <a:r>
              <a:rPr lang="ja-JP" altLang="en-US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＆</a:t>
            </a:r>
            <a:r>
              <a:rPr lang="en-US" altLang="ja-JP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Moderate</a:t>
            </a:r>
            <a:r>
              <a:rPr lang="ja-JP" altLang="en-US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な基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準」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ja-JP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Moderate</a:t>
            </a:r>
            <a:r>
              <a:rPr lang="ja-JP" altLang="en-US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</a:t>
            </a:r>
            <a:r>
              <a:rPr lang="ja-JP" altLang="en-US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基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準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=1</a:t>
            </a:r>
            <a:r>
              <a:rPr lang="ja-JP" altLang="en-US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日</a:t>
            </a:r>
            <a:r>
              <a:rPr lang="en-US" altLang="ja-JP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300</a:t>
            </a:r>
            <a:r>
              <a:rPr lang="ja-JP" altLang="en-US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程で解除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避けたい政策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「早い収束・高い基準」：経済</a:t>
            </a:r>
            <a:r>
              <a:rPr lang="ja-JP" altLang="en-US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と命の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両方にとって望ましくない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「緩やかな収束・低い基準」：命にとっては望ましいが、経済の犠牲が大き</a:t>
            </a:r>
            <a:r>
              <a:rPr lang="ja-JP" altLang="en-US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い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29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549D644-BFBA-453B-B6AC-0AAE83CE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515600" cy="881784"/>
          </a:xfrm>
        </p:spPr>
        <p:txBody>
          <a:bodyPr>
            <a:normAutofit/>
          </a:bodyPr>
          <a:lstStyle/>
          <a:p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ワクチン接種ペースの３シナリオ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DD6B53F-2D3D-4C4C-843C-A4518D4C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330" y="1470990"/>
            <a:ext cx="10515600" cy="488535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ベースラインは東京だけで週２０万本のワクチン接</a:t>
            </a:r>
            <a:r>
              <a:rPr lang="ja-JP" altLang="en-US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種（上の基本シナリオ）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半分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の週１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０万本、倍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の週４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０万本のケースをシミュレーション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10731</TotalTime>
  <Words>1086</Words>
  <Application>Microsoft Office PowerPoint</Application>
  <PresentationFormat>Widescreen</PresentationFormat>
  <Paragraphs>95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游ゴシック</vt:lpstr>
      <vt:lpstr>游ゴシック Light</vt:lpstr>
      <vt:lpstr>游明朝</vt:lpstr>
      <vt:lpstr>Arial</vt:lpstr>
      <vt:lpstr>Times New Roman</vt:lpstr>
      <vt:lpstr>Wingdings</vt:lpstr>
      <vt:lpstr>Office テーマ</vt:lpstr>
      <vt:lpstr>東京での緊急事態宣言の解除基準についての分析: 疫学マクロモデルからのメッセージ</vt:lpstr>
      <vt:lpstr>PowerPoint Presentation</vt:lpstr>
      <vt:lpstr>基本シナリオ：8週間後に1日500人</vt:lpstr>
      <vt:lpstr>PowerPoint Presentation</vt:lpstr>
      <vt:lpstr>Alternativeシナリオ１：４週間後に1日500人</vt:lpstr>
      <vt:lpstr>Alternativeシナリオ2：12週間後に1日500人</vt:lpstr>
      <vt:lpstr>3つのシナリオの比較</vt:lpstr>
      <vt:lpstr>PowerPoint Presentation</vt:lpstr>
      <vt:lpstr>ワクチン接種ペースの３シナリオ</vt:lpstr>
      <vt:lpstr>ワクチンシナリオの比較</vt:lpstr>
      <vt:lpstr>PowerPoint Presentation</vt:lpstr>
      <vt:lpstr>コメント(I)―医療体制―</vt:lpstr>
      <vt:lpstr>コメント(II) ―政策コミュニケーション―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FRBの金融政策の戦術・枠組みについて </dc:title>
  <dc:creator>Mori, Masataka</dc:creator>
  <cp:lastModifiedBy>Taisuke</cp:lastModifiedBy>
  <cp:revision>1408</cp:revision>
  <cp:lastPrinted>2020-07-06T10:41:08Z</cp:lastPrinted>
  <dcterms:created xsi:type="dcterms:W3CDTF">2020-06-29T07:23:47Z</dcterms:created>
  <dcterms:modified xsi:type="dcterms:W3CDTF">2021-01-15T17:13:22Z</dcterms:modified>
</cp:coreProperties>
</file>