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A65A44-F1C8-4851-911F-E36D2C181F53}">
  <a:tblStyle styleId="{3EA65A44-F1C8-4851-911F-E36D2C181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0887da35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0887da35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6d6ef58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16d6ef58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0887da3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0887da3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eb23208e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eb23208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42742fc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42742fc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eb807bddf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eb807bddf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f8789c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f8789c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44cdd0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44cdd0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44cdd0c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44cdd0c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8e97f76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8e97f76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887da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0887da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5400" y="993200"/>
            <a:ext cx="8826300" cy="3886200"/>
          </a:xfrm>
          <a:prstGeom prst="rect">
            <a:avLst/>
          </a:prstGeom>
        </p:spPr>
        <p:txBody>
          <a:bodyPr anchorCtr="0" anchor="t" bIns="91425" lIns="90000" spcFirstLastPara="1" rIns="90000" wrap="square" tIns="18000">
            <a:noAutofit/>
          </a:bodyPr>
          <a:lstStyle/>
          <a:p>
            <a:pPr indent="0" lvl="0" marL="0" marR="17602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OWASP </a:t>
            </a:r>
            <a:r>
              <a:rPr lang="es" sz="1600">
                <a:solidFill>
                  <a:schemeClr val="dk1"/>
                </a:solidFill>
              </a:rPr>
              <a:t>es una asociación sin ánimo de lucro que establece el </a:t>
            </a:r>
            <a:r>
              <a:rPr b="1" i="1" lang="es" sz="1600">
                <a:solidFill>
                  <a:srgbClr val="F65305"/>
                </a:solidFill>
              </a:rPr>
              <a:t>Application Security Verification Standard (ASVS)</a:t>
            </a:r>
            <a:r>
              <a:rPr lang="es" sz="1600">
                <a:solidFill>
                  <a:schemeClr val="dk1"/>
                </a:solidFill>
              </a:rPr>
              <a:t>. Este estándar recoge una lista de medidas para verificar la seguridad de</a:t>
            </a:r>
            <a:r>
              <a:rPr lang="es" sz="1600">
                <a:solidFill>
                  <a:schemeClr val="dk1"/>
                </a:solidFill>
              </a:rPr>
              <a:t> aplicaciones web, móviles y APIs </a:t>
            </a:r>
            <a:r>
              <a:rPr lang="es" sz="1600">
                <a:solidFill>
                  <a:schemeClr val="dk1"/>
                </a:solidFill>
              </a:rPr>
              <a:t>mediante</a:t>
            </a:r>
            <a:r>
              <a:rPr b="1" lang="es" sz="1600">
                <a:solidFill>
                  <a:srgbClr val="F65305"/>
                </a:solidFill>
              </a:rPr>
              <a:t> requisitos y controles de seguridad.</a:t>
            </a:r>
            <a:r>
              <a:rPr lang="e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0" lvl="0" marL="0" marR="176024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Funciones</a:t>
            </a:r>
            <a:endParaRPr b="1" sz="1600">
              <a:solidFill>
                <a:schemeClr val="dk1"/>
              </a:solidFill>
            </a:endParaRPr>
          </a:p>
          <a:p>
            <a:pPr indent="-231825" lvl="0" marL="450000" marR="1760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 sz="1400">
                <a:solidFill>
                  <a:srgbClr val="F65305"/>
                </a:solidFill>
              </a:rPr>
              <a:t>Identificar y prevenir </a:t>
            </a:r>
            <a:r>
              <a:rPr lang="es" sz="1400">
                <a:solidFill>
                  <a:schemeClr val="dk1"/>
                </a:solidFill>
              </a:rPr>
              <a:t>vulnerabilidades, áreas de mejora en el diseño, desarrollo y despliegue.</a:t>
            </a:r>
            <a:endParaRPr sz="1400">
              <a:solidFill>
                <a:schemeClr val="dk1"/>
              </a:solidFill>
            </a:endParaRPr>
          </a:p>
          <a:p>
            <a:pPr indent="-231825" lvl="0" marL="450000" marR="1760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Guía para </a:t>
            </a:r>
            <a:r>
              <a:rPr b="1" lang="es" sz="1400">
                <a:solidFill>
                  <a:srgbClr val="F65305"/>
                </a:solidFill>
              </a:rPr>
              <a:t>auditorías</a:t>
            </a:r>
            <a:r>
              <a:rPr lang="es" sz="1400">
                <a:solidFill>
                  <a:schemeClr val="dk1"/>
                </a:solidFill>
              </a:rPr>
              <a:t> y pruebas de seguridad de los aspectos críticos.</a:t>
            </a:r>
            <a:endParaRPr sz="1400">
              <a:solidFill>
                <a:schemeClr val="dk1"/>
              </a:solidFill>
            </a:endParaRPr>
          </a:p>
          <a:p>
            <a:pPr indent="-231825" lvl="0" marL="450000" marR="1760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 sz="1400">
                <a:solidFill>
                  <a:srgbClr val="F65305"/>
                </a:solidFill>
              </a:rPr>
              <a:t>Cumplimiento normativo </a:t>
            </a:r>
            <a:endParaRPr b="1" sz="1400">
              <a:solidFill>
                <a:srgbClr val="F65305"/>
              </a:solidFill>
            </a:endParaRPr>
          </a:p>
          <a:p>
            <a:pPr indent="0" lvl="0" marL="0" marR="17602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Niveles de verificación</a:t>
            </a:r>
            <a:endParaRPr b="1" sz="1600">
              <a:solidFill>
                <a:schemeClr val="dk1"/>
              </a:solidFill>
            </a:endParaRPr>
          </a:p>
          <a:p>
            <a:pPr indent="-178899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Nivel L1</a:t>
            </a:r>
            <a:r>
              <a:rPr lang="es" sz="1400">
                <a:solidFill>
                  <a:schemeClr val="dk1"/>
                </a:solidFill>
              </a:rPr>
              <a:t>: Requisitos básicos. Aplicaciones de bajo riesgo.</a:t>
            </a:r>
            <a:endParaRPr sz="1400">
              <a:solidFill>
                <a:schemeClr val="dk1"/>
              </a:solidFill>
            </a:endParaRPr>
          </a:p>
          <a:p>
            <a:pPr indent="-178899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Nivel L2</a:t>
            </a:r>
            <a:r>
              <a:rPr lang="es" sz="1400">
                <a:solidFill>
                  <a:schemeClr val="dk1"/>
                </a:solidFill>
              </a:rPr>
              <a:t>: Requisitos intermedios. Aplicaciones que manejan datos sensibles.</a:t>
            </a:r>
            <a:endParaRPr sz="1400">
              <a:solidFill>
                <a:schemeClr val="dk1"/>
              </a:solidFill>
            </a:endParaRPr>
          </a:p>
          <a:p>
            <a:pPr indent="-178899" lvl="0" marL="45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Nivel L3</a:t>
            </a:r>
            <a:r>
              <a:rPr lang="es" sz="1400">
                <a:solidFill>
                  <a:schemeClr val="dk1"/>
                </a:solidFill>
              </a:rPr>
              <a:t>: Requisitos avanzados. Aplicaciones de alto riesgo (sistemas financieros o gubernamentales)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311700" y="877975"/>
            <a:ext cx="8520600" cy="17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0000" lvl="0" marL="0" marR="176024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V8.3 Datos privados sensibles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Garantiza la </a:t>
            </a:r>
            <a:r>
              <a:rPr b="1" lang="es" sz="1400">
                <a:solidFill>
                  <a:srgbClr val="F65305"/>
                </a:solidFill>
              </a:rPr>
              <a:t>protección</a:t>
            </a:r>
            <a:r>
              <a:rPr lang="es" sz="1400">
                <a:solidFill>
                  <a:schemeClr val="dk1"/>
                </a:solidFill>
              </a:rPr>
              <a:t> de los </a:t>
            </a:r>
            <a:r>
              <a:rPr b="1" lang="es" sz="1400">
                <a:solidFill>
                  <a:srgbClr val="F65305"/>
                </a:solidFill>
              </a:rPr>
              <a:t>datos</a:t>
            </a:r>
            <a:r>
              <a:rPr lang="es" sz="1400">
                <a:solidFill>
                  <a:srgbClr val="F65305"/>
                </a:solidFill>
              </a:rPr>
              <a:t> </a:t>
            </a:r>
            <a:r>
              <a:rPr b="1" lang="es" sz="1400">
                <a:solidFill>
                  <a:srgbClr val="F65305"/>
                </a:solidFill>
              </a:rPr>
              <a:t>confidenciales</a:t>
            </a:r>
            <a:r>
              <a:rPr lang="es" sz="1400">
                <a:solidFill>
                  <a:schemeClr val="dk1"/>
                </a:solidFill>
              </a:rPr>
              <a:t> contra la creación, lectura, actualización o eliminación sin autorización.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Objetivo</a:t>
            </a:r>
            <a:r>
              <a:rPr lang="es" sz="1400">
                <a:solidFill>
                  <a:schemeClr val="dk1"/>
                </a:solidFill>
              </a:rPr>
              <a:t>: </a:t>
            </a:r>
            <a:r>
              <a:rPr b="1" lang="es" sz="1400">
                <a:solidFill>
                  <a:srgbClr val="F65305"/>
                </a:solidFill>
              </a:rPr>
              <a:t>Proteger</a:t>
            </a:r>
            <a:r>
              <a:rPr lang="es" sz="1400">
                <a:solidFill>
                  <a:schemeClr val="dk1"/>
                </a:solidFill>
              </a:rPr>
              <a:t> el acceso de</a:t>
            </a:r>
            <a:r>
              <a:rPr b="1" lang="es" sz="1400">
                <a:solidFill>
                  <a:srgbClr val="F65305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los </a:t>
            </a:r>
            <a:r>
              <a:rPr b="1" lang="es" sz="1400">
                <a:solidFill>
                  <a:srgbClr val="F65305"/>
                </a:solidFill>
              </a:rPr>
              <a:t>datos</a:t>
            </a:r>
            <a:r>
              <a:rPr lang="es" sz="1400">
                <a:solidFill>
                  <a:srgbClr val="F65305"/>
                </a:solidFill>
              </a:rPr>
              <a:t> </a:t>
            </a:r>
            <a:r>
              <a:rPr b="1" lang="es" sz="1400">
                <a:solidFill>
                  <a:srgbClr val="F65305"/>
                </a:solidFill>
              </a:rPr>
              <a:t>confidenciales</a:t>
            </a:r>
            <a:r>
              <a:rPr lang="es" sz="1400">
                <a:solidFill>
                  <a:schemeClr val="dk1"/>
                </a:solidFill>
              </a:rPr>
              <a:t> sin autorización, especialmente cuando se manejan grandes cantidades de datos.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278563" y="274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4132250"/>
                <a:gridCol w="1065375"/>
                <a:gridCol w="3389225"/>
              </a:tblGrid>
              <a:tr h="316275">
                <a:tc>
                  <a:txBody>
                    <a:bodyPr/>
                    <a:lstStyle/>
                    <a:p>
                      <a:pPr indent="0" lvl="0" marL="0" marR="733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8.3.1 Envío de datos confidenciales en el cuerpo o encabezados del mensaje HTTP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L1, L2, L3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47038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CWE 319 -</a:t>
                      </a:r>
                      <a:r>
                        <a:rPr lang="es" sz="1300"/>
                        <a:t> Transmisión de información confidencial en texto plano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733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8.3.2 Método de eliminación o exportación de datos por el usuario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47038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CWE 212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s" sz="1300"/>
                        <a:t> Eliminación insuficiente de información confidencial antes del almacenamiento o la transferencia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7335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8.3.3 Consentimiento claro para la recopilación y uso de datos personales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CWE 285 -</a:t>
                      </a:r>
                      <a:r>
                        <a:rPr lang="es" sz="1300"/>
                        <a:t> Autorización indebida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311700" y="877975"/>
            <a:ext cx="85206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marR="176024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V8.3 Datos privados sensibles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311700" y="4203700"/>
            <a:ext cx="8520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Medidas de Mitigación</a:t>
            </a:r>
            <a:r>
              <a:rPr lang="es" sz="1300">
                <a:solidFill>
                  <a:schemeClr val="dk1"/>
                </a:solidFill>
              </a:rPr>
              <a:t>: Realizar un </a:t>
            </a:r>
            <a:r>
              <a:rPr b="1" lang="es" sz="1300">
                <a:solidFill>
                  <a:srgbClr val="F65305"/>
                </a:solidFill>
              </a:rPr>
              <a:t>control de acceso estricto</a:t>
            </a:r>
            <a:r>
              <a:rPr lang="es" sz="1300">
                <a:solidFill>
                  <a:schemeClr val="dk1"/>
                </a:solidFill>
              </a:rPr>
              <a:t> a los datos sensibles y </a:t>
            </a:r>
            <a:r>
              <a:rPr b="1" lang="es" sz="1300">
                <a:solidFill>
                  <a:srgbClr val="F65305"/>
                </a:solidFill>
              </a:rPr>
              <a:t>cifrarlos</a:t>
            </a:r>
            <a:r>
              <a:rPr lang="es" sz="1300">
                <a:solidFill>
                  <a:schemeClr val="dk1"/>
                </a:solidFill>
              </a:rPr>
              <a:t> con algoritmos que </a:t>
            </a:r>
            <a:r>
              <a:rPr lang="es" sz="1300">
                <a:solidFill>
                  <a:schemeClr val="dk1"/>
                </a:solidFill>
              </a:rPr>
              <a:t>garanticen confidencialidad e integridad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311700" y="132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4478450"/>
                <a:gridCol w="954000"/>
                <a:gridCol w="3154450"/>
              </a:tblGrid>
              <a:tr h="316275">
                <a:tc>
                  <a:txBody>
                    <a:bodyPr/>
                    <a:lstStyle/>
                    <a:p>
                      <a:pPr indent="0" lvl="0" marL="0" marR="59629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8.3.4 Identificación y Gestión de Datos Sensibles en la Aplicación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789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CWE 200 -</a:t>
                      </a:r>
                      <a:r>
                        <a:rPr lang="es" sz="1300"/>
                        <a:t> Exposición de información confidencial a un actor no autorizado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8.3.5 Registrar el acceso a datos sensibles sin registrar los datos sensibles.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8789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CWE 532 -</a:t>
                      </a:r>
                      <a:r>
                        <a:rPr lang="es" sz="1300"/>
                        <a:t> Inserción de información confidencial en los registros</a:t>
                      </a:r>
                      <a:endParaRPr sz="13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8.3.6 Sobreescribir la Información sensible en la memoria lo </a:t>
                      </a:r>
                      <a:r>
                        <a:rPr b="1" lang="es" sz="1300"/>
                        <a:t>más</a:t>
                      </a:r>
                      <a:r>
                        <a:rPr b="1" lang="es" sz="1300"/>
                        <a:t> pronto posible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789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CWE 226 -</a:t>
                      </a:r>
                      <a:r>
                        <a:rPr lang="es" sz="1300"/>
                        <a:t> Información confidencial del recurso no eliminada.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8.3.7 Cifrar datos sensibles con algoritmos que garanticen confidencialidad e integridad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789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327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- Uso de algoritmos de cifrado débiles o defectuosos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8.3.8 Clasificación de Retención de Datos Sensibles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285 -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Autorización indebida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1362800" y="967150"/>
            <a:ext cx="64185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7800">
                <a:solidFill>
                  <a:srgbClr val="F65305"/>
                </a:solidFill>
              </a:rPr>
              <a:t>GRACIAS</a:t>
            </a:r>
            <a:endParaRPr b="1" sz="7800">
              <a:solidFill>
                <a:srgbClr val="F65305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6000">
              <a:solidFill>
                <a:srgbClr val="333333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-43925" y="3568225"/>
            <a:ext cx="91440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Trabajo realizado por: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Cristian Millán Casquero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Francisco Ruiz Castelló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Covadonga Leguina Roig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87797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6024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V1.4 Arquitectura de control de Acceso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Garantiza que los mecanismos de control de acceso estén correctamente diseñados e implementados para </a:t>
            </a:r>
            <a:r>
              <a:rPr b="1" lang="es" sz="1400">
                <a:solidFill>
                  <a:srgbClr val="F65305"/>
                </a:solidFill>
              </a:rPr>
              <a:t>proteger los datos y recursos</a:t>
            </a:r>
            <a:r>
              <a:rPr lang="es" sz="1400">
                <a:solidFill>
                  <a:schemeClr val="dk1"/>
                </a:solidFill>
              </a:rPr>
              <a:t> de una aplicación. Se debe asegurar que sólo los usuarios autorizados puedan acceder a ciertas funcionalidades o información.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Objetivo</a:t>
            </a:r>
            <a:r>
              <a:rPr lang="es" sz="1400">
                <a:solidFill>
                  <a:schemeClr val="dk1"/>
                </a:solidFill>
              </a:rPr>
              <a:t>: Establecer mecanismos seguros de control, evitar errores de validación y evasión de controles.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44825" y="4230675"/>
            <a:ext cx="8520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Medidas de </a:t>
            </a:r>
            <a:r>
              <a:rPr b="1" lang="es">
                <a:solidFill>
                  <a:schemeClr val="dk1"/>
                </a:solidFill>
              </a:rPr>
              <a:t>Mitigación</a:t>
            </a:r>
            <a:r>
              <a:rPr lang="es">
                <a:solidFill>
                  <a:schemeClr val="dk1"/>
                </a:solidFill>
              </a:rPr>
              <a:t>: 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		</a:t>
            </a:r>
            <a:r>
              <a:rPr b="1" lang="es">
                <a:solidFill>
                  <a:srgbClr val="F65305"/>
                </a:solidFill>
              </a:rPr>
              <a:t>Centralizar</a:t>
            </a:r>
            <a:r>
              <a:rPr lang="es">
                <a:solidFill>
                  <a:schemeClr val="dk1"/>
                </a:solidFill>
              </a:rPr>
              <a:t> la lógica de </a:t>
            </a:r>
            <a:r>
              <a:rPr b="1" lang="es">
                <a:solidFill>
                  <a:srgbClr val="F65305"/>
                </a:solidFill>
              </a:rPr>
              <a:t>control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b="1" lang="es">
                <a:solidFill>
                  <a:srgbClr val="F65305"/>
                </a:solidFill>
              </a:rPr>
              <a:t>de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b="1" lang="es">
                <a:solidFill>
                  <a:srgbClr val="F65305"/>
                </a:solidFill>
              </a:rPr>
              <a:t>acceso</a:t>
            </a:r>
            <a:r>
              <a:rPr lang="es">
                <a:solidFill>
                  <a:schemeClr val="dk1"/>
                </a:solidFill>
              </a:rPr>
              <a:t>, basarse en el principio del </a:t>
            </a:r>
            <a:r>
              <a:rPr b="1" lang="es">
                <a:solidFill>
                  <a:srgbClr val="F65305"/>
                </a:solidFill>
              </a:rPr>
              <a:t>mínimo privilegio.</a:t>
            </a:r>
            <a:endParaRPr b="1" sz="2000">
              <a:solidFill>
                <a:srgbClr val="F65305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278575" y="263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3052275"/>
                <a:gridCol w="783750"/>
                <a:gridCol w="4750825"/>
              </a:tblGrid>
              <a:tr h="316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1.4.1 Puntos de aplicación confiables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34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602 -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Aplicación de la seguridad del servidor en el lado del cliente.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1.4.4. Control de acceso único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284 -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Control de acceso inadecuado.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1.4.5. Control basado en atributos o características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275 -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Problemas de permisos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87797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6024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V1.9 </a:t>
            </a:r>
            <a:r>
              <a:rPr b="1" lang="es" sz="1600">
                <a:solidFill>
                  <a:schemeClr val="dk1"/>
                </a:solidFill>
              </a:rPr>
              <a:t>Arquitectura de Comunicaciones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Garantiza que las </a:t>
            </a:r>
            <a:r>
              <a:rPr b="1" lang="es" sz="1400">
                <a:solidFill>
                  <a:srgbClr val="F65305"/>
                </a:solidFill>
              </a:rPr>
              <a:t>comunicaciones</a:t>
            </a:r>
            <a:r>
              <a:rPr lang="es" sz="1400">
                <a:solidFill>
                  <a:schemeClr val="dk1"/>
                </a:solidFill>
              </a:rPr>
              <a:t> entre los distintos componentes de una aplicación (ejemplo, entre microservicios, front-end y back-end) se realicen de forma </a:t>
            </a:r>
            <a:r>
              <a:rPr b="1" lang="es" sz="1400">
                <a:solidFill>
                  <a:srgbClr val="F65305"/>
                </a:solidFill>
              </a:rPr>
              <a:t>segura</a:t>
            </a:r>
            <a:r>
              <a:rPr lang="es" sz="1400">
                <a:solidFill>
                  <a:schemeClr val="dk1"/>
                </a:solidFill>
              </a:rPr>
              <a:t> y </a:t>
            </a:r>
            <a:r>
              <a:rPr b="1" lang="es" sz="1400">
                <a:solidFill>
                  <a:srgbClr val="F65305"/>
                </a:solidFill>
              </a:rPr>
              <a:t>confiable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Objetivo</a:t>
            </a:r>
            <a:r>
              <a:rPr lang="es" sz="1400">
                <a:solidFill>
                  <a:schemeClr val="dk1"/>
                </a:solidFill>
              </a:rPr>
              <a:t>: Establecer comunicaciones </a:t>
            </a:r>
            <a:r>
              <a:rPr lang="es" sz="1400">
                <a:solidFill>
                  <a:schemeClr val="dk1"/>
                </a:solidFill>
              </a:rPr>
              <a:t>seguras</a:t>
            </a:r>
            <a:r>
              <a:rPr lang="es" sz="1400">
                <a:solidFill>
                  <a:schemeClr val="dk1"/>
                </a:solidFill>
              </a:rPr>
              <a:t> donde los </a:t>
            </a:r>
            <a:r>
              <a:rPr b="1" lang="es" sz="1400">
                <a:solidFill>
                  <a:srgbClr val="F65305"/>
                </a:solidFill>
              </a:rPr>
              <a:t>datos</a:t>
            </a:r>
            <a:r>
              <a:rPr lang="es" sz="1400">
                <a:solidFill>
                  <a:schemeClr val="dk1"/>
                </a:solidFill>
              </a:rPr>
              <a:t> viajen </a:t>
            </a:r>
            <a:r>
              <a:rPr b="1" lang="es" sz="1400">
                <a:solidFill>
                  <a:srgbClr val="F65305"/>
                </a:solidFill>
              </a:rPr>
              <a:t>protegidos</a:t>
            </a:r>
            <a:r>
              <a:rPr lang="es" sz="1400">
                <a:solidFill>
                  <a:schemeClr val="dk1"/>
                </a:solidFill>
              </a:rPr>
              <a:t> y cada </a:t>
            </a:r>
            <a:r>
              <a:rPr b="1" lang="es" sz="1400">
                <a:solidFill>
                  <a:srgbClr val="F65305"/>
                </a:solidFill>
              </a:rPr>
              <a:t>componente</a:t>
            </a:r>
            <a:r>
              <a:rPr lang="es" sz="1400">
                <a:solidFill>
                  <a:schemeClr val="dk1"/>
                </a:solidFill>
              </a:rPr>
              <a:t> pueda </a:t>
            </a:r>
            <a:r>
              <a:rPr b="1" lang="es" sz="1400">
                <a:solidFill>
                  <a:srgbClr val="F65305"/>
                </a:solidFill>
              </a:rPr>
              <a:t>confiar</a:t>
            </a:r>
            <a:r>
              <a:rPr lang="es" sz="1400">
                <a:solidFill>
                  <a:schemeClr val="dk1"/>
                </a:solidFill>
              </a:rPr>
              <a:t> en la identidad del otro extremo con el que </a:t>
            </a:r>
            <a:r>
              <a:rPr lang="es" sz="1400">
                <a:solidFill>
                  <a:schemeClr val="dk1"/>
                </a:solidFill>
              </a:rPr>
              <a:t>intercambia información</a:t>
            </a:r>
            <a:r>
              <a:rPr lang="e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4117330"/>
            <a:ext cx="85206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Medidas de Mitigación</a:t>
            </a:r>
            <a:r>
              <a:rPr lang="es">
                <a:solidFill>
                  <a:schemeClr val="dk1"/>
                </a:solidFill>
              </a:rPr>
              <a:t>: 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		</a:t>
            </a:r>
            <a:r>
              <a:rPr lang="es">
                <a:solidFill>
                  <a:schemeClr val="dk1"/>
                </a:solidFill>
              </a:rPr>
              <a:t>Cifrado TLS</a:t>
            </a:r>
            <a:r>
              <a:rPr lang="es">
                <a:solidFill>
                  <a:schemeClr val="dk1"/>
                </a:solidFill>
              </a:rPr>
              <a:t>, certificados válidos, segmentación, monitorización y revisión periódica.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65305"/>
              </a:solidFill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278575" y="27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3052275"/>
                <a:gridCol w="783750"/>
                <a:gridCol w="4750825"/>
              </a:tblGrid>
              <a:tr h="316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1.9.1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Cifrado de las comunicaciones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34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319 -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Transmisión en Texto Plano de Información Sensible.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La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información sensible se transmite sin cifrado.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1.9.2.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Autenticación de los extremos (endpoints)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295 -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Validación Incorrecta de Certificados.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(MitM)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11700" y="877975"/>
            <a:ext cx="8520600" cy="12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V2.1 Requisitos de seguridad de las contraseñas 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Propone </a:t>
            </a:r>
            <a:r>
              <a:rPr b="1" lang="es" sz="1400">
                <a:solidFill>
                  <a:srgbClr val="F65305"/>
                </a:solidFill>
              </a:rPr>
              <a:t>políticas robustas</a:t>
            </a:r>
            <a:r>
              <a:rPr lang="es" sz="1400">
                <a:solidFill>
                  <a:schemeClr val="dk1"/>
                </a:solidFill>
              </a:rPr>
              <a:t> para establecer y gestionar </a:t>
            </a:r>
            <a:r>
              <a:rPr b="1" lang="es" sz="1400">
                <a:solidFill>
                  <a:srgbClr val="F65305"/>
                </a:solidFill>
              </a:rPr>
              <a:t>contraseñas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rgbClr val="F65305"/>
                </a:solidFill>
              </a:rPr>
              <a:t>seguras</a:t>
            </a:r>
            <a:r>
              <a:rPr lang="es" sz="1400">
                <a:solidFill>
                  <a:srgbClr val="F65305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y usables.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</a:rPr>
              <a:t>Objetivo: </a:t>
            </a:r>
            <a:r>
              <a:rPr lang="es" sz="1400">
                <a:solidFill>
                  <a:schemeClr val="dk1"/>
                </a:solidFill>
              </a:rPr>
              <a:t>Garantizar la </a:t>
            </a:r>
            <a:r>
              <a:rPr b="1" lang="es" sz="1400">
                <a:solidFill>
                  <a:srgbClr val="F65305"/>
                </a:solidFill>
              </a:rPr>
              <a:t>correcta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rgbClr val="F65305"/>
                </a:solidFill>
              </a:rPr>
              <a:t>autenticación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200">
              <a:solidFill>
                <a:srgbClr val="333333"/>
              </a:solidFill>
            </a:endParaRPr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278563" y="21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4405375"/>
                <a:gridCol w="926775"/>
                <a:gridCol w="3254700"/>
              </a:tblGrid>
              <a:tr h="2563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2.1.1. Verificar contraseña al menos 12 caracteres</a:t>
                      </a:r>
                      <a:endParaRPr b="1" sz="1300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2.1.2.  Verificar longitud mínima y máxima contraseña</a:t>
                      </a:r>
                      <a:br>
                        <a:rPr b="1" lang="es" sz="1300"/>
                      </a:br>
                      <a:r>
                        <a:rPr b="1" lang="es" sz="1300"/>
                        <a:t>2.1.3. Contraseñas no truncadas</a:t>
                      </a:r>
                      <a:endParaRPr b="1" sz="1300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2.1.4. Permitir caracteres unicode imprimibles</a:t>
                      </a:r>
                      <a:endParaRPr b="1" sz="1300"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2.1.7. Comprobar contraseña no comprometida</a:t>
                      </a:r>
                      <a:br>
                        <a:rPr b="1" lang="es" sz="1300"/>
                      </a:br>
                      <a:r>
                        <a:rPr b="1" lang="es" sz="1300"/>
                        <a:t>2.1.8. Establecer medidor fortaleza</a:t>
                      </a:r>
                      <a:br>
                        <a:rPr b="1" lang="es" sz="1300"/>
                      </a:br>
                      <a:r>
                        <a:rPr b="1" lang="es" sz="1300"/>
                        <a:t>2.1.9. No limitar caracteres permitidos</a:t>
                      </a:r>
                      <a:br>
                        <a:rPr b="1" lang="es" sz="1300"/>
                      </a:br>
                      <a:r>
                        <a:rPr b="1" lang="es" sz="1300"/>
                        <a:t>2.1.11. Permitir pegar y administradores externos </a:t>
                      </a:r>
                      <a:br>
                        <a:rPr b="1" lang="es" sz="1300"/>
                      </a:br>
                      <a:r>
                        <a:rPr b="1" lang="es" sz="1300"/>
                        <a:t>2.1.12. Permitir ver contraseña temporalmente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L1, L2, L3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9999" marR="2762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9999" marR="27625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89999" marR="27625" rtl="0" algn="just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521 - Requisitos de contraseñas débiles.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El producto no requiere que los usuarios tengan contraseñas seguras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311700" y="877975"/>
            <a:ext cx="8520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V2.1 Requisitos de seguridad de las contraseñas </a:t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78550" y="3394700"/>
            <a:ext cx="85869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59198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Medidas de Mitigación</a:t>
            </a:r>
            <a:r>
              <a:rPr lang="es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9525" lvl="0" marL="179999" marR="3829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</a:rPr>
              <a:t>Usar contraseñas largas pero fáciles de recordar, generar contraseñas aleatorias y establecer </a:t>
            </a:r>
            <a:r>
              <a:rPr b="1" lang="es" sz="1300">
                <a:solidFill>
                  <a:srgbClr val="F65305"/>
                </a:solidFill>
              </a:rPr>
              <a:t>caducidad</a:t>
            </a:r>
            <a:r>
              <a:rPr lang="es" sz="1300">
                <a:solidFill>
                  <a:schemeClr val="dk1"/>
                </a:solidFill>
              </a:rPr>
              <a:t>. Implementar la </a:t>
            </a:r>
            <a:r>
              <a:rPr b="1" lang="es" sz="1300">
                <a:solidFill>
                  <a:srgbClr val="F65305"/>
                </a:solidFill>
              </a:rPr>
              <a:t>autenticación multifactor</a:t>
            </a:r>
            <a:r>
              <a:rPr lang="es" sz="1300">
                <a:solidFill>
                  <a:schemeClr val="dk1"/>
                </a:solidFill>
              </a:rPr>
              <a:t> (MFA) y un medidor de complejidad. Evitar la reutilización de contraseñas, habilitar el pegado (ctrl + v) y exigir medidas de control para cambiarlas.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278538" y="141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3281500"/>
                <a:gridCol w="1011950"/>
                <a:gridCol w="4293450"/>
              </a:tblGrid>
              <a:tr h="66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2.1.10. No rotación ni historial de contraseñas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9999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263 - Caducidad de contraseñas con vencimiento prolongado.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Proporcionan más tiempo a los atacantes para descifrar las contraseñas.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2.1.5. Permitir cambio de contraseñas</a:t>
                      </a:r>
                      <a:endParaRPr b="1" sz="13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2.1.6. Solicitar contraseña antigua al cambiarla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89999" marR="32919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620 - Cambio de contraseña no verificado.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Un atacante podría cambiar las contraseñas de otro usuario y obtener los privilegios asociados a ese usuario.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11700" y="877975"/>
            <a:ext cx="8520600" cy="18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6024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V2.6  Verificador de secretos de búsqueda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Verificar que los códigos secretos pre-generados se </a:t>
            </a:r>
            <a:r>
              <a:rPr b="1" lang="es" sz="1400">
                <a:solidFill>
                  <a:srgbClr val="F65305"/>
                </a:solidFill>
              </a:rPr>
              <a:t>gestionen</a:t>
            </a:r>
            <a:r>
              <a:rPr lang="es" sz="1400">
                <a:solidFill>
                  <a:schemeClr val="dk1"/>
                </a:solidFill>
              </a:rPr>
              <a:t> de forma </a:t>
            </a:r>
            <a:r>
              <a:rPr b="1" lang="es" sz="1400">
                <a:solidFill>
                  <a:srgbClr val="F65305"/>
                </a:solidFill>
              </a:rPr>
              <a:t>segura</a:t>
            </a:r>
            <a:r>
              <a:rPr lang="es" sz="1400">
                <a:solidFill>
                  <a:schemeClr val="dk1"/>
                </a:solidFill>
              </a:rPr>
              <a:t> y </a:t>
            </a:r>
            <a:r>
              <a:rPr b="1" lang="es" sz="1400">
                <a:solidFill>
                  <a:srgbClr val="F65305"/>
                </a:solidFill>
              </a:rPr>
              <a:t>no</a:t>
            </a:r>
            <a:r>
              <a:rPr lang="es" sz="1400">
                <a:solidFill>
                  <a:schemeClr val="dk1"/>
                </a:solidFill>
              </a:rPr>
              <a:t> sean </a:t>
            </a:r>
            <a:r>
              <a:rPr b="1" lang="es" sz="1400">
                <a:solidFill>
                  <a:srgbClr val="F65305"/>
                </a:solidFill>
              </a:rPr>
              <a:t>reutilizables</a:t>
            </a:r>
            <a:r>
              <a:rPr lang="es" sz="1400">
                <a:solidFill>
                  <a:schemeClr val="dk1"/>
                </a:solidFill>
              </a:rPr>
              <a:t> ni </a:t>
            </a:r>
            <a:r>
              <a:rPr b="1" lang="es" sz="1400">
                <a:solidFill>
                  <a:srgbClr val="F65305"/>
                </a:solidFill>
              </a:rPr>
              <a:t>vulnerables</a:t>
            </a:r>
            <a:r>
              <a:rPr lang="es" sz="1400">
                <a:solidFill>
                  <a:schemeClr val="dk1"/>
                </a:solidFill>
              </a:rPr>
              <a:t> a ataques.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Objetivo</a:t>
            </a:r>
            <a:r>
              <a:rPr lang="es" sz="1400">
                <a:solidFill>
                  <a:schemeClr val="dk1"/>
                </a:solidFill>
              </a:rPr>
              <a:t>: </a:t>
            </a:r>
            <a:r>
              <a:rPr lang="es" sz="1400">
                <a:solidFill>
                  <a:schemeClr val="dk1"/>
                </a:solidFill>
              </a:rPr>
              <a:t>Garantizar que los “lookup secrets” sean </a:t>
            </a:r>
            <a:r>
              <a:rPr b="1" lang="es" sz="1400">
                <a:solidFill>
                  <a:srgbClr val="F65305"/>
                </a:solidFill>
              </a:rPr>
              <a:t>aleatorios</a:t>
            </a:r>
            <a:r>
              <a:rPr lang="es" sz="1400">
                <a:solidFill>
                  <a:schemeClr val="dk1"/>
                </a:solidFill>
              </a:rPr>
              <a:t>, de </a:t>
            </a:r>
            <a:r>
              <a:rPr b="1" lang="es" sz="1400">
                <a:solidFill>
                  <a:srgbClr val="F65305"/>
                </a:solidFill>
              </a:rPr>
              <a:t>un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rgbClr val="F65305"/>
                </a:solidFill>
              </a:rPr>
              <a:t>solo uso</a:t>
            </a:r>
            <a:r>
              <a:rPr lang="es" sz="1400">
                <a:solidFill>
                  <a:schemeClr val="dk1"/>
                </a:solidFill>
              </a:rPr>
              <a:t> y </a:t>
            </a:r>
            <a:r>
              <a:rPr b="1" lang="es" sz="1400">
                <a:solidFill>
                  <a:srgbClr val="F65305"/>
                </a:solidFill>
              </a:rPr>
              <a:t>resistentes a ataques</a:t>
            </a:r>
            <a:r>
              <a:rPr lang="es" sz="1400">
                <a:solidFill>
                  <a:schemeClr val="dk1"/>
                </a:solidFill>
              </a:rPr>
              <a:t> </a:t>
            </a:r>
            <a:r>
              <a:rPr b="1" lang="es" sz="1400">
                <a:solidFill>
                  <a:srgbClr val="F65305"/>
                </a:solidFill>
              </a:rPr>
              <a:t>offline,</a:t>
            </a:r>
            <a:r>
              <a:rPr lang="es" sz="1400">
                <a:solidFill>
                  <a:schemeClr val="dk1"/>
                </a:solidFill>
              </a:rPr>
              <a:t> evitando su reutilización o predicción por parte de atacantes.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11700" y="4308363"/>
            <a:ext cx="8520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Medidas de Mitigación</a:t>
            </a:r>
            <a:r>
              <a:rPr lang="es">
                <a:solidFill>
                  <a:schemeClr val="dk1"/>
                </a:solidFill>
              </a:rPr>
              <a:t>:</a:t>
            </a:r>
            <a:r>
              <a:rPr lang="es">
                <a:solidFill>
                  <a:schemeClr val="dk1"/>
                </a:solidFill>
              </a:rPr>
              <a:t> 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		</a:t>
            </a:r>
            <a:r>
              <a:rPr b="1" lang="es">
                <a:solidFill>
                  <a:srgbClr val="F65305"/>
                </a:solidFill>
              </a:rPr>
              <a:t>Evitar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b="1" lang="es">
                <a:solidFill>
                  <a:srgbClr val="F65305"/>
                </a:solidFill>
              </a:rPr>
              <a:t>patrones</a:t>
            </a:r>
            <a:r>
              <a:rPr lang="es">
                <a:solidFill>
                  <a:schemeClr val="dk1"/>
                </a:solidFill>
              </a:rPr>
              <a:t> predecibles y uso único de códigos (descartar)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65305"/>
              </a:solidFill>
            </a:endParaRPr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278575" y="266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2658950"/>
                <a:gridCol w="632450"/>
                <a:gridCol w="5295450"/>
              </a:tblGrid>
              <a:tr h="327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2.6.1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Código de un solo uso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34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308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Uso de Autenticación de Un Solo Factor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2.6.2 Aleatoriedad y Entropía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68638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330 - Uso de Rutinas de Generación de Entropía Insegura.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El “secreto” debe tener suficiente entropía o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ser salteado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y hasheado.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8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2.6.3 Resistencia a ataques offline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68638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310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 - Problemas Criptográficos. </a:t>
                      </a:r>
                      <a:r>
                        <a:rPr lang="es" sz="1200">
                          <a:solidFill>
                            <a:schemeClr val="dk1"/>
                          </a:solidFill>
                        </a:rPr>
                        <a:t>Los secretos deben evitar valores predecibles y protegerse con hashing robusto.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311700" y="877975"/>
            <a:ext cx="86763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6024" rtl="0" algn="just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</a:t>
            </a:r>
            <a:r>
              <a:rPr b="1" lang="es" sz="1600">
                <a:solidFill>
                  <a:schemeClr val="dk1"/>
                </a:solidFill>
              </a:rPr>
              <a:t>3.5</a:t>
            </a:r>
            <a:r>
              <a:rPr b="1" lang="es" sz="1600">
                <a:solidFill>
                  <a:schemeClr val="dk1"/>
                </a:solidFill>
              </a:rPr>
              <a:t>  </a:t>
            </a:r>
            <a:r>
              <a:rPr b="1" lang="es" sz="1600">
                <a:solidFill>
                  <a:schemeClr val="dk1"/>
                </a:solidFill>
              </a:rPr>
              <a:t>Gestión de sesiones basada en tokens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Ase</a:t>
            </a:r>
            <a:r>
              <a:rPr lang="es" sz="1400">
                <a:solidFill>
                  <a:schemeClr val="dk1"/>
                </a:solidFill>
              </a:rPr>
              <a:t>gura la gestión de sesiones utilizando tokens como JWT, OAuth, SAML o claves API. Estas tecnologías deben </a:t>
            </a:r>
            <a:r>
              <a:rPr b="1" lang="es" sz="1400">
                <a:solidFill>
                  <a:srgbClr val="F65305"/>
                </a:solidFill>
              </a:rPr>
              <a:t>implementarse</a:t>
            </a:r>
            <a:r>
              <a:rPr lang="es" sz="1400">
                <a:solidFill>
                  <a:schemeClr val="dk1"/>
                </a:solidFill>
              </a:rPr>
              <a:t> de forma segura, </a:t>
            </a:r>
            <a:r>
              <a:rPr b="1" lang="es" sz="1400">
                <a:solidFill>
                  <a:srgbClr val="F65305"/>
                </a:solidFill>
              </a:rPr>
              <a:t>evitando malas prácticas</a:t>
            </a:r>
            <a:r>
              <a:rPr lang="es" sz="1400">
                <a:solidFill>
                  <a:schemeClr val="dk1"/>
                </a:solidFill>
              </a:rPr>
              <a:t> y </a:t>
            </a:r>
            <a:r>
              <a:rPr b="1" lang="es" sz="1400">
                <a:solidFill>
                  <a:srgbClr val="F65305"/>
                </a:solidFill>
              </a:rPr>
              <a:t>vulnerabilidades conocidas</a:t>
            </a:r>
            <a:r>
              <a:rPr lang="es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Objetivo</a:t>
            </a:r>
            <a:r>
              <a:rPr lang="es" sz="1400">
                <a:solidFill>
                  <a:schemeClr val="dk1"/>
                </a:solidFill>
              </a:rPr>
              <a:t>: Garantizar que los </a:t>
            </a:r>
            <a:r>
              <a:rPr b="1" lang="es" sz="1400">
                <a:solidFill>
                  <a:srgbClr val="F65305"/>
                </a:solidFill>
              </a:rPr>
              <a:t>tokens </a:t>
            </a:r>
            <a:r>
              <a:rPr lang="es" sz="1400">
                <a:solidFill>
                  <a:schemeClr val="dk1"/>
                </a:solidFill>
              </a:rPr>
              <a:t>de sesión sean </a:t>
            </a:r>
            <a:r>
              <a:rPr b="1" lang="es" sz="1400">
                <a:solidFill>
                  <a:srgbClr val="F65305"/>
                </a:solidFill>
              </a:rPr>
              <a:t>seguros</a:t>
            </a:r>
            <a:r>
              <a:rPr lang="es" sz="1400">
                <a:solidFill>
                  <a:schemeClr val="dk1"/>
                </a:solidFill>
              </a:rPr>
              <a:t>, </a:t>
            </a:r>
            <a:r>
              <a:rPr b="1" lang="es" sz="1400">
                <a:solidFill>
                  <a:srgbClr val="F65305"/>
                </a:solidFill>
              </a:rPr>
              <a:t>revocables </a:t>
            </a:r>
            <a:r>
              <a:rPr lang="es" sz="1400">
                <a:solidFill>
                  <a:schemeClr val="dk1"/>
                </a:solidFill>
              </a:rPr>
              <a:t>y </a:t>
            </a:r>
            <a:r>
              <a:rPr b="1" lang="es" sz="1400">
                <a:solidFill>
                  <a:srgbClr val="F65305"/>
                </a:solidFill>
              </a:rPr>
              <a:t>resistentes </a:t>
            </a:r>
            <a:r>
              <a:rPr lang="es" sz="1400">
                <a:solidFill>
                  <a:schemeClr val="dk1"/>
                </a:solidFill>
              </a:rPr>
              <a:t>a manipulaciones, evitando el uso de claves estáticas o mecanismos inseguros en la autenticación y autorización.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4334700"/>
            <a:ext cx="8520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Medidas de Mitigación</a:t>
            </a:r>
            <a:r>
              <a:rPr lang="es">
                <a:solidFill>
                  <a:schemeClr val="dk1"/>
                </a:solidFill>
              </a:rPr>
              <a:t>: Firmas digitales, cifrado robusto, protección contra ataques de replay, gestión de revocación de tokens y evitar claves estáticas.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65305"/>
              </a:solidFill>
            </a:endParaRPr>
          </a:p>
        </p:txBody>
      </p:sp>
      <p:graphicFrame>
        <p:nvGraphicFramePr>
          <p:cNvPr id="113" name="Google Shape;113;p19"/>
          <p:cNvGraphicFramePr/>
          <p:nvPr/>
        </p:nvGraphicFramePr>
        <p:xfrm>
          <a:off x="278575" y="281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3568950"/>
                <a:gridCol w="843825"/>
                <a:gridCol w="4174075"/>
              </a:tblGrid>
              <a:tr h="363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.5.1 Revocación de tokens OAuth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345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290 - Bypass de Autenticación por suplantación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46431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.5.2 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Usar tokens en lugar de secretos estáticos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798 - Uso de Credenciales Hard-codeadas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marR="46431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.5.3 Protección de tokens sin estado (stateless)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L2, L3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1"/>
                          </a:solidFill>
                        </a:rPr>
                        <a:t>CWE 345 - Verificación insuficiente de firma digital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311700" y="877975"/>
            <a:ext cx="85206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360000" lvl="0" marL="0" marR="176024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47094"/>
              <a:buFont typeface="Arial"/>
              <a:buNone/>
            </a:pPr>
            <a:r>
              <a:rPr b="1" lang="es" sz="2335">
                <a:solidFill>
                  <a:schemeClr val="dk1"/>
                </a:solidFill>
              </a:rPr>
              <a:t>V5.4 Requisitos de memoria, cadenas y código no administrado</a:t>
            </a:r>
            <a:endParaRPr b="1" sz="2335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6617"/>
              <a:buFont typeface="Arial"/>
              <a:buNone/>
            </a:pPr>
            <a:r>
              <a:rPr lang="es" sz="1942">
                <a:solidFill>
                  <a:schemeClr val="dk1"/>
                </a:solidFill>
              </a:rPr>
              <a:t>Este apartado se enfoca en garantizar que las aplicaciones que utilizan </a:t>
            </a:r>
            <a:r>
              <a:rPr b="1" lang="es" sz="1942">
                <a:solidFill>
                  <a:srgbClr val="F65305"/>
                </a:solidFill>
              </a:rPr>
              <a:t>lenguajes de sistemas</a:t>
            </a:r>
            <a:r>
              <a:rPr lang="es" sz="1942">
                <a:solidFill>
                  <a:srgbClr val="F65305"/>
                </a:solidFill>
              </a:rPr>
              <a:t> </a:t>
            </a:r>
            <a:r>
              <a:rPr lang="es" sz="1942">
                <a:solidFill>
                  <a:schemeClr val="dk1"/>
                </a:solidFill>
              </a:rPr>
              <a:t>o </a:t>
            </a:r>
            <a:r>
              <a:rPr b="1" lang="es" sz="1942">
                <a:solidFill>
                  <a:srgbClr val="F65305"/>
                </a:solidFill>
              </a:rPr>
              <a:t>código no administrado</a:t>
            </a:r>
            <a:r>
              <a:rPr lang="es" sz="1942">
                <a:solidFill>
                  <a:schemeClr val="dk1"/>
                </a:solidFill>
              </a:rPr>
              <a:t> hagan una </a:t>
            </a:r>
            <a:r>
              <a:rPr b="1" lang="es" sz="1942">
                <a:solidFill>
                  <a:srgbClr val="F65305"/>
                </a:solidFill>
              </a:rPr>
              <a:t>gestión segura de la memoria</a:t>
            </a:r>
            <a:r>
              <a:rPr lang="es" sz="1942">
                <a:solidFill>
                  <a:srgbClr val="F65305"/>
                </a:solidFill>
              </a:rPr>
              <a:t>.</a:t>
            </a:r>
            <a:endParaRPr sz="1942">
              <a:solidFill>
                <a:srgbClr val="F6530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17"/>
              <a:buFont typeface="Arial"/>
              <a:buNone/>
            </a:pPr>
            <a:r>
              <a:t/>
            </a:r>
            <a:endParaRPr sz="1942">
              <a:solidFill>
                <a:srgbClr val="F65305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6617"/>
              <a:buFont typeface="Arial"/>
              <a:buNone/>
            </a:pPr>
            <a:r>
              <a:rPr b="1" lang="es" sz="1942">
                <a:solidFill>
                  <a:schemeClr val="dk1"/>
                </a:solidFill>
              </a:rPr>
              <a:t>Objetivo: </a:t>
            </a:r>
            <a:r>
              <a:rPr lang="es" sz="1942">
                <a:solidFill>
                  <a:schemeClr val="dk1"/>
                </a:solidFill>
              </a:rPr>
              <a:t>Establecer prácticas seguras en la </a:t>
            </a:r>
            <a:r>
              <a:rPr b="1" lang="es" sz="1942">
                <a:solidFill>
                  <a:srgbClr val="F65305"/>
                </a:solidFill>
              </a:rPr>
              <a:t>gestión de memoria</a:t>
            </a:r>
            <a:r>
              <a:rPr lang="es" sz="1942">
                <a:solidFill>
                  <a:schemeClr val="dk1"/>
                </a:solidFill>
              </a:rPr>
              <a:t> y </a:t>
            </a:r>
            <a:r>
              <a:rPr b="1" lang="es" sz="1942">
                <a:solidFill>
                  <a:srgbClr val="F65305"/>
                </a:solidFill>
              </a:rPr>
              <a:t>uso de cadenas</a:t>
            </a:r>
            <a:r>
              <a:rPr lang="es" sz="1942">
                <a:solidFill>
                  <a:schemeClr val="dk1"/>
                </a:solidFill>
              </a:rPr>
              <a:t>.</a:t>
            </a:r>
            <a:endParaRPr sz="1942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11700" y="4286225"/>
            <a:ext cx="85206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Medidas de Mitigación</a:t>
            </a:r>
            <a:r>
              <a:rPr lang="es" sz="1300">
                <a:solidFill>
                  <a:schemeClr val="dk1"/>
                </a:solidFill>
              </a:rPr>
              <a:t>: </a:t>
            </a:r>
            <a:br>
              <a:rPr lang="es" sz="1300">
                <a:solidFill>
                  <a:schemeClr val="dk1"/>
                </a:solidFill>
              </a:rPr>
            </a:br>
            <a:r>
              <a:rPr lang="es" sz="1300">
                <a:solidFill>
                  <a:schemeClr val="dk1"/>
                </a:solidFill>
              </a:rPr>
              <a:t>		</a:t>
            </a:r>
            <a:r>
              <a:rPr b="1" lang="es" sz="1300">
                <a:solidFill>
                  <a:srgbClr val="F65305"/>
                </a:solidFill>
              </a:rPr>
              <a:t>Controlar la entrada de datos</a:t>
            </a:r>
            <a:r>
              <a:rPr lang="es" sz="1300">
                <a:solidFill>
                  <a:schemeClr val="dk1"/>
                </a:solidFill>
              </a:rPr>
              <a:t> de fuentes externas </a:t>
            </a:r>
            <a:r>
              <a:rPr lang="es" sz="1300">
                <a:solidFill>
                  <a:schemeClr val="dk1"/>
                </a:solidFill>
              </a:rPr>
              <a:t>y sanearlas</a:t>
            </a:r>
            <a:r>
              <a:rPr lang="es" sz="1300">
                <a:solidFill>
                  <a:schemeClr val="dk1"/>
                </a:solidFill>
              </a:rPr>
              <a:t>.</a:t>
            </a:r>
            <a:endParaRPr b="1" sz="1900">
              <a:solidFill>
                <a:schemeClr val="dk1"/>
              </a:solidFill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311700" y="235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4049700"/>
                <a:gridCol w="1024150"/>
                <a:gridCol w="3647300"/>
              </a:tblGrid>
              <a:tr h="316275">
                <a:tc>
                  <a:txBody>
                    <a:bodyPr/>
                    <a:lstStyle/>
                    <a:p>
                      <a:pPr indent="0" lvl="0" marL="0" marR="77062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5.4.1 Uso de memoria segura y manejo de cadenas segura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120 -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Desbordamiento de buffer 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5.4.2 No utilizar cadenas de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entrada no confiables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134 -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Uso de cadenas controladas externamente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5.4.3 Validación de signos, rangos y entradas para evitar desbordamientos de enteros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CWE 190 -</a:t>
                      </a:r>
                      <a:r>
                        <a:rPr lang="es" sz="1300"/>
                        <a:t> Desbordamiento de enteros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subTitle"/>
          </p:nvPr>
        </p:nvSpPr>
        <p:spPr>
          <a:xfrm>
            <a:off x="311700" y="877975"/>
            <a:ext cx="85206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60000" lvl="0" marL="0" marR="176024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dk1"/>
                </a:solidFill>
              </a:rPr>
              <a:t>V5.5 Prevención de la deserialización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</a:rPr>
              <a:t>La </a:t>
            </a:r>
            <a:r>
              <a:rPr b="1" lang="es" sz="1400">
                <a:solidFill>
                  <a:srgbClr val="F65305"/>
                </a:solidFill>
              </a:rPr>
              <a:t>serialización</a:t>
            </a:r>
            <a:r>
              <a:rPr lang="es" sz="1400">
                <a:solidFill>
                  <a:srgbClr val="F65305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es el proceso en el que un objeto se </a:t>
            </a:r>
            <a:r>
              <a:rPr lang="es" sz="1400">
                <a:solidFill>
                  <a:schemeClr val="dk1"/>
                </a:solidFill>
              </a:rPr>
              <a:t>transforma</a:t>
            </a:r>
            <a:r>
              <a:rPr lang="es" sz="1400">
                <a:solidFill>
                  <a:schemeClr val="dk1"/>
                </a:solidFill>
              </a:rPr>
              <a:t> en un formato que puede ser almacenado y </a:t>
            </a:r>
            <a:r>
              <a:rPr lang="es" sz="1400">
                <a:solidFill>
                  <a:schemeClr val="dk1"/>
                </a:solidFill>
              </a:rPr>
              <a:t>transmitido (JSON, XML, YAML…). Y la </a:t>
            </a:r>
            <a:r>
              <a:rPr b="1" lang="es" sz="1400">
                <a:solidFill>
                  <a:srgbClr val="F65305"/>
                </a:solidFill>
              </a:rPr>
              <a:t>deserialización</a:t>
            </a:r>
            <a:r>
              <a:rPr lang="es" sz="1400">
                <a:solidFill>
                  <a:srgbClr val="F65305"/>
                </a:solidFill>
              </a:rPr>
              <a:t> </a:t>
            </a:r>
            <a:r>
              <a:rPr lang="es" sz="1400">
                <a:solidFill>
                  <a:schemeClr val="dk1"/>
                </a:solidFill>
              </a:rPr>
              <a:t>es convertir un dato serializado en un objeto.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11700" y="4598050"/>
            <a:ext cx="85206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Medidas de Mitigación</a:t>
            </a:r>
            <a:r>
              <a:rPr lang="es" sz="1300">
                <a:solidFill>
                  <a:schemeClr val="dk1"/>
                </a:solidFill>
              </a:rPr>
              <a:t>: </a:t>
            </a:r>
            <a:r>
              <a:rPr b="1" lang="es" sz="1300">
                <a:solidFill>
                  <a:srgbClr val="F65305"/>
                </a:solidFill>
              </a:rPr>
              <a:t>Controlar</a:t>
            </a:r>
            <a:r>
              <a:rPr lang="es" sz="1300">
                <a:solidFill>
                  <a:schemeClr val="dk1"/>
                </a:solidFill>
              </a:rPr>
              <a:t> la entrada de </a:t>
            </a:r>
            <a:r>
              <a:rPr b="1" lang="es" sz="1300">
                <a:solidFill>
                  <a:srgbClr val="F65305"/>
                </a:solidFill>
              </a:rPr>
              <a:t>datos</a:t>
            </a:r>
            <a:r>
              <a:rPr lang="es" sz="1300">
                <a:solidFill>
                  <a:schemeClr val="dk1"/>
                </a:solidFill>
              </a:rPr>
              <a:t> </a:t>
            </a:r>
            <a:r>
              <a:rPr b="1" lang="es" sz="1300">
                <a:solidFill>
                  <a:srgbClr val="F65305"/>
                </a:solidFill>
              </a:rPr>
              <a:t>serializados</a:t>
            </a:r>
            <a:r>
              <a:rPr lang="es" sz="1300">
                <a:solidFill>
                  <a:schemeClr val="dk1"/>
                </a:solidFill>
              </a:rPr>
              <a:t> externos y </a:t>
            </a:r>
            <a:r>
              <a:rPr b="1" lang="es" sz="1300">
                <a:solidFill>
                  <a:srgbClr val="F65305"/>
                </a:solidFill>
              </a:rPr>
              <a:t>validarlos</a:t>
            </a:r>
            <a:r>
              <a:rPr lang="es" sz="1300">
                <a:solidFill>
                  <a:srgbClr val="333333"/>
                </a:solidFill>
              </a:rPr>
              <a:t>. </a:t>
            </a:r>
            <a:endParaRPr b="1" sz="1900">
              <a:solidFill>
                <a:schemeClr val="dk2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33333"/>
              </a:solidFill>
            </a:endParaRPr>
          </a:p>
        </p:txBody>
      </p:sp>
      <p:graphicFrame>
        <p:nvGraphicFramePr>
          <p:cNvPr id="133" name="Google Shape;133;p21"/>
          <p:cNvGraphicFramePr/>
          <p:nvPr/>
        </p:nvGraphicFramePr>
        <p:xfrm>
          <a:off x="182300" y="211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{3EA65A44-F1C8-4851-911F-E36D2C181F53}</a:tableStyleId>
              </a:tblPr>
              <a:tblGrid>
                <a:gridCol w="4118475"/>
                <a:gridCol w="996625"/>
                <a:gridCol w="3471750"/>
              </a:tblGrid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5.5.1 Integridad y cifrado de objetos serializados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</a:t>
                      </a: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CWE 502 -</a:t>
                      </a:r>
                      <a:r>
                        <a:rPr lang="es" sz="1300"/>
                        <a:t> Deserialización de datos no confiables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5.5.2 Restricción en parsers XML para evitar XXE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/>
                        <a:t>CWE 611 -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 Res</a:t>
                      </a:r>
                      <a:r>
                        <a:rPr lang="es" sz="1300"/>
                        <a:t>tricción incorrecta de la referencia a entidades externas en XML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5.5.3 Evitar deserialización de datos no confiables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CWE 502 - </a:t>
                      </a:r>
                      <a:r>
                        <a:rPr lang="es" sz="1300">
                          <a:solidFill>
                            <a:schemeClr val="dk1"/>
                          </a:solidFill>
                        </a:rPr>
                        <a:t>Deserialización de datos no confiables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1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5.5.4 Uso Seguro de JSON en Frontend o Backend de JavaScript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1"/>
                          </a:solidFill>
                        </a:rPr>
                        <a:t>L1, L2, L3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/>
                        <a:t>CWE 95 -</a:t>
                      </a:r>
                      <a:r>
                        <a:rPr lang="es" sz="1300"/>
                        <a:t> Neutralización incorrecta de directivas en código evaluado dinámicamente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1346175" cy="8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type="ctrTitle"/>
          </p:nvPr>
        </p:nvSpPr>
        <p:spPr>
          <a:xfrm>
            <a:off x="1126200" y="169638"/>
            <a:ext cx="6891600" cy="46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360000" lvl="0" marL="0" marR="176024" rtl="0" algn="ctr">
              <a:lnSpc>
                <a:spcPct val="120000"/>
              </a:lnSpc>
              <a:spcBef>
                <a:spcPts val="23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/>
              <a:t>Determinación de los Niveles de Seguridad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603300" y="4879400"/>
            <a:ext cx="2540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D9EEB"/>
                </a:solidFill>
              </a:rPr>
              <a:t>Puesta en Producción Segura. CECTI 24/25</a:t>
            </a:r>
            <a:endParaRPr sz="9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