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5" r:id="rId3"/>
    <p:sldId id="285" r:id="rId4"/>
    <p:sldId id="267" r:id="rId5"/>
    <p:sldId id="276" r:id="rId6"/>
    <p:sldId id="274" r:id="rId7"/>
    <p:sldId id="268" r:id="rId8"/>
    <p:sldId id="281" r:id="rId9"/>
    <p:sldId id="277" r:id="rId10"/>
    <p:sldId id="278" r:id="rId11"/>
    <p:sldId id="279" r:id="rId12"/>
    <p:sldId id="280" r:id="rId13"/>
    <p:sldId id="282" r:id="rId14"/>
    <p:sldId id="286" r:id="rId15"/>
    <p:sldId id="284" r:id="rId16"/>
    <p:sldId id="288" r:id="rId17"/>
    <p:sldId id="289" r:id="rId18"/>
    <p:sldId id="270" r:id="rId19"/>
    <p:sldId id="290" r:id="rId20"/>
    <p:sldId id="291" r:id="rId21"/>
    <p:sldId id="271" r:id="rId22"/>
    <p:sldId id="272" r:id="rId23"/>
    <p:sldId id="293" r:id="rId24"/>
    <p:sldId id="294" r:id="rId25"/>
    <p:sldId id="295" r:id="rId26"/>
    <p:sldId id="296" r:id="rId27"/>
    <p:sldId id="297" r:id="rId28"/>
    <p:sldId id="261" r:id="rId29"/>
    <p:sldId id="265" r:id="rId30"/>
  </p:sldIdLst>
  <p:sldSz cx="12192000" cy="6858000"/>
  <p:notesSz cx="6797675" cy="9928225"/>
  <p:embeddedFontLs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/>
  <p:cmAuthor id="2" name="서지희" initials="서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7795D7"/>
    <a:srgbClr val="FAA76E"/>
    <a:srgbClr val="EC6608"/>
    <a:srgbClr val="2F52A0"/>
    <a:srgbClr val="5D80CF"/>
    <a:srgbClr val="696969"/>
    <a:srgbClr val="111E3B"/>
    <a:srgbClr val="2F5291"/>
    <a:srgbClr val="284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3FF31-4463-4629-AB2D-718A6883B9E0}" v="169" dt="2021-07-25T15:34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95438" autoAdjust="0"/>
  </p:normalViewPr>
  <p:slideViewPr>
    <p:cSldViewPr snapToGrid="0">
      <p:cViewPr varScale="1">
        <p:scale>
          <a:sx n="106" d="100"/>
          <a:sy n="106" d="100"/>
        </p:scale>
        <p:origin x="774" y="114"/>
      </p:cViewPr>
      <p:guideLst>
        <p:guide orient="horz" pos="2154"/>
        <p:guide pos="3839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924" cy="498157"/>
          </a:xfrm>
          <a:prstGeom prst="rect">
            <a:avLst/>
          </a:prstGeom>
        </p:spPr>
        <p:txBody>
          <a:bodyPr vert="horz" lIns="91349" tIns="45674" rIns="91349" bIns="45674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168" y="4"/>
            <a:ext cx="2945923" cy="498157"/>
          </a:xfrm>
          <a:prstGeom prst="rect">
            <a:avLst/>
          </a:prstGeom>
        </p:spPr>
        <p:txBody>
          <a:bodyPr vert="horz" lIns="91349" tIns="45674" rIns="91349" bIns="45674"/>
          <a:lstStyle>
            <a:lvl1pPr algn="r">
              <a:defRPr sz="1200"/>
            </a:lvl1pPr>
          </a:lstStyle>
          <a:p>
            <a:pPr lvl="0">
              <a:defRPr/>
            </a:pPr>
            <a:fld id="{707BC775-E588-49B1-8152-34E6F68DC449}" type="datetime1">
              <a:rPr lang="ko-KR" altLang="en-US"/>
              <a:pPr lvl="0">
                <a:defRPr/>
              </a:pPr>
              <a:t>2024-07-31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70"/>
            <a:ext cx="2945924" cy="498157"/>
          </a:xfrm>
          <a:prstGeom prst="rect">
            <a:avLst/>
          </a:prstGeom>
        </p:spPr>
        <p:txBody>
          <a:bodyPr vert="horz" lIns="91349" tIns="45674" rIns="91349" bIns="45674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168" y="9430070"/>
            <a:ext cx="2945923" cy="498157"/>
          </a:xfrm>
          <a:prstGeom prst="rect">
            <a:avLst/>
          </a:prstGeom>
        </p:spPr>
        <p:txBody>
          <a:bodyPr vert="horz" lIns="91349" tIns="45674" rIns="91349" bIns="45674" anchor="b"/>
          <a:lstStyle>
            <a:lvl1pPr algn="r">
              <a:defRPr sz="1200"/>
            </a:lvl1pPr>
          </a:lstStyle>
          <a:p>
            <a:pPr lvl="0">
              <a:defRPr/>
            </a:pPr>
            <a:fld id="{A6AB2693-AA52-4FA1-9F38-034AF80BCA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5"/>
            <a:ext cx="2945659" cy="498135"/>
          </a:xfrm>
          <a:prstGeom prst="rect">
            <a:avLst/>
          </a:prstGeom>
        </p:spPr>
        <p:txBody>
          <a:bodyPr vert="horz" lIns="91303" tIns="45651" rIns="91303" bIns="45651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5"/>
            <a:ext cx="2945659" cy="498135"/>
          </a:xfrm>
          <a:prstGeom prst="rect">
            <a:avLst/>
          </a:prstGeom>
        </p:spPr>
        <p:txBody>
          <a:bodyPr vert="horz" lIns="91303" tIns="45651" rIns="91303" bIns="45651"/>
          <a:lstStyle>
            <a:lvl1pPr algn="r">
              <a:defRPr sz="1200"/>
            </a:lvl1pPr>
          </a:lstStyle>
          <a:p>
            <a:pPr lvl="0">
              <a:defRPr/>
            </a:pPr>
            <a:fld id="{6C75824B-EE8F-4812-A8E8-7CD839AE493C}" type="datetime1">
              <a:rPr lang="ko-KR" altLang="en-US"/>
              <a:pPr lvl="0">
                <a:defRPr/>
              </a:pPr>
              <a:t>2024-07-31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3" tIns="45651" rIns="91303" bIns="45651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2"/>
            <a:ext cx="5438140" cy="3909238"/>
          </a:xfrm>
          <a:prstGeom prst="rect">
            <a:avLst/>
          </a:prstGeom>
        </p:spPr>
        <p:txBody>
          <a:bodyPr vert="horz" lIns="91303" tIns="45651" rIns="91303" bIns="4565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30099"/>
            <a:ext cx="2945659" cy="498135"/>
          </a:xfrm>
          <a:prstGeom prst="rect">
            <a:avLst/>
          </a:prstGeom>
        </p:spPr>
        <p:txBody>
          <a:bodyPr vert="horz" lIns="91303" tIns="45651" rIns="91303" bIns="45651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9"/>
            <a:ext cx="2945659" cy="498135"/>
          </a:xfrm>
          <a:prstGeom prst="rect">
            <a:avLst/>
          </a:prstGeom>
        </p:spPr>
        <p:txBody>
          <a:bodyPr vert="horz" lIns="91303" tIns="45651" rIns="91303" bIns="45651" anchor="b"/>
          <a:lstStyle>
            <a:lvl1pPr algn="r">
              <a:defRPr sz="1200"/>
            </a:lvl1pPr>
          </a:lstStyle>
          <a:p>
            <a:pPr lvl="0">
              <a:defRPr/>
            </a:pPr>
            <a:fld id="{54F5F91B-DFCF-4C9F-AFC4-FED87A24FD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ko-KR" dirty="0"/>
              <a:t>Client</a:t>
            </a:r>
            <a:r>
              <a:rPr lang="ko-KR" altLang="en-US" dirty="0"/>
              <a:t>가 </a:t>
            </a:r>
            <a:r>
              <a:rPr lang="en-US" altLang="ko-KR" dirty="0"/>
              <a:t>spark-submit</a:t>
            </a:r>
            <a:r>
              <a:rPr lang="ko-KR" altLang="en-US" dirty="0"/>
              <a:t>을 통해 </a:t>
            </a:r>
            <a:r>
              <a:rPr lang="en-US" altLang="ko-KR" dirty="0"/>
              <a:t>application</a:t>
            </a:r>
            <a:r>
              <a:rPr lang="ko-KR" altLang="en-US" dirty="0"/>
              <a:t>을 실행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Client </a:t>
            </a:r>
            <a:r>
              <a:rPr lang="ko-KR" altLang="en-US" dirty="0"/>
              <a:t>서버에 </a:t>
            </a:r>
            <a:r>
              <a:rPr lang="en-US" altLang="ko-KR" dirty="0"/>
              <a:t>Spark Driver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가 </a:t>
            </a:r>
            <a:r>
              <a:rPr lang="en-US" altLang="ko-KR" dirty="0" err="1"/>
              <a:t>NodeManager</a:t>
            </a:r>
            <a:r>
              <a:rPr lang="en-US" altLang="ko-KR" dirty="0"/>
              <a:t> </a:t>
            </a:r>
            <a:r>
              <a:rPr lang="ko-KR" altLang="en-US" dirty="0"/>
              <a:t>중 하나에서 실행됨 </a:t>
            </a:r>
            <a:r>
              <a:rPr lang="en-US" altLang="ko-KR" dirty="0">
                <a:sym typeface="Wingdings" panose="05000000000000000000" pitchFamily="2" charset="2"/>
              </a:rPr>
              <a:t> AM</a:t>
            </a:r>
            <a:r>
              <a:rPr lang="ko-KR" altLang="en-US" dirty="0">
                <a:sym typeface="Wingdings" panose="05000000000000000000" pitchFamily="2" charset="2"/>
              </a:rPr>
              <a:t>은 하나의 애플리케이션을 관리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AM</a:t>
            </a:r>
            <a:r>
              <a:rPr lang="ko-KR" altLang="en-US" dirty="0"/>
              <a:t>은 </a:t>
            </a:r>
            <a:r>
              <a:rPr lang="en-US" altLang="ko-KR" dirty="0"/>
              <a:t>Resource </a:t>
            </a:r>
            <a:r>
              <a:rPr lang="en-US" altLang="ko-KR" dirty="0" err="1"/>
              <a:t>Mananger</a:t>
            </a:r>
            <a:r>
              <a:rPr lang="ko-KR" altLang="en-US" dirty="0"/>
              <a:t>에게 자원을 요청하고 받음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AM</a:t>
            </a:r>
            <a:r>
              <a:rPr lang="ko-KR" altLang="en-US" dirty="0"/>
              <a:t>은 </a:t>
            </a:r>
            <a:r>
              <a:rPr lang="en-US" altLang="ko-KR" dirty="0" err="1"/>
              <a:t>NodeManager</a:t>
            </a:r>
            <a:r>
              <a:rPr lang="ko-KR" altLang="en-US" dirty="0"/>
              <a:t>에게 </a:t>
            </a:r>
            <a:r>
              <a:rPr lang="en-US" altLang="ko-KR" dirty="0"/>
              <a:t>Spark Executor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Spark Executor</a:t>
            </a:r>
            <a:r>
              <a:rPr lang="ko-KR" altLang="en-US" dirty="0"/>
              <a:t>가 </a:t>
            </a:r>
            <a:r>
              <a:rPr lang="en-US" altLang="ko-KR" dirty="0"/>
              <a:t>Task</a:t>
            </a:r>
            <a:r>
              <a:rPr lang="ko-KR" altLang="en-US" dirty="0"/>
              <a:t>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4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CRIM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town</a:t>
            </a:r>
            <a:r>
              <a:rPr lang="ko-KR" altLang="en-US" sz="1200" dirty="0"/>
              <a:t>별 </a:t>
            </a: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범죄율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ZN</a:t>
            </a:r>
            <a:r>
              <a:rPr lang="en-US" altLang="ko-KR" sz="1200" dirty="0"/>
              <a:t>:  25,000 </a:t>
            </a:r>
            <a:r>
              <a:rPr lang="ko-KR" altLang="en-US" sz="1200" dirty="0"/>
              <a:t>평방 피트 이상의 주거용 토지 비율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INDUS</a:t>
            </a:r>
            <a:r>
              <a:rPr lang="en-US" altLang="ko-KR" sz="1200" dirty="0"/>
              <a:t>: town</a:t>
            </a:r>
            <a:r>
              <a:rPr lang="ko-KR" altLang="en-US" sz="1200" dirty="0"/>
              <a:t>별 비소매업무 지역의 비율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CHAS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찰스강</a:t>
            </a:r>
            <a:r>
              <a:rPr lang="ko-KR" altLang="en-US" sz="1200" dirty="0"/>
              <a:t> 근처이면 </a:t>
            </a:r>
            <a:r>
              <a:rPr lang="en-US" altLang="ko-KR" sz="1200" dirty="0"/>
              <a:t>1, </a:t>
            </a:r>
            <a:r>
              <a:rPr lang="ko-KR" altLang="en-US" sz="1200" dirty="0"/>
              <a:t>아니면 </a:t>
            </a:r>
            <a:r>
              <a:rPr lang="en-US" altLang="ko-KR" sz="1200" dirty="0"/>
              <a:t>0</a:t>
            </a:r>
          </a:p>
          <a:p>
            <a:r>
              <a:rPr lang="en-US" altLang="ko-KR" sz="1200" dirty="0">
                <a:solidFill>
                  <a:schemeClr val="accent6"/>
                </a:solidFill>
              </a:rPr>
              <a:t>NOX</a:t>
            </a:r>
            <a:r>
              <a:rPr lang="en-US" altLang="ko-KR" sz="1200" dirty="0"/>
              <a:t>: </a:t>
            </a:r>
            <a:r>
              <a:rPr lang="ko-KR" altLang="en-US" sz="1200" dirty="0"/>
              <a:t>일산화질소 농도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RM</a:t>
            </a:r>
            <a:r>
              <a:rPr lang="en-US" altLang="ko-KR" sz="1200" dirty="0"/>
              <a:t>: </a:t>
            </a:r>
            <a:r>
              <a:rPr lang="ko-KR" altLang="en-US" sz="1200" dirty="0"/>
              <a:t>주택 </a:t>
            </a:r>
            <a:r>
              <a:rPr lang="en-US" altLang="ko-KR" sz="1200" dirty="0"/>
              <a:t>1</a:t>
            </a:r>
            <a:r>
              <a:rPr lang="ko-KR" altLang="en-US" sz="1200" dirty="0"/>
              <a:t>가구당 평균 방 수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AGE</a:t>
            </a:r>
            <a:r>
              <a:rPr lang="en-US" altLang="ko-KR" sz="1200" dirty="0"/>
              <a:t>: 1940</a:t>
            </a:r>
            <a:r>
              <a:rPr lang="ko-KR" altLang="en-US" sz="1200" dirty="0"/>
              <a:t>년 이전에 지어진 자가 소유 주택 비율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DIS</a:t>
            </a:r>
            <a:r>
              <a:rPr lang="en-US" altLang="ko-KR" sz="1200" dirty="0"/>
              <a:t>: </a:t>
            </a:r>
            <a:r>
              <a:rPr lang="ko-KR" altLang="en-US" sz="1200" dirty="0"/>
              <a:t>보스턴의 </a:t>
            </a:r>
            <a:r>
              <a:rPr lang="en-US" altLang="ko-KR" sz="1200" dirty="0"/>
              <a:t>5</a:t>
            </a:r>
            <a:r>
              <a:rPr lang="ko-KR" altLang="en-US" sz="1200" dirty="0"/>
              <a:t>개 고용 중심지까지의 가중 거리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PAD</a:t>
            </a:r>
            <a:r>
              <a:rPr lang="en-US" altLang="ko-KR" sz="1200" dirty="0"/>
              <a:t>: </a:t>
            </a:r>
            <a:r>
              <a:rPr lang="ko-KR" altLang="en-US" sz="1200" dirty="0"/>
              <a:t>방사형 고속도로 접근성 지수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TAX</a:t>
            </a:r>
            <a:r>
              <a:rPr lang="en-US" altLang="ko-KR" sz="1200" dirty="0"/>
              <a:t>: 10,000</a:t>
            </a:r>
            <a:r>
              <a:rPr lang="ko-KR" altLang="en-US" sz="1200" dirty="0"/>
              <a:t>달러당 재산세율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PIRATIO</a:t>
            </a:r>
            <a:r>
              <a:rPr lang="en-US" altLang="ko-KR" sz="1200" dirty="0"/>
              <a:t>: town</a:t>
            </a:r>
            <a:r>
              <a:rPr lang="ko-KR" altLang="en-US" sz="1200" dirty="0"/>
              <a:t>별 학생</a:t>
            </a:r>
            <a:r>
              <a:rPr lang="en-US" altLang="ko-KR" sz="1200" dirty="0"/>
              <a:t>-</a:t>
            </a:r>
            <a:r>
              <a:rPr lang="ko-KR" altLang="en-US" sz="1200" dirty="0"/>
              <a:t>교사 비율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B</a:t>
            </a:r>
            <a:r>
              <a:rPr lang="en-US" altLang="ko-KR" sz="1200" dirty="0"/>
              <a:t>: town</a:t>
            </a:r>
            <a:r>
              <a:rPr lang="ko-KR" altLang="en-US" sz="1200" dirty="0"/>
              <a:t>별 흑인 비율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LSTAT</a:t>
            </a:r>
            <a:r>
              <a:rPr lang="en-US" altLang="ko-KR" sz="1200" dirty="0"/>
              <a:t>: </a:t>
            </a:r>
            <a:r>
              <a:rPr lang="ko-KR" altLang="en-US" sz="1200" dirty="0"/>
              <a:t>하위 계층 인구 비율</a:t>
            </a:r>
            <a:r>
              <a:rPr lang="en-US" altLang="ko-KR" sz="1200" dirty="0"/>
              <a:t>(%)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MEDV</a:t>
            </a:r>
            <a:r>
              <a:rPr lang="en-US" altLang="ko-KR" sz="1200" dirty="0"/>
              <a:t>: </a:t>
            </a:r>
            <a:r>
              <a:rPr lang="ko-KR" altLang="en-US" sz="1200" dirty="0"/>
              <a:t>자가 소유 주택의 중간값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9072" y="2252999"/>
            <a:ext cx="8753856" cy="1006475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2F52A0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419918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DCE03-F373-4334-B81D-2F8ADB27FB2E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205622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2F52A0"/>
                </a:gs>
                <a:gs pos="38000">
                  <a:srgbClr val="7795D7"/>
                </a:gs>
                <a:gs pos="66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63AFA3-9A3F-421F-8457-ABABB293FD02}"/>
              </a:ext>
            </a:extLst>
          </p:cNvPr>
          <p:cNvGrpSpPr/>
          <p:nvPr userDrawn="1"/>
        </p:nvGrpSpPr>
        <p:grpSpPr>
          <a:xfrm>
            <a:off x="4746871" y="5848793"/>
            <a:ext cx="2749534" cy="975023"/>
            <a:chOff x="4746871" y="5848793"/>
            <a:chExt cx="2749534" cy="9750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2A9CDEC-DCAC-420E-B118-7D73D25F1A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23006" y="5848793"/>
              <a:ext cx="2145988" cy="42487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FA45D1-E82E-4CE2-9648-80E2CA5516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46871" y="6256839"/>
              <a:ext cx="2749534" cy="566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" panose="05000000000000000000" pitchFamily="2" charset="2"/>
              <a:buChar char="u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defRPr/>
            </a:lvl2pPr>
            <a:lvl3pPr marL="987425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255713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/>
            </a:lvl4pPr>
            <a:lvl5pPr marL="1524000" indent="-228600">
              <a:buClr>
                <a:schemeClr val="tx1">
                  <a:lumMod val="50000"/>
                  <a:lumOff val="50000"/>
                </a:schemeClr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6192" y="2519557"/>
            <a:ext cx="9106916" cy="948905"/>
          </a:xfrm>
          <a:noFill/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757575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36738-2AFD-46E3-9706-433368DF2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1894EC-C502-40AB-AE50-F201A23BFC25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462000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7795D7"/>
                </a:gs>
                <a:gs pos="36000">
                  <a:schemeClr val="bg1">
                    <a:lumMod val="65000"/>
                  </a:schemeClr>
                </a:gs>
                <a:gs pos="69000">
                  <a:schemeClr val="bg1">
                    <a:lumMod val="65000"/>
                  </a:schemeClr>
                </a:gs>
                <a:gs pos="100000">
                  <a:srgbClr val="7795D7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CBC79-5229-4BDB-B316-7B0AD69C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7312" y="2102947"/>
            <a:ext cx="7973316" cy="4255124"/>
          </a:xfrm>
        </p:spPr>
        <p:txBody>
          <a:bodyPr>
            <a:normAutofit/>
          </a:bodyPr>
          <a:lstStyle>
            <a:lvl1pPr marL="444500" indent="-444500">
              <a:lnSpc>
                <a:spcPct val="150000"/>
              </a:lnSpc>
              <a:spcBef>
                <a:spcPts val="1200"/>
              </a:spcBef>
              <a:defRPr sz="2400"/>
            </a:lvl1pPr>
            <a:lvl2pPr marL="717550" indent="-228600">
              <a:lnSpc>
                <a:spcPct val="150000"/>
              </a:lnSpc>
              <a:spcBef>
                <a:spcPts val="1200"/>
              </a:spcBef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EC4EE5-5A53-49B0-988B-A36081777135}"/>
              </a:ext>
            </a:extLst>
          </p:cNvPr>
          <p:cNvGrpSpPr/>
          <p:nvPr userDrawn="1"/>
        </p:nvGrpSpPr>
        <p:grpSpPr>
          <a:xfrm>
            <a:off x="1264642" y="1077969"/>
            <a:ext cx="3065253" cy="843562"/>
            <a:chOff x="1162093" y="1223249"/>
            <a:chExt cx="3065253" cy="843562"/>
          </a:xfrm>
        </p:grpSpPr>
        <p:sp>
          <p:nvSpPr>
            <p:cNvPr id="4" name="제목 1"/>
            <p:cNvSpPr txBox="1">
              <a:spLocks/>
            </p:cNvSpPr>
            <p:nvPr userDrawn="1"/>
          </p:nvSpPr>
          <p:spPr>
            <a:xfrm>
              <a:off x="1162093" y="1223249"/>
              <a:ext cx="3065253" cy="84356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Contents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9" name="사다리꼴 7">
              <a:extLst>
                <a:ext uri="{FF2B5EF4-FFF2-40B4-BE49-F238E27FC236}">
                  <a16:creationId xmlns:a16="http://schemas.microsoft.com/office/drawing/2014/main" id="{FDE4667F-1B15-4F80-A8C7-D2B9C509DFA9}"/>
                </a:ext>
              </a:extLst>
            </p:cNvPr>
            <p:cNvSpPr/>
            <p:nvPr userDrawn="1"/>
          </p:nvSpPr>
          <p:spPr>
            <a:xfrm rot="5400000">
              <a:off x="1160041" y="1458764"/>
              <a:ext cx="640853" cy="389625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3BCEDD-56C4-45CE-ABA5-144D263E36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11293" y="1944582"/>
              <a:ext cx="2467909" cy="0"/>
            </a:xfrm>
            <a:prstGeom prst="line">
              <a:avLst/>
            </a:prstGeom>
            <a:ln w="41275" cap="rnd">
              <a:solidFill>
                <a:srgbClr val="2F52A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547871" y="2403031"/>
            <a:ext cx="5096258" cy="1938078"/>
            <a:chOff x="3530619" y="2305187"/>
            <a:chExt cx="5096258" cy="193807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3530619" y="2305187"/>
              <a:ext cx="5096258" cy="109345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4800" dirty="0">
                  <a:solidFill>
                    <a:srgbClr val="EC6608"/>
                  </a:solidFill>
                  <a:effectLst/>
                </a:rPr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804841" y="3535379"/>
              <a:ext cx="25478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Thank You!</a:t>
              </a:r>
              <a:endPara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D5F816-C5F4-4204-B158-AFF75A0C2886}"/>
              </a:ext>
            </a:extLst>
          </p:cNvPr>
          <p:cNvCxnSpPr>
            <a:cxnSpLocks/>
          </p:cNvCxnSpPr>
          <p:nvPr userDrawn="1"/>
        </p:nvCxnSpPr>
        <p:spPr>
          <a:xfrm>
            <a:off x="3411387" y="3504725"/>
            <a:ext cx="5369226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EC6608"/>
                </a:gs>
                <a:gs pos="51000">
                  <a:schemeClr val="bg1">
                    <a:lumMod val="65000"/>
                  </a:schemeClr>
                </a:gs>
                <a:gs pos="100000">
                  <a:srgbClr val="EC6608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rot="5400000">
            <a:off x="-205344" y="193431"/>
            <a:ext cx="790790" cy="389625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563523" y="178700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12715" y="640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307003" y="6407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0505E4-2737-494F-BB35-78D928115803}"/>
              </a:ext>
            </a:extLst>
          </p:cNvPr>
          <p:cNvCxnSpPr>
            <a:cxnSpLocks/>
          </p:cNvCxnSpPr>
          <p:nvPr userDrawn="1"/>
        </p:nvCxnSpPr>
        <p:spPr>
          <a:xfrm>
            <a:off x="94004" y="766470"/>
            <a:ext cx="12096000" cy="0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2F52A0"/>
                </a:gs>
                <a:gs pos="41000">
                  <a:srgbClr val="7795D7"/>
                </a:gs>
                <a:gs pos="68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DFCC037-D8F4-4A67-BCEC-865A5B9D9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2F52A0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EC6608"/>
        </a:buClr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Cow-Kite/2024_summer_seminar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wnloads.apache.org/zeppelin/zeppelin-0.11.0/zeppelin-0.11.0-bin-all.t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8014B-881E-443F-9A44-062FE4499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2218815"/>
            <a:ext cx="8778240" cy="10064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SparkML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786079-C3E1-4F42-A7B7-2137B269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86449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dirty="0"/>
              <a:t>2023. 07. 31.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강소연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6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D746-3E09-9424-3CB1-70923B77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Zeppelin-env.sh (tools/zeppelin/conf/)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1C474-B646-CEB0-9C30-96DDA7F5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cd tools/zeppelin/conf/</a:t>
            </a:r>
          </a:p>
          <a:p>
            <a:r>
              <a:rPr lang="en-US" altLang="ko-KR"/>
              <a:t>cp zeppelin-</a:t>
            </a:r>
            <a:r>
              <a:rPr lang="en-US" altLang="ko-KR" dirty="0" err="1"/>
              <a:t>env.sh.template</a:t>
            </a:r>
            <a:r>
              <a:rPr lang="en-US" altLang="ko-KR" dirty="0"/>
              <a:t> zeppelin-env.sh</a:t>
            </a:r>
          </a:p>
          <a:p>
            <a:r>
              <a:rPr lang="en-US" altLang="ko-KR" dirty="0"/>
              <a:t>vim zeppelin-env.sh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4FF04-FEBE-4B88-2446-4091ADB6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89F49-1E8B-0A20-8B13-5C0924EA39F5}"/>
              </a:ext>
            </a:extLst>
          </p:cNvPr>
          <p:cNvSpPr txBox="1"/>
          <p:nvPr/>
        </p:nvSpPr>
        <p:spPr>
          <a:xfrm>
            <a:off x="0" y="2520055"/>
            <a:ext cx="817279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export</a:t>
            </a:r>
            <a:r>
              <a:rPr lang="en-US" altLang="ko-KR" dirty="0"/>
              <a:t> HADOOP_HOME=/home/study/tools/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export</a:t>
            </a:r>
            <a:r>
              <a:rPr lang="en-US" altLang="ko-KR" dirty="0"/>
              <a:t> HADOOP_CONF=$HADOOP_HOME/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export</a:t>
            </a:r>
            <a:r>
              <a:rPr lang="en-US" altLang="ko-KR" dirty="0"/>
              <a:t> JAVA_HOME=/</a:t>
            </a:r>
            <a:r>
              <a:rPr lang="en-US" altLang="ko-KR" dirty="0" err="1"/>
              <a:t>usr</a:t>
            </a:r>
            <a:r>
              <a:rPr lang="en-US" altLang="ko-KR" dirty="0"/>
              <a:t>/lib/</a:t>
            </a:r>
            <a:r>
              <a:rPr lang="en-US" altLang="ko-KR" dirty="0" err="1"/>
              <a:t>jvm</a:t>
            </a:r>
            <a:r>
              <a:rPr lang="en-US" altLang="ko-KR" dirty="0"/>
              <a:t>/java-11-openjdk-amd64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export</a:t>
            </a:r>
            <a:r>
              <a:rPr lang="en-US" altLang="ko-KR" dirty="0"/>
              <a:t> SPARK_MASTER=yarn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export </a:t>
            </a:r>
            <a:r>
              <a:rPr lang="en-US" altLang="ko-KR" dirty="0"/>
              <a:t>SPARK_HOME=/home/study/tools/spark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export</a:t>
            </a:r>
            <a:r>
              <a:rPr lang="en-US" altLang="ko-KR" dirty="0"/>
              <a:t> ZEPPELIN_ADDR=0.0.0.0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export</a:t>
            </a:r>
            <a:r>
              <a:rPr lang="en-US" altLang="ko-KR" dirty="0"/>
              <a:t> ZEPPELIN_PORT=6211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5A50A-204C-07A7-6CCF-40D50A26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80" y="4389628"/>
            <a:ext cx="6161218" cy="17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7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4209B-A67C-3C07-23E6-42E47F12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Zeppelin-site.xml (tools/zeppelin/conf/)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1B988-23F2-B97D-00E3-EFF71561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 zeppelin-</a:t>
            </a:r>
            <a:r>
              <a:rPr lang="en-US" altLang="ko-KR" dirty="0" err="1"/>
              <a:t>site.xml.template</a:t>
            </a:r>
            <a:r>
              <a:rPr lang="en-US" altLang="ko-KR" dirty="0"/>
              <a:t> zeppelin-site.xml</a:t>
            </a:r>
          </a:p>
          <a:p>
            <a:r>
              <a:rPr lang="en-US" altLang="ko-KR" dirty="0"/>
              <a:t>vim zeppelin-site.xml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A5005-6D39-5199-7FEB-7B62C272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3DBD055-CBBD-4BE3-DA54-C8A7245B9840}"/>
              </a:ext>
            </a:extLst>
          </p:cNvPr>
          <p:cNvSpPr txBox="1">
            <a:spLocks/>
          </p:cNvSpPr>
          <p:nvPr/>
        </p:nvSpPr>
        <p:spPr>
          <a:xfrm>
            <a:off x="191149" y="1828350"/>
            <a:ext cx="5630174" cy="502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buClr>
                <a:srgbClr val="EC6608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&lt;property&gt;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&lt;name&gt;</a:t>
            </a:r>
            <a:r>
              <a:rPr lang="en-US" altLang="ko-KR" dirty="0" err="1">
                <a:solidFill>
                  <a:srgbClr val="FF0000"/>
                </a:solidFill>
              </a:rPr>
              <a:t>zeppelin.server.addr</a:t>
            </a:r>
            <a:r>
              <a:rPr lang="en-US" altLang="ko-KR" dirty="0">
                <a:solidFill>
                  <a:srgbClr val="FF0000"/>
                </a:solidFill>
              </a:rPr>
              <a:t>&lt;/name&gt;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>
                <a:solidFill>
                  <a:srgbClr val="FF0000"/>
                </a:solidFill>
              </a:rPr>
              <a:t>  &lt;value&gt;0.0.0.0&lt;/value&gt;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  &lt;description&gt;Server binding address&lt;/description&gt;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&lt;/property&gt;</a:t>
            </a:r>
          </a:p>
          <a:p>
            <a:pPr lvl="1"/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&lt;property&gt;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&lt;name&gt;</a:t>
            </a:r>
            <a:r>
              <a:rPr lang="en-US" altLang="ko-KR" dirty="0" err="1">
                <a:solidFill>
                  <a:srgbClr val="FF0000"/>
                </a:solidFill>
              </a:rPr>
              <a:t>zeppelin.server.port</a:t>
            </a:r>
            <a:r>
              <a:rPr lang="en-US" altLang="ko-KR" dirty="0">
                <a:solidFill>
                  <a:srgbClr val="FF0000"/>
                </a:solidFill>
              </a:rPr>
              <a:t>&lt;/name&gt;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>
                <a:solidFill>
                  <a:srgbClr val="FF0000"/>
                </a:solidFill>
              </a:rPr>
              <a:t> &lt;value&gt;6211&lt;/value&gt;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  &lt;description&gt;Server port.&lt;/description&gt;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&lt;/property&gt;</a:t>
            </a:r>
            <a:endParaRPr lang="en-KR" altLang="ko-KR" dirty="0"/>
          </a:p>
          <a:p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F4B57D66-EC6E-6024-D426-9F3FC758F5F1}"/>
              </a:ext>
            </a:extLst>
          </p:cNvPr>
          <p:cNvSpPr txBox="1">
            <a:spLocks/>
          </p:cNvSpPr>
          <p:nvPr/>
        </p:nvSpPr>
        <p:spPr>
          <a:xfrm>
            <a:off x="5996761" y="2411208"/>
            <a:ext cx="5630174" cy="502965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buClr>
                <a:srgbClr val="EC6608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&lt;property&gt;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>
                <a:solidFill>
                  <a:srgbClr val="FF0000"/>
                </a:solidFill>
              </a:rPr>
              <a:t>&lt;name&gt;</a:t>
            </a:r>
            <a:r>
              <a:rPr lang="en-US" altLang="ko-KR" dirty="0" err="1">
                <a:solidFill>
                  <a:srgbClr val="FF0000"/>
                </a:solidFill>
              </a:rPr>
              <a:t>zeppelin.jobmanager.enable</a:t>
            </a:r>
            <a:r>
              <a:rPr lang="en-US" altLang="ko-KR" dirty="0">
                <a:solidFill>
                  <a:srgbClr val="FF0000"/>
                </a:solidFill>
              </a:rPr>
              <a:t>&lt;/name&gt;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>
                <a:solidFill>
                  <a:srgbClr val="FF0000"/>
                </a:solidFill>
              </a:rPr>
              <a:t>  &lt;value&gt;true&lt;/value&gt;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  &lt;description&gt;The Job tab in zeppelin page seems not so useful instead it cost lots of memory and affect the performance.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  Disable it can save lots of memory&lt;/description&gt;</a:t>
            </a:r>
          </a:p>
          <a:p>
            <a:pPr marL="457200" lvl="1" indent="0">
              <a:buFont typeface="맑은 고딕" panose="020B0503020000020004" pitchFamily="50" charset="-127"/>
              <a:buNone/>
            </a:pPr>
            <a:r>
              <a:rPr lang="en-US" altLang="ko-KR" dirty="0"/>
              <a:t>&lt;/property&gt;</a:t>
            </a:r>
            <a:endParaRPr lang="en-KR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01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B6B69-2EDE-08E9-DEA9-EFA56410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shiro.ini, </a:t>
            </a:r>
            <a:r>
              <a:rPr lang="en-US" altLang="ko-KR" dirty="0" err="1"/>
              <a:t>interpreter.json</a:t>
            </a:r>
            <a:r>
              <a:rPr lang="en-US" altLang="ko-KR" dirty="0"/>
              <a:t> (tools/zeppelin/conf/)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4C2FF-7DD1-B70E-0D67-DE22BDA1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 </a:t>
            </a:r>
            <a:r>
              <a:rPr lang="en-US" altLang="ko-KR" dirty="0" err="1"/>
              <a:t>shiro.ini.template</a:t>
            </a:r>
            <a:r>
              <a:rPr lang="en-US" altLang="ko-KR" dirty="0"/>
              <a:t> shiro.ini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Zeppelin server start: $ /tools/zeppelin/bin/zeppelin-daemon.sh start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5D605-0BF7-4E49-2AFF-656F9D79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AF877-EEEC-8861-1F18-0C78746E280C}"/>
              </a:ext>
            </a:extLst>
          </p:cNvPr>
          <p:cNvSpPr txBox="1"/>
          <p:nvPr/>
        </p:nvSpPr>
        <p:spPr>
          <a:xfrm>
            <a:off x="773723" y="1625058"/>
            <a:ext cx="515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[users]</a:t>
            </a:r>
          </a:p>
          <a:p>
            <a:endParaRPr lang="en-US" altLang="ko-KR" dirty="0"/>
          </a:p>
          <a:p>
            <a:r>
              <a:rPr lang="en-US" altLang="ko-KR" dirty="0"/>
              <a:t>study = study, admin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ABB1D-12D2-DB4F-DF63-5709BD3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01" y="1109912"/>
            <a:ext cx="3048425" cy="14384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0F2799-69B6-D6DA-2293-80D85E23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" y="3619511"/>
            <a:ext cx="4546799" cy="192364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7C0F94-B4BC-FA02-BDAF-CA176719EAF7}"/>
              </a:ext>
            </a:extLst>
          </p:cNvPr>
          <p:cNvSpPr/>
          <p:nvPr/>
        </p:nvSpPr>
        <p:spPr>
          <a:xfrm>
            <a:off x="1781175" y="4794786"/>
            <a:ext cx="1905000" cy="253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246A-EA6B-9A1F-588F-49913A1B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Zeppelin Web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5D4BF-6ADF-00E2-9C90-8A80088E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Zeppelin Web </a:t>
            </a:r>
            <a:r>
              <a:rPr lang="ko-KR" altLang="en-US" dirty="0"/>
              <a:t>접속 </a:t>
            </a:r>
            <a:r>
              <a:rPr lang="en-US" altLang="ko-KR" dirty="0"/>
              <a:t>10.11.70.40:6211</a:t>
            </a:r>
          </a:p>
          <a:p>
            <a:r>
              <a:rPr lang="en-US" altLang="ko-KR" dirty="0"/>
              <a:t>Login</a:t>
            </a:r>
          </a:p>
          <a:p>
            <a:pPr lvl="1"/>
            <a:r>
              <a:rPr lang="en-US" altLang="ko-KR" dirty="0"/>
              <a:t>User Name: study</a:t>
            </a:r>
          </a:p>
          <a:p>
            <a:pPr lvl="1"/>
            <a:r>
              <a:rPr lang="en-US" altLang="ko-KR" dirty="0"/>
              <a:t>Password: study</a:t>
            </a:r>
          </a:p>
          <a:p>
            <a:r>
              <a:rPr lang="en-US" altLang="ko-KR" dirty="0" err="1"/>
              <a:t>interpreter.json</a:t>
            </a:r>
            <a:r>
              <a:rPr lang="en-US" altLang="ko-KR" dirty="0"/>
              <a:t> (Web UI</a:t>
            </a:r>
            <a:r>
              <a:rPr lang="ko-KR" altLang="en-US" dirty="0"/>
              <a:t>에서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92227-1D37-D5B0-F297-CB8A17C4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E7F87-2438-5CEF-6F6A-A0BDF4A71BDE}"/>
              </a:ext>
            </a:extLst>
          </p:cNvPr>
          <p:cNvSpPr txBox="1"/>
          <p:nvPr/>
        </p:nvSpPr>
        <p:spPr>
          <a:xfrm>
            <a:off x="773073" y="3189149"/>
            <a:ext cx="61055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SPARK_HOME: /home/study/tools/spark</a:t>
            </a:r>
          </a:p>
          <a:p>
            <a:r>
              <a:rPr lang="en-US" altLang="ko-KR" dirty="0" err="1"/>
              <a:t>spark.master</a:t>
            </a:r>
            <a:r>
              <a:rPr lang="en-US" altLang="ko-KR" dirty="0"/>
              <a:t>: yarn</a:t>
            </a:r>
          </a:p>
          <a:p>
            <a:r>
              <a:rPr lang="en-US" altLang="ko-KR" dirty="0" err="1"/>
              <a:t>spark.submit.deployMode</a:t>
            </a:r>
            <a:r>
              <a:rPr lang="en-US" altLang="ko-KR" dirty="0"/>
              <a:t>: client</a:t>
            </a:r>
          </a:p>
          <a:p>
            <a:r>
              <a:rPr lang="en-US" altLang="ko-KR" dirty="0"/>
              <a:t>PYSPARK_PYTHON: python3</a:t>
            </a:r>
          </a:p>
          <a:p>
            <a:r>
              <a:rPr lang="en-US" altLang="ko-KR" dirty="0"/>
              <a:t>PYSPARK_DRIVER_PYTHON: python3</a:t>
            </a:r>
          </a:p>
          <a:p>
            <a:r>
              <a:rPr lang="en-US" altLang="ko-KR" dirty="0" err="1"/>
              <a:t>spark.executor.instances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1B73C4-1A11-8827-C2EA-4A20F61B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32" y="1043796"/>
            <a:ext cx="4296193" cy="23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E6B9-F78C-12D8-89E9-01238510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SparkML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F3525-100C-F4A7-3C6B-6748174B8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0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3FD9-D665-9A07-013E-F8CB1DFF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SparkML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A20B7-3E4D-01CB-7DBC-110BC65F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 Spark</a:t>
            </a:r>
            <a:r>
              <a:rPr lang="ko-KR" altLang="en-US" dirty="0"/>
              <a:t>의 </a:t>
            </a:r>
            <a:r>
              <a:rPr lang="en-US" altLang="ko-KR" dirty="0"/>
              <a:t>machine learning </a:t>
            </a:r>
            <a:r>
              <a:rPr lang="ko-KR" altLang="en-US" dirty="0"/>
              <a:t>라이브러리로</a:t>
            </a:r>
            <a:r>
              <a:rPr lang="en-US" altLang="ko-KR" dirty="0"/>
              <a:t>, </a:t>
            </a:r>
            <a:r>
              <a:rPr lang="ko-KR" altLang="en-US" dirty="0"/>
              <a:t>대규모 데이터 처리 및 분석을 위한 다양한 </a:t>
            </a:r>
            <a:r>
              <a:rPr lang="en-US" altLang="ko-KR" dirty="0"/>
              <a:t>machine learning </a:t>
            </a:r>
            <a:r>
              <a:rPr lang="ko-KR" altLang="en-US" dirty="0"/>
              <a:t>알고리즘과 유틸리티 제공</a:t>
            </a:r>
            <a:endParaRPr lang="en-US" altLang="ko-KR" dirty="0"/>
          </a:p>
          <a:p>
            <a:r>
              <a:rPr lang="en-US" altLang="ko-KR" dirty="0" err="1"/>
              <a:t>SparkML</a:t>
            </a:r>
            <a:r>
              <a:rPr lang="ko-KR" altLang="en-US" dirty="0"/>
              <a:t>은 전통적인 알고리즘</a:t>
            </a:r>
            <a:r>
              <a:rPr lang="en-US" altLang="ko-KR" dirty="0"/>
              <a:t>(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군집화 등</a:t>
            </a:r>
            <a:r>
              <a:rPr lang="en-US" altLang="ko-KR" dirty="0"/>
              <a:t>)</a:t>
            </a:r>
            <a:r>
              <a:rPr lang="ko-KR" altLang="en-US" dirty="0"/>
              <a:t>만 지원</a:t>
            </a:r>
            <a:endParaRPr lang="en-US" altLang="ko-KR" dirty="0"/>
          </a:p>
          <a:p>
            <a:r>
              <a:rPr lang="en-US" altLang="ko-KR" dirty="0"/>
              <a:t>CNN, RNN, GNN</a:t>
            </a:r>
            <a:r>
              <a:rPr lang="ko-KR" altLang="en-US" dirty="0"/>
              <a:t>과 같은 딥러닝 모델은 미지원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A219A-D418-4467-8882-6C697FD3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E46AE8-16D4-A619-1F99-971DC1FC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03" y="2961244"/>
            <a:ext cx="6770393" cy="321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44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F9E96-AAD4-402A-2133-5CDBC051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</a:t>
            </a:r>
            <a:r>
              <a:rPr lang="en-US" altLang="ko-KR" dirty="0" err="1"/>
              <a:t>study@MN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DCB82-6E37-90D8-A40C-C3C0B075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디렉토리 생성</a:t>
            </a:r>
            <a:endParaRPr lang="en-US" altLang="ko-KR" dirty="0"/>
          </a:p>
          <a:p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본인 이름 </a:t>
            </a:r>
            <a:r>
              <a:rPr lang="en-US" altLang="ko-KR" dirty="0"/>
              <a:t>(ex: </a:t>
            </a:r>
            <a:r>
              <a:rPr lang="en-US" altLang="ko-KR" dirty="0" err="1"/>
              <a:t>sykang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cd </a:t>
            </a:r>
            <a:r>
              <a:rPr lang="ko-KR" altLang="en-US" dirty="0">
                <a:solidFill>
                  <a:srgbClr val="FF0000"/>
                </a:solidFill>
              </a:rPr>
              <a:t>본인 이름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https://github.com/Cow-Kite/2024_summer_seminar.git</a:t>
            </a:r>
            <a:endParaRPr lang="en-US" altLang="ko-KR" dirty="0"/>
          </a:p>
          <a:p>
            <a:r>
              <a:rPr lang="en-US" altLang="ko-KR" dirty="0"/>
              <a:t>cd 2024_summer_seminar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2AF5B-C2B8-E7A2-5C77-75102CDC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933609-3203-E1EF-CF4E-AD10DDF8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31" y="3967510"/>
            <a:ext cx="4947067" cy="12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1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39CD3-4D59-4CCF-6940-16162325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 data in HDFS (10.11.70.40:9870)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C6239-C3FA-1B4A-6B06-DED72BFF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</a:t>
            </a:r>
            <a:r>
              <a:rPr lang="en-US" altLang="ko-KR" dirty="0"/>
              <a:t> –</a:t>
            </a:r>
            <a:r>
              <a:rPr lang="en-US" altLang="ko-KR" dirty="0" err="1"/>
              <a:t>mkdir</a:t>
            </a:r>
            <a:r>
              <a:rPr lang="en-US" altLang="ko-KR" dirty="0"/>
              <a:t> /user/study/</a:t>
            </a:r>
            <a:r>
              <a:rPr lang="en-US" altLang="ko-KR" dirty="0" err="1">
                <a:solidFill>
                  <a:srgbClr val="FF0000"/>
                </a:solidFill>
              </a:rPr>
              <a:t>sykang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본인 이름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</a:t>
            </a:r>
            <a:r>
              <a:rPr lang="en-US" altLang="ko-KR" dirty="0"/>
              <a:t> –put data/mnm_dataset.csv /user/study/</a:t>
            </a:r>
            <a:r>
              <a:rPr lang="en-US" altLang="ko-KR" dirty="0" err="1">
                <a:solidFill>
                  <a:srgbClr val="FF0000"/>
                </a:solidFill>
              </a:rPr>
              <a:t>sykang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본인 이름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</a:t>
            </a:r>
            <a:r>
              <a:rPr lang="en-US" altLang="ko-KR" dirty="0"/>
              <a:t> –put data/BostonHousing.csv /user/study/</a:t>
            </a:r>
            <a:r>
              <a:rPr lang="en-US" altLang="ko-KR" dirty="0" err="1">
                <a:solidFill>
                  <a:srgbClr val="FF0000"/>
                </a:solidFill>
              </a:rPr>
              <a:t>sykang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본인 이름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12633-6099-CFD5-9989-850D8A2D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08BE3D-28DD-5A3B-99EB-904C76E6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6" y="2709629"/>
            <a:ext cx="11136279" cy="3343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25EF49-D890-068C-0C4E-EFE9963B807D}"/>
              </a:ext>
            </a:extLst>
          </p:cNvPr>
          <p:cNvSpPr/>
          <p:nvPr/>
        </p:nvSpPr>
        <p:spPr>
          <a:xfrm>
            <a:off x="9051843" y="4470936"/>
            <a:ext cx="1905000" cy="1063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F0FA56-CDB7-7047-1BC6-18133980E640}"/>
              </a:ext>
            </a:extLst>
          </p:cNvPr>
          <p:cNvSpPr/>
          <p:nvPr/>
        </p:nvSpPr>
        <p:spPr>
          <a:xfrm>
            <a:off x="446776" y="3514725"/>
            <a:ext cx="1442267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7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E375E-7995-F49B-9F18-C6323224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1 - M&amp;M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9E06D-7F1F-8A18-9684-AB77AFD1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미국의 주 별로 나누어져 있는 </a:t>
            </a:r>
            <a:r>
              <a:rPr lang="en-US" altLang="ko-KR" dirty="0"/>
              <a:t>M&amp;M</a:t>
            </a:r>
            <a:r>
              <a:rPr lang="ko-KR" altLang="en-US" dirty="0"/>
              <a:t>을 색깔별로 집계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main/</a:t>
            </a:r>
          </a:p>
          <a:p>
            <a:r>
              <a:rPr lang="en-US" altLang="ko-KR" dirty="0"/>
              <a:t>vim mnm.py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56D58-108C-80BB-FCD5-9FF3C1CB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91AA41-2671-A448-7C6A-16D5148C4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59"/>
          <a:stretch/>
        </p:blipFill>
        <p:spPr>
          <a:xfrm>
            <a:off x="7682012" y="1472712"/>
            <a:ext cx="1552792" cy="4360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A1111B-D30F-42B4-529D-80D3AE61217B}"/>
              </a:ext>
            </a:extLst>
          </p:cNvPr>
          <p:cNvSpPr txBox="1"/>
          <p:nvPr/>
        </p:nvSpPr>
        <p:spPr>
          <a:xfrm>
            <a:off x="7682012" y="1143138"/>
            <a:ext cx="199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mnm_dataset.csv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F96E6B-B7CD-B160-AE41-37558CFC7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72"/>
          <a:stretch/>
        </p:blipFill>
        <p:spPr>
          <a:xfrm>
            <a:off x="792123" y="4157734"/>
            <a:ext cx="4515480" cy="20192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555C76C-C9A6-7B9B-1450-43803FB3076E}"/>
              </a:ext>
            </a:extLst>
          </p:cNvPr>
          <p:cNvSpPr/>
          <p:nvPr/>
        </p:nvSpPr>
        <p:spPr>
          <a:xfrm>
            <a:off x="2062088" y="5734507"/>
            <a:ext cx="1442266" cy="28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739E8-2D49-FEB4-3E1A-FBA6CBC17315}"/>
              </a:ext>
            </a:extLst>
          </p:cNvPr>
          <p:cNvSpPr txBox="1"/>
          <p:nvPr/>
        </p:nvSpPr>
        <p:spPr>
          <a:xfrm>
            <a:off x="3504354" y="5715871"/>
            <a:ext cx="14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본인 이름</a:t>
            </a:r>
          </a:p>
        </p:txBody>
      </p:sp>
      <p:pic>
        <p:nvPicPr>
          <p:cNvPr id="5122" name="Picture 2" descr="MnM Online Store | Hyderabad">
            <a:extLst>
              <a:ext uri="{FF2B5EF4-FFF2-40B4-BE49-F238E27FC236}">
                <a16:creationId xmlns:a16="http://schemas.microsoft.com/office/drawing/2014/main" id="{AD3755A7-22D3-7A2C-87CE-D931E9C7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65" y="1533897"/>
            <a:ext cx="4554311" cy="140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077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8CB88-657D-719B-0A4E-9C9619F8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ko-KR" altLang="en-US" dirty="0"/>
              <a:t>사용해보기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1491A-A2F4-81D8-11AC-9B3F6619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mnm.py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en-US" altLang="ko-KR" dirty="0"/>
              <a:t>$SPARK_HOME/bin/spark-submit mnm.py hdfs:///user/study/</a:t>
            </a:r>
            <a:r>
              <a:rPr lang="ko-KR" altLang="en-US" dirty="0">
                <a:solidFill>
                  <a:srgbClr val="FF0000"/>
                </a:solidFill>
              </a:rPr>
              <a:t>본인이름</a:t>
            </a:r>
            <a:r>
              <a:rPr lang="en-US" altLang="ko-KR" dirty="0"/>
              <a:t>/mnm_dataset.csv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</a:rPr>
              <a:t>--num-executors</a:t>
            </a:r>
            <a:r>
              <a:rPr lang="ko-KR" altLang="en-US" dirty="0"/>
              <a:t>를 사용해서 </a:t>
            </a:r>
            <a:r>
              <a:rPr lang="en-US" altLang="ko-KR" dirty="0"/>
              <a:t>executor </a:t>
            </a:r>
            <a:r>
              <a:rPr lang="ko-KR" altLang="en-US" dirty="0"/>
              <a:t>개수를 지정할 수 있음 </a:t>
            </a:r>
            <a:r>
              <a:rPr lang="en-US" altLang="ko-KR" dirty="0"/>
              <a:t>(default: 2)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파일을 </a:t>
            </a:r>
            <a:r>
              <a:rPr lang="en-US" altLang="ko-KR" dirty="0"/>
              <a:t>spark </a:t>
            </a:r>
            <a:r>
              <a:rPr lang="en-US" altLang="ko-KR" dirty="0" err="1"/>
              <a:t>dataframe</a:t>
            </a:r>
            <a:r>
              <a:rPr lang="ko-KR" altLang="en-US" dirty="0"/>
              <a:t>으로 불러오기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ko-KR" altLang="en-US" dirty="0"/>
              <a:t>의 처음 </a:t>
            </a:r>
            <a:r>
              <a:rPr lang="en-US" altLang="ko-KR" dirty="0"/>
              <a:t>5</a:t>
            </a:r>
            <a:r>
              <a:rPr lang="ko-KR" altLang="en-US" dirty="0"/>
              <a:t>행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75B82-87CB-4091-7C52-8D659E90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BA74F-93D0-1885-089A-286351B1E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93" y="3290424"/>
            <a:ext cx="6011114" cy="828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8D1C92-A664-AF98-84EE-0A543F343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93" y="4825217"/>
            <a:ext cx="4486901" cy="3238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F7A085-B670-3B61-A3C1-BDBD10D1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007" y="4501321"/>
            <a:ext cx="166710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5D1B-87A4-B9C7-E268-8FF15B0C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on YARN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C3FDE-8286-9ED9-483E-5D436D5BA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4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9D8E5-ADD6-7FE4-F1AD-E33F07C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ko-KR" altLang="en-US" dirty="0"/>
              <a:t>사용해보기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DD25E-F735-843F-CB74-E05684F8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색깔 별로 데이터 그룹화 후 </a:t>
            </a:r>
            <a:r>
              <a:rPr lang="en-US" altLang="ko-KR" dirty="0"/>
              <a:t>60</a:t>
            </a:r>
            <a:r>
              <a:rPr lang="ko-KR" altLang="en-US" dirty="0"/>
              <a:t>행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캘리포니아</a:t>
            </a:r>
            <a:r>
              <a:rPr lang="en-US" altLang="ko-KR" dirty="0"/>
              <a:t>(CA) </a:t>
            </a:r>
            <a:r>
              <a:rPr lang="ko-KR" altLang="en-US" dirty="0"/>
              <a:t>주 데이터 집계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B4B1C-0DF1-AB0E-0687-A1FE8676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293577-B8CB-BD52-7AD6-BB742BC7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27" y="4248046"/>
            <a:ext cx="2419491" cy="1780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FE25B5-0D51-CCCE-CC65-FFE944DC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05" y="1496468"/>
            <a:ext cx="4391638" cy="12193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1B78D7-CA87-3575-DBD8-670D85C09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782" y="971549"/>
            <a:ext cx="2010056" cy="27721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B34170-8BD3-6C54-8CA7-7D30735BF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27" y="4248046"/>
            <a:ext cx="4975884" cy="11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8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FA66C-AFE3-382B-4EF2-10EF2C7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History Web UI (10.11.70.40:18080)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D3D11-2C62-73BD-8EA5-5DF48258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5BE33-D3C7-7B95-F9E9-82B4E691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C1D6FA-E2BF-4C48-3835-78EEE3E2A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37"/>
          <a:stretch/>
        </p:blipFill>
        <p:spPr>
          <a:xfrm>
            <a:off x="389626" y="1043796"/>
            <a:ext cx="10420497" cy="13994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2E3392-B7F2-AD8C-BEE8-9F644F8A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77" y="2443248"/>
            <a:ext cx="8426128" cy="2051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2557F1-7202-41E8-54CE-EB15B4DA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3" y="4494930"/>
            <a:ext cx="6306430" cy="120031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2EDDF0-D116-1323-ED05-4189739CAD39}"/>
              </a:ext>
            </a:extLst>
          </p:cNvPr>
          <p:cNvSpPr/>
          <p:nvPr/>
        </p:nvSpPr>
        <p:spPr>
          <a:xfrm>
            <a:off x="6681713" y="1222625"/>
            <a:ext cx="947812" cy="1220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8831E1-7AA2-4A3A-3378-373285EA6995}"/>
              </a:ext>
            </a:extLst>
          </p:cNvPr>
          <p:cNvSpPr/>
          <p:nvPr/>
        </p:nvSpPr>
        <p:spPr>
          <a:xfrm>
            <a:off x="563523" y="2825355"/>
            <a:ext cx="1217652" cy="1575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433997-F621-0925-204E-3AA3014E01D8}"/>
              </a:ext>
            </a:extLst>
          </p:cNvPr>
          <p:cNvSpPr/>
          <p:nvPr/>
        </p:nvSpPr>
        <p:spPr>
          <a:xfrm>
            <a:off x="5652301" y="2853929"/>
            <a:ext cx="1500974" cy="1589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FA7B5-163A-847A-383A-4E369E34A869}"/>
              </a:ext>
            </a:extLst>
          </p:cNvPr>
          <p:cNvSpPr/>
          <p:nvPr/>
        </p:nvSpPr>
        <p:spPr>
          <a:xfrm>
            <a:off x="563523" y="4547202"/>
            <a:ext cx="1103352" cy="1148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5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D241-C930-67C7-CFE9-AB2C1EE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– Boston House Price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07BF8-357A-8966-351B-5A02708A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으로 보스턴 주택 가격 예측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F817F3-4123-D4CA-78C5-D72E8E16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DE1EF-BDA6-7451-F435-73AAD717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7" y="2214268"/>
            <a:ext cx="7058613" cy="35372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0F626D-A814-9985-E271-DD0A166E0658}"/>
              </a:ext>
            </a:extLst>
          </p:cNvPr>
          <p:cNvSpPr/>
          <p:nvPr/>
        </p:nvSpPr>
        <p:spPr>
          <a:xfrm>
            <a:off x="706398" y="2172148"/>
            <a:ext cx="5932527" cy="36215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62BD5-4E53-B7D9-D5AA-C5141438F4C1}"/>
              </a:ext>
            </a:extLst>
          </p:cNvPr>
          <p:cNvSpPr txBox="1"/>
          <p:nvPr/>
        </p:nvSpPr>
        <p:spPr>
          <a:xfrm>
            <a:off x="2543175" y="180022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5D9F56-09CE-5A2D-1C4D-48E46B48CF6E}"/>
              </a:ext>
            </a:extLst>
          </p:cNvPr>
          <p:cNvSpPr/>
          <p:nvPr/>
        </p:nvSpPr>
        <p:spPr>
          <a:xfrm>
            <a:off x="6706297" y="2172148"/>
            <a:ext cx="589853" cy="36215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A1DCC-C1B0-3545-A92C-EADDF49C7E39}"/>
              </a:ext>
            </a:extLst>
          </p:cNvPr>
          <p:cNvSpPr txBox="1"/>
          <p:nvPr/>
        </p:nvSpPr>
        <p:spPr>
          <a:xfrm>
            <a:off x="6567835" y="1800148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574F6-3DC5-9D13-DC7C-B752D857274F}"/>
              </a:ext>
            </a:extLst>
          </p:cNvPr>
          <p:cNvSpPr txBox="1"/>
          <p:nvPr/>
        </p:nvSpPr>
        <p:spPr>
          <a:xfrm>
            <a:off x="7448240" y="2169480"/>
            <a:ext cx="54483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CRIM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town</a:t>
            </a:r>
            <a:r>
              <a:rPr lang="ko-KR" altLang="en-US" sz="1600" dirty="0"/>
              <a:t>별 </a:t>
            </a:r>
            <a:r>
              <a:rPr lang="en-US" altLang="ko-KR" sz="1600" dirty="0"/>
              <a:t>1</a:t>
            </a:r>
            <a:r>
              <a:rPr lang="ko-KR" altLang="en-US" sz="1600" dirty="0"/>
              <a:t>인당 </a:t>
            </a:r>
            <a:r>
              <a:rPr lang="ko-KR" altLang="en-US" sz="1600" dirty="0" err="1"/>
              <a:t>범죄율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ZN</a:t>
            </a:r>
            <a:r>
              <a:rPr lang="en-US" altLang="ko-KR" sz="1600" dirty="0"/>
              <a:t>:  25,000 </a:t>
            </a:r>
            <a:r>
              <a:rPr lang="ko-KR" altLang="en-US" sz="1600" dirty="0"/>
              <a:t>평방 피트 이상의 주거용 토지 비율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INDUS</a:t>
            </a:r>
            <a:r>
              <a:rPr lang="en-US" altLang="ko-KR" sz="1600" dirty="0"/>
              <a:t>: town</a:t>
            </a:r>
            <a:r>
              <a:rPr lang="ko-KR" altLang="en-US" sz="1600" dirty="0"/>
              <a:t>별 비소매업무 지역의 비율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CHAS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찰스강</a:t>
            </a:r>
            <a:r>
              <a:rPr lang="ko-KR" altLang="en-US" sz="1600" dirty="0"/>
              <a:t> 근처이면 </a:t>
            </a:r>
            <a:r>
              <a:rPr lang="en-US" altLang="ko-KR" sz="1600" dirty="0"/>
              <a:t>1, </a:t>
            </a:r>
            <a:r>
              <a:rPr lang="ko-KR" altLang="en-US" sz="1600" dirty="0"/>
              <a:t>아니면 </a:t>
            </a:r>
            <a:r>
              <a:rPr lang="en-US" altLang="ko-KR" sz="1600" dirty="0"/>
              <a:t>0</a:t>
            </a:r>
          </a:p>
          <a:p>
            <a:r>
              <a:rPr lang="en-US" altLang="ko-KR" sz="1600" dirty="0">
                <a:solidFill>
                  <a:schemeClr val="accent6"/>
                </a:solidFill>
              </a:rPr>
              <a:t>NOX</a:t>
            </a:r>
            <a:r>
              <a:rPr lang="en-US" altLang="ko-KR" sz="1600" dirty="0"/>
              <a:t>: </a:t>
            </a:r>
            <a:r>
              <a:rPr lang="ko-KR" altLang="en-US" sz="1600" dirty="0"/>
              <a:t>일산화질소 농도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RM</a:t>
            </a:r>
            <a:r>
              <a:rPr lang="en-US" altLang="ko-KR" sz="1600" dirty="0"/>
              <a:t>: </a:t>
            </a:r>
            <a:r>
              <a:rPr lang="ko-KR" altLang="en-US" sz="1600" dirty="0"/>
              <a:t>주택 </a:t>
            </a:r>
            <a:r>
              <a:rPr lang="en-US" altLang="ko-KR" sz="1600" dirty="0"/>
              <a:t>1</a:t>
            </a:r>
            <a:r>
              <a:rPr lang="ko-KR" altLang="en-US" sz="1600" dirty="0"/>
              <a:t>가구당 평균 방 수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AGE</a:t>
            </a:r>
            <a:r>
              <a:rPr lang="en-US" altLang="ko-KR" sz="1600" dirty="0"/>
              <a:t>: 1940</a:t>
            </a:r>
            <a:r>
              <a:rPr lang="ko-KR" altLang="en-US" sz="1600" dirty="0"/>
              <a:t>년 이전에 지어진 자가 소유 주택 비율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DIS</a:t>
            </a:r>
            <a:r>
              <a:rPr lang="en-US" altLang="ko-KR" sz="1600" dirty="0"/>
              <a:t>: </a:t>
            </a:r>
            <a:r>
              <a:rPr lang="ko-KR" altLang="en-US" sz="1600" dirty="0"/>
              <a:t>보스턴의 </a:t>
            </a:r>
            <a:r>
              <a:rPr lang="en-US" altLang="ko-KR" sz="1600" dirty="0"/>
              <a:t>5</a:t>
            </a:r>
            <a:r>
              <a:rPr lang="ko-KR" altLang="en-US" sz="1600" dirty="0"/>
              <a:t>개 고용 중심지까지의 가중 거리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PAD</a:t>
            </a:r>
            <a:r>
              <a:rPr lang="en-US" altLang="ko-KR" sz="1600" dirty="0"/>
              <a:t>: </a:t>
            </a:r>
            <a:r>
              <a:rPr lang="ko-KR" altLang="en-US" sz="1600" dirty="0"/>
              <a:t>방사형 고속도로 접근성 지수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TAX</a:t>
            </a:r>
            <a:r>
              <a:rPr lang="en-US" altLang="ko-KR" sz="1600" dirty="0"/>
              <a:t>: 10,000</a:t>
            </a:r>
            <a:r>
              <a:rPr lang="ko-KR" altLang="en-US" sz="1600" dirty="0"/>
              <a:t>달러당 재산세율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PIRATIO</a:t>
            </a:r>
            <a:r>
              <a:rPr lang="en-US" altLang="ko-KR" sz="1600" dirty="0"/>
              <a:t>: town</a:t>
            </a:r>
            <a:r>
              <a:rPr lang="ko-KR" altLang="en-US" sz="1600" dirty="0"/>
              <a:t>별 학생</a:t>
            </a:r>
            <a:r>
              <a:rPr lang="en-US" altLang="ko-KR" sz="1600" dirty="0"/>
              <a:t>-</a:t>
            </a:r>
            <a:r>
              <a:rPr lang="ko-KR" altLang="en-US" sz="1600" dirty="0"/>
              <a:t>교사 비율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B</a:t>
            </a:r>
            <a:r>
              <a:rPr lang="en-US" altLang="ko-KR" sz="1600" dirty="0"/>
              <a:t>: town</a:t>
            </a:r>
            <a:r>
              <a:rPr lang="ko-KR" altLang="en-US" sz="1600" dirty="0"/>
              <a:t>별 흑인 비율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LSTAT</a:t>
            </a:r>
            <a:r>
              <a:rPr lang="en-US" altLang="ko-KR" sz="1600" dirty="0"/>
              <a:t>: </a:t>
            </a:r>
            <a:r>
              <a:rPr lang="ko-KR" altLang="en-US" sz="1600" dirty="0"/>
              <a:t>하위 계층 인구 비율</a:t>
            </a:r>
            <a:r>
              <a:rPr lang="en-US" altLang="ko-KR" sz="1600" dirty="0"/>
              <a:t>(%)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MEDV</a:t>
            </a:r>
            <a:r>
              <a:rPr lang="en-US" altLang="ko-KR" sz="1600" dirty="0"/>
              <a:t>: </a:t>
            </a:r>
            <a:r>
              <a:rPr lang="ko-KR" altLang="en-US" sz="1600" dirty="0"/>
              <a:t>자가 소유 주택의 중간값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7998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0E93E-03D5-FB40-9C77-42E75B1C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2F48C-DADE-F57F-92A5-5CD59AB5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 boston_lr.py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boston_lr.py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en-US" altLang="ko-KR" dirty="0"/>
              <a:t>$SPARK_HOME/bin/spark-submit boston_lr.py hdfs:///user/study/</a:t>
            </a:r>
            <a:r>
              <a:rPr lang="ko-KR" altLang="en-US" dirty="0">
                <a:solidFill>
                  <a:srgbClr val="FF0000"/>
                </a:solidFill>
              </a:rPr>
              <a:t>본인이름</a:t>
            </a:r>
            <a:r>
              <a:rPr lang="en-US" altLang="ko-KR" dirty="0"/>
              <a:t>/BostonHosing.csv</a:t>
            </a:r>
          </a:p>
          <a:p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en-US" altLang="ko-KR" dirty="0"/>
              <a:t>spark </a:t>
            </a:r>
            <a:r>
              <a:rPr lang="en-US" altLang="ko-KR" dirty="0" err="1"/>
              <a:t>dataframe</a:t>
            </a:r>
            <a:r>
              <a:rPr lang="ko-KR" altLang="en-US" dirty="0"/>
              <a:t>으로 불러오기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A835AA-5F12-13FA-AB25-51B68898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5FA3CF-D54E-5818-9EC9-DAB5482C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1" y="1438214"/>
            <a:ext cx="3505904" cy="11906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29D01F-4A4E-4EEE-7531-D2815DE59034}"/>
              </a:ext>
            </a:extLst>
          </p:cNvPr>
          <p:cNvSpPr/>
          <p:nvPr/>
        </p:nvSpPr>
        <p:spPr>
          <a:xfrm>
            <a:off x="2605013" y="2036329"/>
            <a:ext cx="1442266" cy="284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D66F6-1E2D-80B0-C991-0F4EEE3320DC}"/>
              </a:ext>
            </a:extLst>
          </p:cNvPr>
          <p:cNvSpPr txBox="1"/>
          <p:nvPr/>
        </p:nvSpPr>
        <p:spPr>
          <a:xfrm>
            <a:off x="4047279" y="2017693"/>
            <a:ext cx="144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본인 이름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E01FE9-0BE6-F6F8-902F-2A6D05E0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1" y="4077165"/>
            <a:ext cx="3733140" cy="13426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AB4C07-62B9-6917-B466-7C043A3DB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412" y="4048844"/>
            <a:ext cx="650648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F2183-8B75-AD28-BCA4-EF36CA6C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</a:t>
            </a:r>
            <a:r>
              <a:rPr lang="ko-KR" altLang="en-US" dirty="0"/>
              <a:t>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FC75E-DB89-2DE6-49DD-16BAE6CF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A681BB-A2A1-84B1-3016-6CCFF32D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EF48BF-EC3B-4A47-8C58-4928BCF8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8" y="1142912"/>
            <a:ext cx="8364117" cy="1257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0CE3D5-6269-FB90-08CB-4E428A4A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8" y="2593022"/>
            <a:ext cx="629690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3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4B4CA-8510-E2E8-D235-4EB25336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 및 예측 수행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73A0E-6789-E38D-EEFC-8D589A97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DEB4A-BCD4-FA5C-3C60-6B3E0A3D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9E1B4C-CEF4-2677-1880-881BA96A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38" y="1167698"/>
            <a:ext cx="7335274" cy="15813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C2FFDF-5D7E-2A33-9990-40A36FC1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38" y="3197850"/>
            <a:ext cx="774490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4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A9164-604C-437A-7DEE-A004FB5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0AB28-D2DE-FFDC-09E4-34E3C224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 지표</a:t>
            </a:r>
            <a:r>
              <a:rPr lang="en-US" altLang="ko-KR" dirty="0"/>
              <a:t>: RMSE, R^2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24B66-EC2D-6C4E-F95B-70580D39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D272EB-EE14-0217-0E88-7637DC99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3" y="1568447"/>
            <a:ext cx="8059275" cy="971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DDD3A3-48DE-3F26-905C-F453A6B7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3" y="2758990"/>
            <a:ext cx="7773485" cy="781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79C890-7941-DA2E-D883-12A5139E3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2" y="3804859"/>
            <a:ext cx="7008749" cy="6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6649-F917-BCD7-1AE6-515EE38E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15FEC-CC9C-4956-5A4F-B4DD2F5F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7BFFA-9BF3-5AB3-2277-0816A40E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9689FD-60E6-8AC5-59DD-834D28F6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6" y="1091407"/>
            <a:ext cx="9326277" cy="2648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D3DD9C-04A7-925B-5CB7-E9ACC3DA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6" y="3930780"/>
            <a:ext cx="6373124" cy="2132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E8059-7226-B1AC-5167-02D6D8D37071}"/>
              </a:ext>
            </a:extLst>
          </p:cNvPr>
          <p:cNvSpPr txBox="1"/>
          <p:nvPr/>
        </p:nvSpPr>
        <p:spPr>
          <a:xfrm>
            <a:off x="6858000" y="3856069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nox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일산화질소 농도</a:t>
            </a:r>
            <a:r>
              <a:rPr lang="en-US" altLang="ko-KR" dirty="0">
                <a:solidFill>
                  <a:schemeClr val="accent6"/>
                </a:solidFill>
              </a:rPr>
              <a:t>): </a:t>
            </a:r>
            <a:r>
              <a:rPr lang="ko-KR" altLang="en-US" dirty="0"/>
              <a:t>주택 가격에 가장 큰 영향을 미침</a:t>
            </a:r>
            <a:r>
              <a:rPr lang="en-US" altLang="ko-KR" dirty="0"/>
              <a:t>. </a:t>
            </a:r>
            <a:r>
              <a:rPr lang="ko-KR" altLang="en-US" dirty="0"/>
              <a:t>높을수록 가격이 낮아짐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rm(</a:t>
            </a:r>
            <a:r>
              <a:rPr lang="ko-KR" altLang="en-US" dirty="0">
                <a:solidFill>
                  <a:schemeClr val="accent6"/>
                </a:solidFill>
              </a:rPr>
              <a:t>방 수</a:t>
            </a:r>
            <a:r>
              <a:rPr lang="en-US" altLang="ko-KR" dirty="0">
                <a:solidFill>
                  <a:schemeClr val="accent6"/>
                </a:solidFill>
              </a:rPr>
              <a:t>): </a:t>
            </a:r>
            <a:r>
              <a:rPr lang="ko-KR" altLang="en-US" dirty="0"/>
              <a:t>방 수가 많을수록 주택 가격이 상승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6"/>
                </a:solidFill>
              </a:rPr>
              <a:t>chas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강과의 인접 여부</a:t>
            </a:r>
            <a:r>
              <a:rPr lang="en-US" altLang="ko-KR" dirty="0">
                <a:solidFill>
                  <a:schemeClr val="accent6"/>
                </a:solidFill>
              </a:rPr>
              <a:t>):</a:t>
            </a:r>
            <a:r>
              <a:rPr lang="ko-KR" altLang="en-US" dirty="0"/>
              <a:t>강과 인접할 수록 가격이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b(</a:t>
            </a:r>
            <a:r>
              <a:rPr lang="ko-KR" altLang="en-US" dirty="0">
                <a:solidFill>
                  <a:schemeClr val="accent6"/>
                </a:solidFill>
              </a:rPr>
              <a:t>흑인 비율</a:t>
            </a:r>
            <a:r>
              <a:rPr lang="en-US" altLang="ko-KR" dirty="0">
                <a:solidFill>
                  <a:schemeClr val="accent6"/>
                </a:solidFill>
              </a:rPr>
              <a:t>): </a:t>
            </a:r>
            <a:r>
              <a:rPr lang="ko-KR" altLang="en-US" dirty="0"/>
              <a:t>흑인 비율은 가격에 거의 영향 </a:t>
            </a:r>
            <a:r>
              <a:rPr lang="en-US" altLang="ko-KR" dirty="0"/>
              <a:t>X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age(1940</a:t>
            </a:r>
            <a:r>
              <a:rPr lang="ko-KR" altLang="en-US" dirty="0">
                <a:solidFill>
                  <a:schemeClr val="accent6"/>
                </a:solidFill>
              </a:rPr>
              <a:t>년 이전 건축</a:t>
            </a:r>
            <a:r>
              <a:rPr lang="en-US" altLang="ko-KR" dirty="0">
                <a:solidFill>
                  <a:schemeClr val="accent6"/>
                </a:solidFill>
              </a:rPr>
              <a:t>): </a:t>
            </a:r>
            <a:r>
              <a:rPr lang="ko-KR" altLang="en-US" dirty="0"/>
              <a:t>가격에 거의 영향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5171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78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A317F-85C1-5721-ED06-6219370F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on YARN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468A0-074F-6F1F-3B04-2DD53B3A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A179687-013C-27BA-0F4C-65A0CF68C239}"/>
              </a:ext>
            </a:extLst>
          </p:cNvPr>
          <p:cNvGrpSpPr/>
          <p:nvPr/>
        </p:nvGrpSpPr>
        <p:grpSpPr>
          <a:xfrm>
            <a:off x="1529829" y="1135698"/>
            <a:ext cx="7777174" cy="4568347"/>
            <a:chOff x="1529829" y="1135698"/>
            <a:chExt cx="7777174" cy="456834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47328D-3189-DCD7-9B1C-BA2CB33F4C85}"/>
                </a:ext>
              </a:extLst>
            </p:cNvPr>
            <p:cNvSpPr/>
            <p:nvPr/>
          </p:nvSpPr>
          <p:spPr>
            <a:xfrm>
              <a:off x="2860936" y="1365270"/>
              <a:ext cx="6446067" cy="8962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CBE7E8-531E-FB05-E6A2-E7C46B4730FB}"/>
                </a:ext>
              </a:extLst>
            </p:cNvPr>
            <p:cNvSpPr/>
            <p:nvPr/>
          </p:nvSpPr>
          <p:spPr>
            <a:xfrm>
              <a:off x="2860936" y="3660258"/>
              <a:ext cx="6446067" cy="896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HDFS – Hadoop Distributed File System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ACF756-287F-A4AE-176B-8218470C8479}"/>
                </a:ext>
              </a:extLst>
            </p:cNvPr>
            <p:cNvSpPr/>
            <p:nvPr/>
          </p:nvSpPr>
          <p:spPr>
            <a:xfrm>
              <a:off x="2860936" y="2512764"/>
              <a:ext cx="6446067" cy="8962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Yarn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3049876-8FE7-7FE7-DB3C-EBAEB993D976}"/>
                </a:ext>
              </a:extLst>
            </p:cNvPr>
            <p:cNvSpPr/>
            <p:nvPr/>
          </p:nvSpPr>
          <p:spPr>
            <a:xfrm>
              <a:off x="2860936" y="4807752"/>
              <a:ext cx="887240" cy="8962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D60DE67-D6BD-2318-7BAF-396CBDCC8C5B}"/>
                </a:ext>
              </a:extLst>
            </p:cNvPr>
            <p:cNvSpPr/>
            <p:nvPr/>
          </p:nvSpPr>
          <p:spPr>
            <a:xfrm>
              <a:off x="3963952" y="4807748"/>
              <a:ext cx="887240" cy="8962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002E8D-385F-AC18-6A8D-E9C93E2947DE}"/>
                </a:ext>
              </a:extLst>
            </p:cNvPr>
            <p:cNvSpPr/>
            <p:nvPr/>
          </p:nvSpPr>
          <p:spPr>
            <a:xfrm>
              <a:off x="5094127" y="4807751"/>
              <a:ext cx="887240" cy="8962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A23A86-F67A-E114-85A5-09C6965AA6B1}"/>
                </a:ext>
              </a:extLst>
            </p:cNvPr>
            <p:cNvSpPr/>
            <p:nvPr/>
          </p:nvSpPr>
          <p:spPr>
            <a:xfrm>
              <a:off x="6210728" y="4807748"/>
              <a:ext cx="887240" cy="8962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AAB7DA-BA30-4930-1C7C-8748ADFF927A}"/>
                </a:ext>
              </a:extLst>
            </p:cNvPr>
            <p:cNvSpPr/>
            <p:nvPr/>
          </p:nvSpPr>
          <p:spPr>
            <a:xfrm>
              <a:off x="7322797" y="4807748"/>
              <a:ext cx="887240" cy="8962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E0F274-3EA0-212D-E0FF-817ED7FDA8D0}"/>
                </a:ext>
              </a:extLst>
            </p:cNvPr>
            <p:cNvSpPr/>
            <p:nvPr/>
          </p:nvSpPr>
          <p:spPr>
            <a:xfrm>
              <a:off x="8419763" y="4807748"/>
              <a:ext cx="887240" cy="8962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795F7-35D2-74CF-CD71-0D9183FBD413}"/>
                </a:ext>
              </a:extLst>
            </p:cNvPr>
            <p:cNvSpPr txBox="1"/>
            <p:nvPr/>
          </p:nvSpPr>
          <p:spPr>
            <a:xfrm>
              <a:off x="1776057" y="3918126"/>
              <a:ext cx="12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Storage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37E6C6-32C8-1B89-86E4-9394EC07CB62}"/>
                </a:ext>
              </a:extLst>
            </p:cNvPr>
            <p:cNvSpPr txBox="1"/>
            <p:nvPr/>
          </p:nvSpPr>
          <p:spPr>
            <a:xfrm>
              <a:off x="1594251" y="2616708"/>
              <a:ext cx="126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Resource </a:t>
              </a:r>
              <a:br>
                <a:rPr lang="en-US" altLang="ko-KR" dirty="0"/>
              </a:br>
              <a:r>
                <a:rPr lang="en-US" altLang="ko-KR" dirty="0"/>
                <a:t>Manager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D1D84C-EC74-C51F-2B49-052ACEF4F623}"/>
                </a:ext>
              </a:extLst>
            </p:cNvPr>
            <p:cNvSpPr txBox="1"/>
            <p:nvPr/>
          </p:nvSpPr>
          <p:spPr>
            <a:xfrm>
              <a:off x="1529829" y="1596098"/>
              <a:ext cx="1405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Processing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472C08-6C61-E703-E222-CE1190ABA1F7}"/>
                </a:ext>
              </a:extLst>
            </p:cNvPr>
            <p:cNvSpPr txBox="1"/>
            <p:nvPr/>
          </p:nvSpPr>
          <p:spPr>
            <a:xfrm>
              <a:off x="1650857" y="5050239"/>
              <a:ext cx="12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Hardware</a:t>
              </a:r>
              <a:endParaRPr lang="ko-KR" altLang="en-US" dirty="0"/>
            </a:p>
          </p:txBody>
        </p:sp>
        <p:pic>
          <p:nvPicPr>
            <p:cNvPr id="29" name="그림 28" descr="폰트, 그래픽, 로고, 상징이(가) 표시된 사진&#10;&#10;자동 생성된 설명">
              <a:extLst>
                <a:ext uri="{FF2B5EF4-FFF2-40B4-BE49-F238E27FC236}">
                  <a16:creationId xmlns:a16="http://schemas.microsoft.com/office/drawing/2014/main" id="{FDFF9B10-8792-8D7D-1BF7-0BFA76224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3519" y="1135698"/>
              <a:ext cx="1266686" cy="1266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68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F1569-1528-7382-EAB6-4A4B071D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on YARN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3AF15-4DE7-6E99-D270-8D351A08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YARN</a:t>
            </a:r>
            <a:r>
              <a:rPr lang="ko-KR" altLang="en-US" dirty="0"/>
              <a:t>은 </a:t>
            </a:r>
            <a:r>
              <a:rPr lang="en-US" altLang="ko-KR" dirty="0"/>
              <a:t>Apache Hadoop</a:t>
            </a:r>
            <a:r>
              <a:rPr lang="ko-KR" altLang="en-US" dirty="0"/>
              <a:t>의 클러스터 관리 시스템으로</a:t>
            </a:r>
            <a:r>
              <a:rPr lang="en-US" altLang="ko-KR" dirty="0"/>
              <a:t>, </a:t>
            </a:r>
            <a:r>
              <a:rPr lang="ko-KR" altLang="en-US" dirty="0"/>
              <a:t>다양한 종류의 데이터 처리 작업을 관리하고 자원을 할당하는 역할</a:t>
            </a:r>
            <a:endParaRPr lang="en-US" altLang="ko-KR" dirty="0"/>
          </a:p>
          <a:p>
            <a:r>
              <a:rPr lang="en-US" altLang="ko-KR" dirty="0"/>
              <a:t>Spark on YARN </a:t>
            </a:r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효율적인 자원 관리</a:t>
            </a:r>
            <a:endParaRPr lang="en-US" altLang="ko-KR" dirty="0"/>
          </a:p>
          <a:p>
            <a:pPr lvl="1"/>
            <a:r>
              <a:rPr lang="en-US" altLang="ko-KR" dirty="0"/>
              <a:t>Hadoop ecosystem</a:t>
            </a:r>
            <a:r>
              <a:rPr lang="ko-KR" altLang="en-US" dirty="0"/>
              <a:t>과의 통합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Spark </a:t>
            </a:r>
            <a:r>
              <a:rPr lang="ko-KR" altLang="en-US" dirty="0">
                <a:sym typeface="Wingdings" panose="05000000000000000000" pitchFamily="2" charset="2"/>
              </a:rPr>
              <a:t>애플리케이션의 성능과 확장성 향상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22D24-C7B9-595A-B88B-2D17F6AA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Picture 4" descr="post-thumbnail">
            <a:extLst>
              <a:ext uri="{FF2B5EF4-FFF2-40B4-BE49-F238E27FC236}">
                <a16:creationId xmlns:a16="http://schemas.microsoft.com/office/drawing/2014/main" id="{6420E84B-1224-1173-FF8D-A1954450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23" y="1704976"/>
            <a:ext cx="5625563" cy="44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8D18E-E85C-52E5-BC87-C5BFA2AE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on YARN </a:t>
            </a:r>
            <a:r>
              <a:rPr lang="ko-KR" altLang="en-US" dirty="0"/>
              <a:t>실행 흐름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2EF615-D04C-9ED1-7BE3-5BD0EA0E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9659BE-1FCD-BEA4-7F69-37B7FC116D9E}"/>
              </a:ext>
            </a:extLst>
          </p:cNvPr>
          <p:cNvSpPr/>
          <p:nvPr/>
        </p:nvSpPr>
        <p:spPr>
          <a:xfrm>
            <a:off x="821192" y="1227277"/>
            <a:ext cx="2369343" cy="1330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Client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$ ./spark-submit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A85E71-87C8-7712-4B68-D383DCBB61A7}"/>
              </a:ext>
            </a:extLst>
          </p:cNvPr>
          <p:cNvSpPr/>
          <p:nvPr/>
        </p:nvSpPr>
        <p:spPr>
          <a:xfrm>
            <a:off x="5075290" y="1107591"/>
            <a:ext cx="2041602" cy="1570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YARN Container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AC9603-B9A7-4585-B9B0-DF2FAF7A3EF5}"/>
              </a:ext>
            </a:extLst>
          </p:cNvPr>
          <p:cNvSpPr/>
          <p:nvPr/>
        </p:nvSpPr>
        <p:spPr>
          <a:xfrm>
            <a:off x="5402998" y="1512139"/>
            <a:ext cx="1386185" cy="1020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Spark Application Master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14ADC-72A8-BD67-3E2C-0C60A216A4DD}"/>
              </a:ext>
            </a:extLst>
          </p:cNvPr>
          <p:cNvSpPr/>
          <p:nvPr/>
        </p:nvSpPr>
        <p:spPr>
          <a:xfrm>
            <a:off x="9001647" y="1467843"/>
            <a:ext cx="2128706" cy="849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YARN Resource Manager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94149F-264A-580E-7CB4-44E5859D58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90535" y="1892682"/>
            <a:ext cx="18847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14D3AD-E495-7052-E738-C9DC3FA557AC}"/>
              </a:ext>
            </a:extLst>
          </p:cNvPr>
          <p:cNvSpPr/>
          <p:nvPr/>
        </p:nvSpPr>
        <p:spPr>
          <a:xfrm>
            <a:off x="1121249" y="1917006"/>
            <a:ext cx="1769228" cy="5286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Spark Driver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E2E214-99B1-EBCC-E747-B8E12F3CC259}"/>
              </a:ext>
            </a:extLst>
          </p:cNvPr>
          <p:cNvCxnSpPr>
            <a:cxnSpLocks/>
          </p:cNvCxnSpPr>
          <p:nvPr/>
        </p:nvCxnSpPr>
        <p:spPr>
          <a:xfrm flipV="1">
            <a:off x="3967172" y="4753889"/>
            <a:ext cx="1906328" cy="113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08C589-FE3C-F18B-8378-67A3669D0652}"/>
              </a:ext>
            </a:extLst>
          </p:cNvPr>
          <p:cNvSpPr/>
          <p:nvPr/>
        </p:nvSpPr>
        <p:spPr>
          <a:xfrm>
            <a:off x="3380767" y="3250883"/>
            <a:ext cx="3716217" cy="22067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1A39C9-A029-E0E4-BC26-9F2641EDD1D6}"/>
              </a:ext>
            </a:extLst>
          </p:cNvPr>
          <p:cNvSpPr/>
          <p:nvPr/>
        </p:nvSpPr>
        <p:spPr>
          <a:xfrm>
            <a:off x="3576128" y="3452240"/>
            <a:ext cx="3716217" cy="22067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C3465D-14B0-1E75-70A7-6D46220AA9B8}"/>
              </a:ext>
            </a:extLst>
          </p:cNvPr>
          <p:cNvSpPr/>
          <p:nvPr/>
        </p:nvSpPr>
        <p:spPr>
          <a:xfrm>
            <a:off x="3809505" y="3618307"/>
            <a:ext cx="3716217" cy="22067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7CB89F-0F17-1BE3-765E-5588D92F061A}"/>
              </a:ext>
            </a:extLst>
          </p:cNvPr>
          <p:cNvSpPr/>
          <p:nvPr/>
        </p:nvSpPr>
        <p:spPr>
          <a:xfrm>
            <a:off x="4025788" y="3817259"/>
            <a:ext cx="3716217" cy="22067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CB7133-150B-1192-AC3E-95440BCF85B8}"/>
              </a:ext>
            </a:extLst>
          </p:cNvPr>
          <p:cNvGrpSpPr/>
          <p:nvPr/>
        </p:nvGrpSpPr>
        <p:grpSpPr>
          <a:xfrm>
            <a:off x="4242071" y="4018756"/>
            <a:ext cx="3716217" cy="2206706"/>
            <a:chOff x="5967045" y="3359037"/>
            <a:chExt cx="3716217" cy="220670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13C2CC-3490-5AA1-5F28-65AE15C96AEF}"/>
                </a:ext>
              </a:extLst>
            </p:cNvPr>
            <p:cNvSpPr/>
            <p:nvPr/>
          </p:nvSpPr>
          <p:spPr>
            <a:xfrm>
              <a:off x="5967045" y="3359037"/>
              <a:ext cx="3716217" cy="220670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2204217-76C7-B221-A30F-A98C1E65EBA8}"/>
                </a:ext>
              </a:extLst>
            </p:cNvPr>
            <p:cNvSpPr/>
            <p:nvPr/>
          </p:nvSpPr>
          <p:spPr>
            <a:xfrm>
              <a:off x="6096000" y="3477561"/>
              <a:ext cx="3458308" cy="630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YARN </a:t>
              </a:r>
              <a:r>
                <a:rPr lang="en-US" altLang="ko-KR" dirty="0" err="1">
                  <a:solidFill>
                    <a:sysClr val="windowText" lastClr="000000"/>
                  </a:solidFill>
                </a:rPr>
                <a:t>NodeManager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C1A95A8-74DC-B404-9109-F9CD1DC9D909}"/>
                </a:ext>
              </a:extLst>
            </p:cNvPr>
            <p:cNvSpPr/>
            <p:nvPr/>
          </p:nvSpPr>
          <p:spPr>
            <a:xfrm>
              <a:off x="7854462" y="4178113"/>
              <a:ext cx="1699846" cy="12662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YARN Container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D11307B-FDFB-885F-9B82-8A6D622AEF21}"/>
                </a:ext>
              </a:extLst>
            </p:cNvPr>
            <p:cNvSpPr/>
            <p:nvPr/>
          </p:nvSpPr>
          <p:spPr>
            <a:xfrm>
              <a:off x="8117739" y="4564611"/>
              <a:ext cx="1173292" cy="74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Spark </a:t>
              </a:r>
            </a:p>
            <a:p>
              <a:pPr algn="ctr"/>
              <a:r>
                <a:rPr lang="en-US" altLang="ko-KR" dirty="0"/>
                <a:t>Executor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A6AA54A-EE8D-FD65-BF1F-6120C09A3609}"/>
                </a:ext>
              </a:extLst>
            </p:cNvPr>
            <p:cNvSpPr/>
            <p:nvPr/>
          </p:nvSpPr>
          <p:spPr>
            <a:xfrm>
              <a:off x="6096000" y="4178113"/>
              <a:ext cx="1699846" cy="12662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YARN Container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95708E7-CC83-58CD-FFD8-036850756281}"/>
                </a:ext>
              </a:extLst>
            </p:cNvPr>
            <p:cNvSpPr/>
            <p:nvPr/>
          </p:nvSpPr>
          <p:spPr>
            <a:xfrm>
              <a:off x="6359277" y="4564611"/>
              <a:ext cx="1173292" cy="74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Spark </a:t>
              </a:r>
            </a:p>
            <a:p>
              <a:pPr algn="ctr"/>
              <a:r>
                <a:rPr lang="en-US" altLang="ko-KR" dirty="0"/>
                <a:t>Executor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396D0A-B32C-735B-171E-6C7662CE893D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6096091" y="2677773"/>
            <a:ext cx="4089" cy="1340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DB3C5F-368F-10B4-023B-44102C9AC201}"/>
              </a:ext>
            </a:extLst>
          </p:cNvPr>
          <p:cNvSpPr/>
          <p:nvPr/>
        </p:nvSpPr>
        <p:spPr>
          <a:xfrm>
            <a:off x="8834233" y="5336624"/>
            <a:ext cx="1540831" cy="52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Spark Task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0E3D88-49E2-A2C9-488B-E5DF4BE8C1DA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>
            <a:off x="7566057" y="5597930"/>
            <a:ext cx="12681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F10AE89-ED4B-3C92-857E-CC2A2F22472E}"/>
              </a:ext>
            </a:extLst>
          </p:cNvPr>
          <p:cNvSpPr txBox="1"/>
          <p:nvPr/>
        </p:nvSpPr>
        <p:spPr>
          <a:xfrm>
            <a:off x="3366094" y="1369461"/>
            <a:ext cx="15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Application</a:t>
            </a:r>
            <a:br>
              <a:rPr lang="en-US" altLang="ko-KR" sz="1400" dirty="0">
                <a:solidFill>
                  <a:schemeClr val="accent1"/>
                </a:solidFill>
              </a:rPr>
            </a:br>
            <a:r>
              <a:rPr lang="en-US" altLang="ko-KR" sz="1400" dirty="0">
                <a:solidFill>
                  <a:schemeClr val="accent1"/>
                </a:solidFill>
              </a:rPr>
              <a:t>Commands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60D006-1EBA-49BC-77B0-38CC4F730AF2}"/>
              </a:ext>
            </a:extLst>
          </p:cNvPr>
          <p:cNvSpPr txBox="1"/>
          <p:nvPr/>
        </p:nvSpPr>
        <p:spPr>
          <a:xfrm>
            <a:off x="8951463" y="1120274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MN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1BDC06-33BC-A94C-50A1-A39F528D4B46}"/>
              </a:ext>
            </a:extLst>
          </p:cNvPr>
          <p:cNvSpPr txBox="1"/>
          <p:nvPr/>
        </p:nvSpPr>
        <p:spPr>
          <a:xfrm>
            <a:off x="3284189" y="2880136"/>
            <a:ext cx="143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SN01 ~ 05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101C6-C5B2-B488-DDD1-5B5734A3454F}"/>
              </a:ext>
            </a:extLst>
          </p:cNvPr>
          <p:cNvSpPr txBox="1"/>
          <p:nvPr/>
        </p:nvSpPr>
        <p:spPr>
          <a:xfrm>
            <a:off x="7257209" y="1369461"/>
            <a:ext cx="15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Resource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Request/Reply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CAD459-FE77-FB8B-F487-42290B89EC2D}"/>
              </a:ext>
            </a:extLst>
          </p:cNvPr>
          <p:cNvSpPr txBox="1"/>
          <p:nvPr/>
        </p:nvSpPr>
        <p:spPr>
          <a:xfrm>
            <a:off x="5990027" y="2700581"/>
            <a:ext cx="15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Launch Spark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Executor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46BD11-44AE-9BE9-97D4-5D23DA675437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7116892" y="1892682"/>
            <a:ext cx="188475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97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509F-B5E0-FE0F-ABBC-D786FB6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7ED1F-9A2B-E2EA-F7A3-33EEE8C0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Spark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을 실행하는 방법 </a:t>
            </a:r>
            <a:endParaRPr lang="en-US" altLang="ko-KR" dirty="0"/>
          </a:p>
          <a:p>
            <a:pPr lvl="1"/>
            <a:r>
              <a:rPr lang="en-US" altLang="ko-KR" dirty="0"/>
              <a:t>Spark Shell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Spark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  <a:r>
              <a:rPr lang="ko-KR" altLang="en-US" dirty="0"/>
              <a:t>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44622-21EF-8597-A763-52DB2068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5BE21-26E0-6EBF-3DF4-14B0689A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88" y="1869313"/>
            <a:ext cx="5515745" cy="1838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367C5D-01B0-C4A8-B8B0-33C3D75C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88" y="4590978"/>
            <a:ext cx="4772691" cy="1047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2E8A7A1-B552-22F2-D27D-5B00E093A3FA}"/>
              </a:ext>
            </a:extLst>
          </p:cNvPr>
          <p:cNvSpPr/>
          <p:nvPr/>
        </p:nvSpPr>
        <p:spPr>
          <a:xfrm>
            <a:off x="4152900" y="4594762"/>
            <a:ext cx="1066800" cy="167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E34ECB6-02D3-FF04-D7E6-000E09F146A4}"/>
              </a:ext>
            </a:extLst>
          </p:cNvPr>
          <p:cNvSpPr/>
          <p:nvPr/>
        </p:nvSpPr>
        <p:spPr>
          <a:xfrm>
            <a:off x="7362825" y="3267075"/>
            <a:ext cx="1409700" cy="9048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B6024-3422-01FC-CA22-CF8CC01773C2}"/>
              </a:ext>
            </a:extLst>
          </p:cNvPr>
          <p:cNvSpPr txBox="1"/>
          <p:nvPr/>
        </p:nvSpPr>
        <p:spPr>
          <a:xfrm>
            <a:off x="8944424" y="3534846"/>
            <a:ext cx="12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불편</a:t>
            </a:r>
          </a:p>
        </p:txBody>
      </p:sp>
    </p:spTree>
    <p:extLst>
      <p:ext uri="{BB962C8B-B14F-4D97-AF65-F5344CB8AC3E}">
        <p14:creationId xmlns:p14="http://schemas.microsoft.com/office/powerpoint/2010/main" val="35145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FFD80-F026-7905-7E61-0C2FF097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Zeppelin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4C65A-0D75-C0B3-9EC7-8C09A0D8A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0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23747-0348-8FBA-7E43-F1199263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Zeppelin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32D0F-97A6-5006-F4C0-80FE59CD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52C74-D0C7-92B7-C9A0-7787F17A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Spark</a:t>
            </a:r>
            <a:r>
              <a:rPr lang="ko-KR" altLang="en-US" dirty="0"/>
              <a:t>을 통한 데이터 분석의 불편함을 </a:t>
            </a:r>
            <a:r>
              <a:rPr lang="en-US" altLang="ko-KR" dirty="0"/>
              <a:t>Web </a:t>
            </a:r>
            <a:r>
              <a:rPr lang="ko-KR" altLang="en-US" dirty="0"/>
              <a:t>기반의 </a:t>
            </a:r>
            <a:r>
              <a:rPr lang="en-US" altLang="ko-KR" dirty="0"/>
              <a:t>notebook</a:t>
            </a:r>
            <a:r>
              <a:rPr lang="ko-KR" altLang="en-US" dirty="0"/>
              <a:t>을 통해서 해결해보고자 만들어진 어플리케이션</a:t>
            </a: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웹 기반 인터페이스를 통해 </a:t>
            </a:r>
            <a:r>
              <a:rPr lang="en-US" altLang="ko-KR" dirty="0"/>
              <a:t>user</a:t>
            </a:r>
            <a:r>
              <a:rPr lang="ko-KR" altLang="en-US" dirty="0"/>
              <a:t>가 쉽게 코드 작성 및 실행할 수 있어</a:t>
            </a:r>
            <a:r>
              <a:rPr lang="en-US" altLang="ko-KR" dirty="0"/>
              <a:t>, </a:t>
            </a:r>
            <a:r>
              <a:rPr lang="ko-KR" altLang="en-US" dirty="0"/>
              <a:t>직관적이고 효율적</a:t>
            </a:r>
            <a:endParaRPr lang="en-US" altLang="ko-KR" dirty="0"/>
          </a:p>
          <a:p>
            <a:pPr lvl="1"/>
            <a:r>
              <a:rPr lang="ko-KR" altLang="en-US" dirty="0"/>
              <a:t>데이터를 다양한 형태의 차트와 그래프로 시각화 가능</a:t>
            </a:r>
            <a:endParaRPr lang="en-US" altLang="ko-KR" dirty="0"/>
          </a:p>
          <a:p>
            <a:pPr lvl="1"/>
            <a:r>
              <a:rPr lang="ko-KR" altLang="en-US" dirty="0"/>
              <a:t>팀원들과 노트북을 공유할 수 있어</a:t>
            </a:r>
            <a:r>
              <a:rPr lang="en-US" altLang="ko-KR" dirty="0"/>
              <a:t>, </a:t>
            </a:r>
            <a:r>
              <a:rPr lang="ko-KR" altLang="en-US" dirty="0"/>
              <a:t>실시간 협업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0B95D9-BA2C-E6D8-A9E0-DD2AF4618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9" t="17000" r="9612" b="15667"/>
          <a:stretch/>
        </p:blipFill>
        <p:spPr>
          <a:xfrm>
            <a:off x="10288355" y="1662742"/>
            <a:ext cx="1390193" cy="11555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B0BB9F-AFA8-7D43-34A8-0850AC416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34" b="28810"/>
          <a:stretch/>
        </p:blipFill>
        <p:spPr>
          <a:xfrm>
            <a:off x="6582798" y="3048921"/>
            <a:ext cx="5219575" cy="32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8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5D05-6DCD-D955-A9E4-EC4C54BA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Zeppelin </a:t>
            </a:r>
            <a:r>
              <a:rPr lang="ko-KR" altLang="en-US" dirty="0"/>
              <a:t>설치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9CC03-136D-BF4C-9A94-3B2B0686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0F2EF-B54F-4603-BEA7-7C27B5E4C670}"/>
              </a:ext>
            </a:extLst>
          </p:cNvPr>
          <p:cNvSpPr/>
          <p:nvPr/>
        </p:nvSpPr>
        <p:spPr>
          <a:xfrm>
            <a:off x="5002949" y="1954080"/>
            <a:ext cx="1986075" cy="1103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study@MN</a:t>
            </a:r>
            <a:r>
              <a:rPr lang="en-US" altLang="ko-KR" dirty="0"/>
              <a:t>: </a:t>
            </a:r>
            <a:r>
              <a:rPr lang="ko-KR" altLang="en-US" dirty="0"/>
              <a:t>소연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C0385-7729-F109-FEBF-C84DE315ADE2}"/>
              </a:ext>
            </a:extLst>
          </p:cNvPr>
          <p:cNvSpPr/>
          <p:nvPr/>
        </p:nvSpPr>
        <p:spPr>
          <a:xfrm>
            <a:off x="1269311" y="3942161"/>
            <a:ext cx="1695674" cy="9441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study@SN01 </a:t>
            </a:r>
            <a:r>
              <a:rPr lang="ko-KR" altLang="en-US" dirty="0">
                <a:solidFill>
                  <a:schemeClr val="tx1"/>
                </a:solidFill>
              </a:rPr>
              <a:t>희도</a:t>
            </a:r>
            <a:r>
              <a:rPr lang="en-US" altLang="ko-KR" dirty="0"/>
              <a:t>, </a:t>
            </a:r>
            <a:r>
              <a:rPr lang="ko-KR" altLang="en-US" dirty="0"/>
              <a:t>정훈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33724A-82A1-E952-C1E1-F79D9512D870}"/>
              </a:ext>
            </a:extLst>
          </p:cNvPr>
          <p:cNvSpPr/>
          <p:nvPr/>
        </p:nvSpPr>
        <p:spPr>
          <a:xfrm>
            <a:off x="3213244" y="3942162"/>
            <a:ext cx="1695674" cy="9441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study@SN02 </a:t>
            </a:r>
            <a:r>
              <a:rPr lang="ko-KR" altLang="en-US" dirty="0" err="1">
                <a:solidFill>
                  <a:schemeClr val="tx1"/>
                </a:solidFill>
              </a:rPr>
              <a:t>하민</a:t>
            </a:r>
            <a:r>
              <a:rPr lang="en-US" altLang="ko-KR" dirty="0"/>
              <a:t>, </a:t>
            </a:r>
            <a:r>
              <a:rPr lang="ko-KR" altLang="en-US" dirty="0"/>
              <a:t>이삭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FAAFC4-3359-9B35-1F23-E1A162A70BAB}"/>
              </a:ext>
            </a:extLst>
          </p:cNvPr>
          <p:cNvSpPr/>
          <p:nvPr/>
        </p:nvSpPr>
        <p:spPr>
          <a:xfrm>
            <a:off x="5153025" y="3942162"/>
            <a:ext cx="1695674" cy="9441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study@SN03 </a:t>
            </a:r>
            <a:r>
              <a:rPr lang="ko-KR" altLang="en-US" dirty="0">
                <a:solidFill>
                  <a:schemeClr val="tx1"/>
                </a:solidFill>
              </a:rPr>
              <a:t>민규</a:t>
            </a:r>
            <a:r>
              <a:rPr lang="en-US" altLang="ko-KR" dirty="0"/>
              <a:t>, </a:t>
            </a:r>
            <a:r>
              <a:rPr lang="ko-KR" altLang="en-US" dirty="0" err="1"/>
              <a:t>래원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464DD3-7315-D7B4-02F3-C11C60E93DE2}"/>
              </a:ext>
            </a:extLst>
          </p:cNvPr>
          <p:cNvSpPr/>
          <p:nvPr/>
        </p:nvSpPr>
        <p:spPr>
          <a:xfrm>
            <a:off x="7092806" y="3942161"/>
            <a:ext cx="1695674" cy="9441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study@SN04</a:t>
            </a:r>
            <a:r>
              <a:rPr lang="ko-KR" altLang="en-US" dirty="0">
                <a:solidFill>
                  <a:schemeClr val="tx1"/>
                </a:solidFill>
              </a:rPr>
              <a:t>지혜</a:t>
            </a:r>
            <a:r>
              <a:rPr lang="en-US" altLang="ko-KR" dirty="0"/>
              <a:t>, </a:t>
            </a:r>
            <a:r>
              <a:rPr lang="ko-KR" altLang="en-US" dirty="0"/>
              <a:t>수현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532718-3D74-A953-A345-015364F02343}"/>
              </a:ext>
            </a:extLst>
          </p:cNvPr>
          <p:cNvSpPr/>
          <p:nvPr/>
        </p:nvSpPr>
        <p:spPr>
          <a:xfrm>
            <a:off x="9032587" y="3942161"/>
            <a:ext cx="1695674" cy="9441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study@SN05 </a:t>
            </a:r>
            <a:r>
              <a:rPr lang="ko-KR" altLang="en-US" dirty="0">
                <a:solidFill>
                  <a:schemeClr val="tx1"/>
                </a:solidFill>
              </a:rPr>
              <a:t>승용</a:t>
            </a:r>
            <a:r>
              <a:rPr lang="en-US" altLang="ko-KR" dirty="0"/>
              <a:t>, </a:t>
            </a:r>
            <a:r>
              <a:rPr lang="ko-KR" altLang="en-US" dirty="0"/>
              <a:t>호준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E4D7DF-3C0B-07D3-1ACC-77320F792CF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117148" y="3057502"/>
            <a:ext cx="3878839" cy="88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D9F907-3FC4-37D0-7AB3-9529725F487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61081" y="3057502"/>
            <a:ext cx="1934906" cy="88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18B89C-0985-A627-D5E4-F54C00D6000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995987" y="3057502"/>
            <a:ext cx="4875" cy="88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8AD7A08-753A-C35B-787D-5934CD237F2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995987" y="3057502"/>
            <a:ext cx="1944656" cy="88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B5C389C-3807-940C-7190-4DC44A52C8F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95987" y="3057502"/>
            <a:ext cx="3893962" cy="88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6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E3AF4-357D-8DA8-637F-EF1412F3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Zeppelin download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28DD6-DA36-D776-E236-CC403090D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cd tools</a:t>
            </a:r>
          </a:p>
          <a:p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https://downloads.apache.org/zeppelin/zeppelin-0.11.0/zeppelin-0.11.0-bin-all.tgz</a:t>
            </a:r>
            <a:endParaRPr lang="en-US" altLang="ko-KR" dirty="0"/>
          </a:p>
          <a:p>
            <a:r>
              <a:rPr lang="en-US" altLang="ko-KR" dirty="0"/>
              <a:t>tar –</a:t>
            </a:r>
            <a:r>
              <a:rPr lang="en-US" altLang="ko-KR" dirty="0" err="1"/>
              <a:t>xvf</a:t>
            </a:r>
            <a:r>
              <a:rPr lang="en-US" altLang="ko-KR" dirty="0"/>
              <a:t> zeppelin-0.11.0-bin-all.tgz</a:t>
            </a:r>
          </a:p>
          <a:p>
            <a:r>
              <a:rPr lang="en-US" altLang="ko-KR" dirty="0"/>
              <a:t>ln –s zeppelin-0.11.0-bin-all zeppelin</a:t>
            </a:r>
          </a:p>
          <a:p>
            <a:r>
              <a:rPr lang="en-US" altLang="ko-KR" dirty="0"/>
              <a:t>rm –rf zeppelin-0.11.0-bin-all.tgz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2CA83-0953-5674-1468-2CCF3AEB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818F27-41FB-A44B-F80C-5BAB0739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3" y="3752785"/>
            <a:ext cx="9203114" cy="12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5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10713</TotalTime>
  <Words>1304</Words>
  <Application>Microsoft Office PowerPoint</Application>
  <PresentationFormat>와이드스크린</PresentationFormat>
  <Paragraphs>256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Wingdings</vt:lpstr>
      <vt:lpstr>맑은 고딕</vt:lpstr>
      <vt:lpstr>Office 테마</vt:lpstr>
      <vt:lpstr>SparkML</vt:lpstr>
      <vt:lpstr>Spark on YARN</vt:lpstr>
      <vt:lpstr>Spark on YARN</vt:lpstr>
      <vt:lpstr>Spark on YARN 실행 흐름</vt:lpstr>
      <vt:lpstr>Spark Application</vt:lpstr>
      <vt:lpstr>Zeppelin</vt:lpstr>
      <vt:lpstr> Zeppelin이란?</vt:lpstr>
      <vt:lpstr>Zeppelin 설치 실습</vt:lpstr>
      <vt:lpstr>Zeppelin download</vt:lpstr>
      <vt:lpstr>Zeppelin-env.sh (tools/zeppelin/conf/) </vt:lpstr>
      <vt:lpstr>Zeppelin-site.xml (tools/zeppelin/conf/)</vt:lpstr>
      <vt:lpstr>shiro.ini, interpreter.json (tools/zeppelin/conf/)</vt:lpstr>
      <vt:lpstr>Zeppelin Web</vt:lpstr>
      <vt:lpstr>SparkML</vt:lpstr>
      <vt:lpstr>SparkML이란?</vt:lpstr>
      <vt:lpstr>실습 (study@MN)</vt:lpstr>
      <vt:lpstr>Put data in HDFS (10.11.70.40:9870)</vt:lpstr>
      <vt:lpstr>실습 1 - M&amp;M</vt:lpstr>
      <vt:lpstr>Query 사용해보기 (1/2)</vt:lpstr>
      <vt:lpstr>Query 사용해보기 (2/2)</vt:lpstr>
      <vt:lpstr>Spark History Web UI (10.11.70.40:18080) </vt:lpstr>
      <vt:lpstr>실습 2 – Boston House Price</vt:lpstr>
      <vt:lpstr>데이터셋 불러오기</vt:lpstr>
      <vt:lpstr>features 결합</vt:lpstr>
      <vt:lpstr>모델 학습 및 예측 수행</vt:lpstr>
      <vt:lpstr>모델 평가</vt:lpstr>
      <vt:lpstr>Feature Importance</vt:lpstr>
      <vt:lpstr>PowerPoint 프레젠테이션</vt:lpstr>
      <vt:lpstr>Spark on YARN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강소연</cp:lastModifiedBy>
  <cp:revision>3163</cp:revision>
  <cp:lastPrinted>2024-07-29T07:44:10Z</cp:lastPrinted>
  <dcterms:created xsi:type="dcterms:W3CDTF">2015-05-25T08:58:52Z</dcterms:created>
  <dcterms:modified xsi:type="dcterms:W3CDTF">2024-08-01T05:10:49Z</dcterms:modified>
  <cp:version>1000.0000.01</cp:version>
</cp:coreProperties>
</file>