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263" r:id="rId4"/>
    <p:sldId id="265" r:id="rId5"/>
    <p:sldId id="266" r:id="rId6"/>
    <p:sldId id="278" r:id="rId7"/>
    <p:sldId id="279" r:id="rId8"/>
    <p:sldId id="268" r:id="rId9"/>
    <p:sldId id="269" r:id="rId10"/>
    <p:sldId id="280" r:id="rId11"/>
    <p:sldId id="271" r:id="rId12"/>
    <p:sldId id="272" r:id="rId13"/>
    <p:sldId id="273" r:id="rId14"/>
    <p:sldId id="281" r:id="rId15"/>
    <p:sldId id="274" r:id="rId16"/>
    <p:sldId id="275" r:id="rId17"/>
    <p:sldId id="276" r:id="rId18"/>
    <p:sldId id="277" r:id="rId19"/>
    <p:sldId id="261" r:id="rId20"/>
  </p:sldIdLst>
  <p:sldSz cx="12192000" cy="6858000"/>
  <p:notesSz cx="6807200" cy="9939338"/>
  <p:embeddedFontLs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/>
  <p:cmAuthor id="2" name="서지희" initials="서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7795D7"/>
    <a:srgbClr val="FAA76E"/>
    <a:srgbClr val="EC6608"/>
    <a:srgbClr val="2F52A0"/>
    <a:srgbClr val="5D80CF"/>
    <a:srgbClr val="696969"/>
    <a:srgbClr val="111E3B"/>
    <a:srgbClr val="2F5291"/>
    <a:srgbClr val="284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3FF31-4463-4629-AB2D-718A6883B9E0}" v="169" dt="2021-07-25T15:34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39" autoAdjust="0"/>
    <p:restoredTop sz="77525" autoAdjust="0"/>
  </p:normalViewPr>
  <p:slideViewPr>
    <p:cSldViewPr snapToGrid="0">
      <p:cViewPr varScale="1">
        <p:scale>
          <a:sx n="43" d="100"/>
          <a:sy n="43" d="100"/>
        </p:scale>
        <p:origin x="78" y="72"/>
      </p:cViewPr>
      <p:guideLst>
        <p:guide orient="horz" pos="2154"/>
        <p:guide pos="3839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0052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562" y="3"/>
            <a:ext cx="2950051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r">
              <a:defRPr sz="1200"/>
            </a:lvl1pPr>
          </a:lstStyle>
          <a:p>
            <a:pPr lvl="0">
              <a:defRPr/>
            </a:pPr>
            <a:fld id="{707BC775-E588-49B1-8152-34E6F68DC449}" type="datetime1">
              <a:rPr lang="ko-KR" altLang="en-US"/>
              <a:pPr lvl="0">
                <a:defRPr/>
              </a:pPr>
              <a:t>2024-02-15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25"/>
            <a:ext cx="2950052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562" y="9440625"/>
            <a:ext cx="2950051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r">
              <a:defRPr sz="1200"/>
            </a:lvl1pPr>
          </a:lstStyle>
          <a:p>
            <a:pPr lvl="0">
              <a:defRPr/>
            </a:pPr>
            <a:fld id="{A6AB2693-AA52-4FA1-9F38-034AF80BCA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r">
              <a:defRPr sz="1200"/>
            </a:lvl1pPr>
          </a:lstStyle>
          <a:p>
            <a:pPr lvl="0">
              <a:defRPr/>
            </a:pPr>
            <a:fld id="{6C75824B-EE8F-4812-A8E8-7CD839AE493C}" type="datetime1">
              <a:rPr lang="ko-KR" altLang="en-US"/>
              <a:pPr lvl="0">
                <a:defRPr/>
              </a:pPr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10"/>
            <a:ext cx="5445760" cy="3913614"/>
          </a:xfrm>
          <a:prstGeom prst="rect">
            <a:avLst/>
          </a:prstGeom>
        </p:spPr>
        <p:txBody>
          <a:bodyPr vert="horz" lIns="91422" tIns="45710" rIns="91422" bIns="4571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r">
              <a:defRPr sz="1200"/>
            </a:lvl1pPr>
          </a:lstStyle>
          <a:p>
            <a:pPr lvl="0">
              <a:defRPr/>
            </a:pPr>
            <a:fld id="{54F5F91B-DFCF-4C9F-AFC4-FED87A24FD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3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36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449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비동기 함수</a:t>
            </a:r>
            <a:r>
              <a:rPr lang="en-US" altLang="ko-KR" dirty="0"/>
              <a:t>: </a:t>
            </a:r>
            <a:r>
              <a:rPr lang="ko-KR" altLang="en-US" dirty="0"/>
              <a:t>해당 함수의 연산이 시작된 후 연산이 완료될 때까지 기다리지 않고</a:t>
            </a:r>
            <a:r>
              <a:rPr lang="en-US" altLang="ko-KR" dirty="0"/>
              <a:t>, </a:t>
            </a:r>
            <a:r>
              <a:rPr lang="ko-KR" altLang="en-US" dirty="0"/>
              <a:t>다른 작업을 동시에 계속 진행할 수 있게 하는 함수</a:t>
            </a:r>
            <a:endParaRPr lang="en-US" altLang="ko-KR" dirty="0"/>
          </a:p>
          <a:p>
            <a:r>
              <a:rPr lang="ko-KR" altLang="en-US" dirty="0"/>
              <a:t>웹 서버에서 비동기 함수는 클라이언트 요청을 처리하는 동안 대기 시간이 발생해도 서버가 해당 클라이언트를 기다리지 않고 다른 요청을 동시에 처리할 수 있게 </a:t>
            </a:r>
            <a:r>
              <a:rPr lang="ko-KR" altLang="en-US" dirty="0" err="1"/>
              <a:t>해줌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이는 서버의 처리량을 크게 향상시킬 수 있음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predict_ndarray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en-US" altLang="ko-KR" dirty="0" err="1">
                <a:sym typeface="Wingdings" panose="05000000000000000000" pitchFamily="2" charset="2"/>
              </a:rPr>
              <a:t>numpy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배열이 </a:t>
            </a:r>
            <a:r>
              <a:rPr lang="en-US" altLang="ko-KR" dirty="0">
                <a:sym typeface="Wingdings" panose="05000000000000000000" pitchFamily="2" charset="2"/>
              </a:rPr>
              <a:t>input, </a:t>
            </a:r>
            <a:r>
              <a:rPr lang="ko-KR" altLang="en-US" dirty="0">
                <a:sym typeface="Wingdings" panose="05000000000000000000" pitchFamily="2" charset="2"/>
              </a:rPr>
              <a:t>이미지 데이터가 이미 배열 형태로 </a:t>
            </a:r>
            <a:r>
              <a:rPr lang="ko-KR" altLang="en-US" dirty="0" err="1">
                <a:sym typeface="Wingdings" panose="05000000000000000000" pitchFamily="2" charset="2"/>
              </a:rPr>
              <a:t>전처리된</a:t>
            </a:r>
            <a:r>
              <a:rPr lang="ko-KR" altLang="en-US" dirty="0">
                <a:sym typeface="Wingdings" panose="05000000000000000000" pitchFamily="2" charset="2"/>
              </a:rPr>
              <a:t> 상태에서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호출할 때 사용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input data</a:t>
            </a:r>
            <a:r>
              <a:rPr lang="ko-KR" altLang="en-US" dirty="0">
                <a:sym typeface="Wingdings" panose="05000000000000000000" pitchFamily="2" charset="2"/>
              </a:rPr>
              <a:t>가 </a:t>
            </a:r>
            <a:r>
              <a:rPr lang="en-US" altLang="ko-KR" dirty="0">
                <a:sym typeface="Wingdings" panose="05000000000000000000" pitchFamily="2" charset="2"/>
              </a:rPr>
              <a:t>runner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ko-KR" altLang="en-US" dirty="0" err="1">
                <a:sym typeface="Wingdings" panose="05000000000000000000" pitchFamily="2" charset="2"/>
              </a:rPr>
              <a:t>들어감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입력으로 받은 이미지를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배열로 변환하는 과정을 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64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Content-Type </a:t>
            </a:r>
            <a:r>
              <a:rPr lang="ko-KR" altLang="en-US" dirty="0"/>
              <a:t>헤더는 </a:t>
            </a:r>
            <a:r>
              <a:rPr lang="en-US" altLang="ko-KR" dirty="0"/>
              <a:t>HTTP </a:t>
            </a:r>
            <a:r>
              <a:rPr lang="ko-KR" altLang="en-US" dirty="0"/>
              <a:t>요청에 포함되며</a:t>
            </a:r>
            <a:r>
              <a:rPr lang="en-US" altLang="ko-KR" dirty="0"/>
              <a:t>, </a:t>
            </a:r>
            <a:r>
              <a:rPr lang="ko-KR" altLang="en-US" dirty="0"/>
              <a:t>해당 데이터의 유형을 나타냄</a:t>
            </a:r>
            <a:endParaRPr lang="en-US" altLang="ko-KR" dirty="0"/>
          </a:p>
          <a:p>
            <a:r>
              <a:rPr lang="en-US" altLang="ko-KR" dirty="0"/>
              <a:t>multipart/form-data</a:t>
            </a:r>
            <a:r>
              <a:rPr lang="ko-KR" altLang="en-US" dirty="0"/>
              <a:t>는 여러 종류의 데이터를 함께 전송할 때 사용되는 인코딩 방식 중 하나임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04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mn:3000,</a:t>
            </a:r>
            <a:r>
              <a:rPr lang="ko-KR" altLang="en-US" dirty="0"/>
              <a:t> </a:t>
            </a:r>
            <a:r>
              <a:rPr lang="en-US" altLang="ko-KR" dirty="0"/>
              <a:t>sn01:3001,</a:t>
            </a:r>
            <a:r>
              <a:rPr lang="ko-KR" altLang="en-US" dirty="0"/>
              <a:t> </a:t>
            </a:r>
            <a:r>
              <a:rPr lang="en-US" altLang="ko-KR" dirty="0"/>
              <a:t>sn02:3002, sn03:3003, sn04:3004, sn05:3005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74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9072" y="2252999"/>
            <a:ext cx="8753856" cy="1006475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2F52A0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419918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DCE03-F373-4334-B81D-2F8ADB27FB2E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205622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2F52A0"/>
                </a:gs>
                <a:gs pos="38000">
                  <a:srgbClr val="7795D7"/>
                </a:gs>
                <a:gs pos="66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63AFA3-9A3F-421F-8457-ABABB293FD02}"/>
              </a:ext>
            </a:extLst>
          </p:cNvPr>
          <p:cNvGrpSpPr/>
          <p:nvPr userDrawn="1"/>
        </p:nvGrpSpPr>
        <p:grpSpPr>
          <a:xfrm>
            <a:off x="4746871" y="5848793"/>
            <a:ext cx="2749534" cy="975023"/>
            <a:chOff x="4746871" y="5848793"/>
            <a:chExt cx="2749534" cy="975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A9CDEC-DCAC-420E-B118-7D73D25F1A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23006" y="5848793"/>
              <a:ext cx="2145988" cy="4248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FA45D1-E82E-4CE2-9648-80E2CA5516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46871" y="6256839"/>
              <a:ext cx="2749534" cy="566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" panose="05000000000000000000" pitchFamily="2" charset="2"/>
              <a:buChar char="u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 marL="987425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255713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/>
            </a:lvl4pPr>
            <a:lvl5pPr marL="1524000" indent="-228600">
              <a:buClr>
                <a:schemeClr val="tx1">
                  <a:lumMod val="50000"/>
                  <a:lumOff val="50000"/>
                </a:schemeClr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192" y="2519557"/>
            <a:ext cx="9106916" cy="948905"/>
          </a:xfrm>
          <a:noFill/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757575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36738-2AFD-46E3-9706-433368DF2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1894EC-C502-40AB-AE50-F201A23BFC25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462000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7795D7"/>
                </a:gs>
                <a:gs pos="36000">
                  <a:schemeClr val="bg1">
                    <a:lumMod val="65000"/>
                  </a:schemeClr>
                </a:gs>
                <a:gs pos="69000">
                  <a:schemeClr val="bg1">
                    <a:lumMod val="65000"/>
                  </a:schemeClr>
                </a:gs>
                <a:gs pos="100000">
                  <a:srgbClr val="7795D7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CBC79-5229-4BDB-B316-7B0AD69C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7312" y="2102947"/>
            <a:ext cx="7973316" cy="4255124"/>
          </a:xfrm>
        </p:spPr>
        <p:txBody>
          <a:bodyPr>
            <a:normAutofit/>
          </a:bodyPr>
          <a:lstStyle>
            <a:lvl1pPr marL="444500" indent="-444500">
              <a:lnSpc>
                <a:spcPct val="150000"/>
              </a:lnSpc>
              <a:spcBef>
                <a:spcPts val="1200"/>
              </a:spcBef>
              <a:defRPr sz="2400"/>
            </a:lvl1pPr>
            <a:lvl2pPr marL="717550" indent="-228600">
              <a:lnSpc>
                <a:spcPct val="150000"/>
              </a:lnSpc>
              <a:spcBef>
                <a:spcPts val="1200"/>
              </a:spcBef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EC4EE5-5A53-49B0-988B-A36081777135}"/>
              </a:ext>
            </a:extLst>
          </p:cNvPr>
          <p:cNvGrpSpPr/>
          <p:nvPr userDrawn="1"/>
        </p:nvGrpSpPr>
        <p:grpSpPr>
          <a:xfrm>
            <a:off x="1264642" y="1077969"/>
            <a:ext cx="3065253" cy="843562"/>
            <a:chOff x="1162093" y="1223249"/>
            <a:chExt cx="3065253" cy="843562"/>
          </a:xfrm>
        </p:grpSpPr>
        <p:sp>
          <p:nvSpPr>
            <p:cNvPr id="4" name="제목 1"/>
            <p:cNvSpPr txBox="1">
              <a:spLocks/>
            </p:cNvSpPr>
            <p:nvPr userDrawn="1"/>
          </p:nvSpPr>
          <p:spPr>
            <a:xfrm>
              <a:off x="1162093" y="1223249"/>
              <a:ext cx="3065253" cy="84356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Contents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9" name="사다리꼴 7">
              <a:extLst>
                <a:ext uri="{FF2B5EF4-FFF2-40B4-BE49-F238E27FC236}">
                  <a16:creationId xmlns:a16="http://schemas.microsoft.com/office/drawing/2014/main" id="{FDE4667F-1B15-4F80-A8C7-D2B9C509DFA9}"/>
                </a:ext>
              </a:extLst>
            </p:cNvPr>
            <p:cNvSpPr/>
            <p:nvPr userDrawn="1"/>
          </p:nvSpPr>
          <p:spPr>
            <a:xfrm rot="5400000">
              <a:off x="1160041" y="1458764"/>
              <a:ext cx="640853" cy="389625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3BCEDD-56C4-45CE-ABA5-144D263E36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11293" y="1944582"/>
              <a:ext cx="2467909" cy="0"/>
            </a:xfrm>
            <a:prstGeom prst="line">
              <a:avLst/>
            </a:prstGeom>
            <a:ln w="41275" cap="rnd">
              <a:solidFill>
                <a:srgbClr val="2F52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547871" y="2403031"/>
            <a:ext cx="5096258" cy="1938078"/>
            <a:chOff x="3530619" y="2305187"/>
            <a:chExt cx="5096258" cy="193807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3530619" y="2305187"/>
              <a:ext cx="5096258" cy="10934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4800" dirty="0">
                  <a:solidFill>
                    <a:srgbClr val="EC6608"/>
                  </a:solidFill>
                  <a:effectLst/>
                </a:rPr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804841" y="3535379"/>
              <a:ext cx="25478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Thank You!</a:t>
              </a:r>
              <a:endPara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D5F816-C5F4-4204-B158-AFF75A0C2886}"/>
              </a:ext>
            </a:extLst>
          </p:cNvPr>
          <p:cNvCxnSpPr>
            <a:cxnSpLocks/>
          </p:cNvCxnSpPr>
          <p:nvPr userDrawn="1"/>
        </p:nvCxnSpPr>
        <p:spPr>
          <a:xfrm>
            <a:off x="3411387" y="3504725"/>
            <a:ext cx="5369226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EC6608"/>
                </a:gs>
                <a:gs pos="51000">
                  <a:schemeClr val="bg1">
                    <a:lumMod val="65000"/>
                  </a:schemeClr>
                </a:gs>
                <a:gs pos="100000">
                  <a:srgbClr val="EC6608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rot="5400000">
            <a:off x="-205344" y="193431"/>
            <a:ext cx="790790" cy="389625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563523" y="178700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12715" y="640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307003" y="6407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0505E4-2737-494F-BB35-78D928115803}"/>
              </a:ext>
            </a:extLst>
          </p:cNvPr>
          <p:cNvCxnSpPr>
            <a:cxnSpLocks/>
          </p:cNvCxnSpPr>
          <p:nvPr userDrawn="1"/>
        </p:nvCxnSpPr>
        <p:spPr>
          <a:xfrm>
            <a:off x="94004" y="766470"/>
            <a:ext cx="12096000" cy="0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2F52A0"/>
                </a:gs>
                <a:gs pos="41000">
                  <a:srgbClr val="7795D7"/>
                </a:gs>
                <a:gs pos="68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DFCC037-D8F4-4A67-BCEC-865A5B9D9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2F52A0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EC6608"/>
        </a:buClr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8014B-881E-443F-9A44-062FE449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2218815"/>
            <a:ext cx="8778240" cy="1006475"/>
          </a:xfrm>
        </p:spPr>
        <p:txBody>
          <a:bodyPr/>
          <a:lstStyle/>
          <a:p>
            <a:r>
              <a:rPr lang="en-US" altLang="ko-KR" dirty="0" err="1"/>
              <a:t>BentoML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786079-C3E1-4F42-A7B7-2137B269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86449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/>
              <a:t>2024. </a:t>
            </a:r>
            <a:r>
              <a:rPr lang="en-US" altLang="ko-KR" dirty="0"/>
              <a:t>02. 15.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강소연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6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EC863F-D1D7-E5A5-E6D6-A02E8AE7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train and save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17F153-8940-473A-B80B-309CD158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706ED7-5E87-29A4-8CBB-E2F55732C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38" y="3002721"/>
            <a:ext cx="3386471" cy="31573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7502FB-FED5-317E-555C-2B028F10C89C}"/>
              </a:ext>
            </a:extLst>
          </p:cNvPr>
          <p:cNvSpPr/>
          <p:nvPr/>
        </p:nvSpPr>
        <p:spPr>
          <a:xfrm>
            <a:off x="462939" y="1282148"/>
            <a:ext cx="4005072" cy="50674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0A3966-068C-1717-0D57-A875D43748B6}"/>
              </a:ext>
            </a:extLst>
          </p:cNvPr>
          <p:cNvSpPr/>
          <p:nvPr/>
        </p:nvSpPr>
        <p:spPr>
          <a:xfrm>
            <a:off x="755545" y="1468366"/>
            <a:ext cx="3403163" cy="1303639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7A4528-F071-869E-BDD4-6E19566F376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465472" y="2392548"/>
            <a:ext cx="2" cy="610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76FD08-CE64-FA71-DEB1-7D3AA7DE9AB7}"/>
              </a:ext>
            </a:extLst>
          </p:cNvPr>
          <p:cNvSpPr txBox="1"/>
          <p:nvPr/>
        </p:nvSpPr>
        <p:spPr>
          <a:xfrm>
            <a:off x="2465472" y="2443840"/>
            <a:ext cx="66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46D8FE6-6FA9-8890-6703-FA664F5BC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458"/>
          <a:stretch/>
        </p:blipFill>
        <p:spPr>
          <a:xfrm>
            <a:off x="7778376" y="1920394"/>
            <a:ext cx="3398563" cy="21421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680462A-9F39-0BC6-9FFD-AE1D9A370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22" y="4894117"/>
            <a:ext cx="4439270" cy="905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D76200-2010-0198-DF24-8899295E6983}"/>
              </a:ext>
            </a:extLst>
          </p:cNvPr>
          <p:cNvSpPr txBox="1"/>
          <p:nvPr/>
        </p:nvSpPr>
        <p:spPr>
          <a:xfrm>
            <a:off x="4952010" y="3109364"/>
            <a:ext cx="371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$ python3 train.py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AA007-FC39-5167-ED27-7F552F821A33}"/>
              </a:ext>
            </a:extLst>
          </p:cNvPr>
          <p:cNvSpPr txBox="1"/>
          <p:nvPr/>
        </p:nvSpPr>
        <p:spPr>
          <a:xfrm>
            <a:off x="9148473" y="1257277"/>
            <a:ext cx="658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train</a:t>
            </a:r>
          </a:p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C828D0-381F-CD14-8AE4-955777894E49}"/>
              </a:ext>
            </a:extLst>
          </p:cNvPr>
          <p:cNvSpPr txBox="1"/>
          <p:nvPr/>
        </p:nvSpPr>
        <p:spPr>
          <a:xfrm>
            <a:off x="9477657" y="4293675"/>
            <a:ext cx="1086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5C3E33-ECE7-1A9F-9A59-4DB89B8C6C5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9477657" y="4062565"/>
            <a:ext cx="1" cy="83155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9C84393-58C0-A5CA-FFE4-AA6597505960}"/>
              </a:ext>
            </a:extLst>
          </p:cNvPr>
          <p:cNvSpPr txBox="1"/>
          <p:nvPr/>
        </p:nvSpPr>
        <p:spPr>
          <a:xfrm>
            <a:off x="1991263" y="868319"/>
            <a:ext cx="948418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train.py</a:t>
            </a:r>
            <a:endParaRPr lang="ko-KR" altLang="en-US" dirty="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2C6235F-8F4D-0CED-9F34-545B26CCACA1}"/>
              </a:ext>
            </a:extLst>
          </p:cNvPr>
          <p:cNvSpPr/>
          <p:nvPr/>
        </p:nvSpPr>
        <p:spPr>
          <a:xfrm>
            <a:off x="5168346" y="3478696"/>
            <a:ext cx="1642413" cy="5413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45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3D65D-05AD-B4BA-2636-528875DB2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info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1A2DA4-6073-A0F1-39CC-E8ACBAF62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models list </a:t>
            </a:r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models get </a:t>
            </a:r>
            <a:r>
              <a:rPr lang="en-US" altLang="ko-KR" dirty="0" err="1"/>
              <a:t>pytorch_mnist:latest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513D2C-AB55-A4B8-7311-BD53C3B9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B98223-CDC3-69AF-CE9F-5BECBDC4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93" y="1527016"/>
            <a:ext cx="6173061" cy="457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8499CDD-A798-023A-57F8-F547209F3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93" y="2587752"/>
            <a:ext cx="6110050" cy="381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27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7AF4FF-26ED-3616-CEAF-B64205993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Create ML Service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33139-7026-8389-51B2-8A19277C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service.py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70E5F-95AD-DDE5-44CC-87C35E27A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F434D0-116C-5D82-14FA-9BCE5E65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353" y="1861698"/>
            <a:ext cx="4451629" cy="3948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1F1805-1B8F-CBA0-0408-39ACE69E2D8E}"/>
              </a:ext>
            </a:extLst>
          </p:cNvPr>
          <p:cNvSpPr txBox="1"/>
          <p:nvPr/>
        </p:nvSpPr>
        <p:spPr>
          <a:xfrm>
            <a:off x="5821323" y="1955075"/>
            <a:ext cx="4650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Runner: </a:t>
            </a:r>
            <a:r>
              <a:rPr lang="ko-KR" altLang="en-US" dirty="0"/>
              <a:t>모델을 감싸는 컴포넌트</a:t>
            </a:r>
            <a:endParaRPr lang="en-US" altLang="ko-KR" dirty="0"/>
          </a:p>
          <a:p>
            <a:r>
              <a:rPr lang="en-US" altLang="ko-KR" dirty="0" err="1"/>
              <a:t>BentoML</a:t>
            </a:r>
            <a:r>
              <a:rPr lang="ko-KR" altLang="en-US" dirty="0"/>
              <a:t>에서 모델의 </a:t>
            </a:r>
            <a:r>
              <a:rPr lang="en-US" altLang="ko-KR" dirty="0"/>
              <a:t>inference </a:t>
            </a:r>
            <a:r>
              <a:rPr lang="ko-KR" altLang="en-US" dirty="0"/>
              <a:t>작업을 처리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000E-3B5F-EECF-8802-2C7549BE551C}"/>
              </a:ext>
            </a:extLst>
          </p:cNvPr>
          <p:cNvSpPr txBox="1"/>
          <p:nvPr/>
        </p:nvSpPr>
        <p:spPr>
          <a:xfrm>
            <a:off x="5821323" y="3836112"/>
            <a:ext cx="420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Service: </a:t>
            </a:r>
            <a:r>
              <a:rPr lang="ko-KR" altLang="en-US" dirty="0"/>
              <a:t>모델을 서비스로 패키징하고</a:t>
            </a:r>
            <a:r>
              <a:rPr lang="en-US" altLang="ko-KR" dirty="0"/>
              <a:t>, inference</a:t>
            </a:r>
            <a:r>
              <a:rPr lang="ko-KR" altLang="en-US" dirty="0"/>
              <a:t> </a:t>
            </a:r>
            <a:r>
              <a:rPr lang="en-US" altLang="ko-KR" dirty="0"/>
              <a:t>API</a:t>
            </a:r>
            <a:r>
              <a:rPr lang="ko-KR" altLang="en-US" dirty="0"/>
              <a:t>를 정의하며</a:t>
            </a:r>
            <a:r>
              <a:rPr lang="en-US" altLang="ko-KR" dirty="0"/>
              <a:t>, </a:t>
            </a:r>
            <a:r>
              <a:rPr lang="ko-KR" altLang="en-US" dirty="0"/>
              <a:t>배포를 위한 준비를 하는데 필요한 모든 정보를 포함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46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E12D7-29D5-53D5-4107-68FE64DC1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endpoint 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52567-CEF6-0A6A-94F8-997DAA35D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@svc.api: </a:t>
            </a:r>
            <a:r>
              <a:rPr lang="en-US" altLang="ko-KR" dirty="0" err="1"/>
              <a:t>BentoML</a:t>
            </a:r>
            <a:r>
              <a:rPr lang="en-US" altLang="ko-KR" dirty="0"/>
              <a:t> service</a:t>
            </a:r>
            <a:r>
              <a:rPr lang="ko-KR" altLang="en-US" dirty="0"/>
              <a:t>에 </a:t>
            </a:r>
            <a:r>
              <a:rPr lang="en-US" altLang="ko-KR" dirty="0"/>
              <a:t>API endpoint </a:t>
            </a: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 err="1"/>
              <a:t>predict_ndarray</a:t>
            </a:r>
            <a:r>
              <a:rPr lang="en-US" altLang="ko-KR" dirty="0"/>
              <a:t>: input, output </a:t>
            </a:r>
            <a:r>
              <a:rPr lang="ko-KR" altLang="en-US" dirty="0"/>
              <a:t>모두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이미지 데이터가 이미 배열 형태로 </a:t>
            </a:r>
            <a:r>
              <a:rPr lang="ko-KR" altLang="en-US" dirty="0" err="1">
                <a:sym typeface="Wingdings" panose="05000000000000000000" pitchFamily="2" charset="2"/>
              </a:rPr>
              <a:t>전처리</a:t>
            </a:r>
            <a:r>
              <a:rPr lang="ko-KR" altLang="en-US" dirty="0">
                <a:sym typeface="Wingdings" panose="05000000000000000000" pitchFamily="2" charset="2"/>
              </a:rPr>
              <a:t> 된 상태에서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호출할 때 사용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318D9-0876-53FE-C519-AB55E7E9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FD90EF-BC02-958F-02E5-D6E5E4D3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2454962"/>
            <a:ext cx="6401693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0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6AE1E-A72F-F8E3-46D7-C29DF4399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endpoint 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7CC09B-A13D-35C3-BECB-B3A40773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predict_image</a:t>
            </a:r>
            <a:r>
              <a:rPr lang="en-US" altLang="ko-KR" dirty="0"/>
              <a:t>: input</a:t>
            </a:r>
            <a:r>
              <a:rPr lang="ko-KR" altLang="en-US" dirty="0"/>
              <a:t>은 이미지</a:t>
            </a:r>
            <a:r>
              <a:rPr lang="en-US" altLang="ko-KR" dirty="0"/>
              <a:t>, output</a:t>
            </a:r>
            <a:r>
              <a:rPr lang="ko-KR" altLang="en-US" dirty="0"/>
              <a:t>은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배열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682A74-5C07-276F-0103-95A2FF53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1EA040-DD3F-4FB2-8230-9307E2620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1591996"/>
            <a:ext cx="7673265" cy="29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27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99B8A-9C9E-42DF-8AB5-941F5DA6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Serving and inference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0DEA70-303B-00FE-0BD9-A13E27BC8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serve </a:t>
            </a:r>
            <a:r>
              <a:rPr lang="en-US" altLang="ko-KR" dirty="0" err="1"/>
              <a:t>service:svc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curl -H "Content-Type: multipart/form-data" -</a:t>
            </a:r>
            <a:r>
              <a:rPr lang="en-US" altLang="ko-KR" dirty="0" err="1"/>
              <a:t>F'fileobj</a:t>
            </a:r>
            <a:r>
              <a:rPr lang="en-US" altLang="ko-KR" dirty="0"/>
              <a:t>=@samples/1.png;type=image/png' http://127.0.0.1:3000/predict_image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D6A975-CE1C-224B-A506-B971403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6E5754-26D5-3BC2-6F22-389002268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53" y="3591453"/>
            <a:ext cx="11067803" cy="95030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4304E96-9B68-CBC1-8607-510F1D0CE209}"/>
              </a:ext>
            </a:extLst>
          </p:cNvPr>
          <p:cNvSpPr/>
          <p:nvPr/>
        </p:nvSpPr>
        <p:spPr>
          <a:xfrm>
            <a:off x="6299344" y="3582309"/>
            <a:ext cx="2532888" cy="3935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FD0B08-F3F7-3E70-3174-97EE375A5259}"/>
              </a:ext>
            </a:extLst>
          </p:cNvPr>
          <p:cNvSpPr/>
          <p:nvPr/>
        </p:nvSpPr>
        <p:spPr>
          <a:xfrm>
            <a:off x="213753" y="3692436"/>
            <a:ext cx="270007" cy="168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4A5254C-5F83-A8E7-4CB5-FC9DB7419090}"/>
              </a:ext>
            </a:extLst>
          </p:cNvPr>
          <p:cNvSpPr/>
          <p:nvPr/>
        </p:nvSpPr>
        <p:spPr>
          <a:xfrm>
            <a:off x="217093" y="3945820"/>
            <a:ext cx="270007" cy="1682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187A6F3-E76E-001C-32FD-F7061866E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37" y="1654585"/>
            <a:ext cx="11803122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8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5FC86-6AF0-3647-16DB-920C14483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Swagger UI (</a:t>
            </a:r>
            <a:r>
              <a:rPr lang="ko-KR" altLang="en-US" dirty="0"/>
              <a:t>테스트 페이지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8CC2A-6716-E3BD-93E3-3207E5B8A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EAF63-4CCB-63C4-CC07-1F3B5766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3001E0-6053-A818-01D1-F39BC365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6" y="1599565"/>
            <a:ext cx="9260042" cy="20747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48E321A-F0ED-EA45-763B-0AE58AAC4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26" y="3833398"/>
            <a:ext cx="9498940" cy="25211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5DC1CEC-2FE0-DBC8-D093-47233FAB1132}"/>
              </a:ext>
            </a:extLst>
          </p:cNvPr>
          <p:cNvSpPr/>
          <p:nvPr/>
        </p:nvSpPr>
        <p:spPr>
          <a:xfrm>
            <a:off x="484632" y="2636952"/>
            <a:ext cx="1682496" cy="9657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492EE1-6C45-92CB-A68C-EDF501D98390}"/>
              </a:ext>
            </a:extLst>
          </p:cNvPr>
          <p:cNvSpPr/>
          <p:nvPr/>
        </p:nvSpPr>
        <p:spPr>
          <a:xfrm>
            <a:off x="518613" y="4600090"/>
            <a:ext cx="3036662" cy="35410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02F0FB-7647-4F22-F293-DE316CC4A2E1}"/>
              </a:ext>
            </a:extLst>
          </p:cNvPr>
          <p:cNvSpPr/>
          <p:nvPr/>
        </p:nvSpPr>
        <p:spPr>
          <a:xfrm>
            <a:off x="8702040" y="4932421"/>
            <a:ext cx="929340" cy="3260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9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915EE-1E01-8F29-1DDE-8E165414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</a:t>
            </a:r>
            <a:r>
              <a:rPr lang="en-US" altLang="ko-KR" dirty="0" err="1"/>
              <a:t>uploade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3FD6F-9A44-C025-0B36-A039CBE2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2C774-27AC-7808-300A-CA7F60D8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1FA0CE5-037D-60AB-E399-A460641AD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3" y="1200725"/>
            <a:ext cx="10875111" cy="266776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5B4D4D-1CC9-CD87-E72C-9ED50B630682}"/>
              </a:ext>
            </a:extLst>
          </p:cNvPr>
          <p:cNvSpPr/>
          <p:nvPr/>
        </p:nvSpPr>
        <p:spPr>
          <a:xfrm>
            <a:off x="9214975" y="2310382"/>
            <a:ext cx="2084396" cy="454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562650-9A85-727E-C88B-F08D83744ECF}"/>
              </a:ext>
            </a:extLst>
          </p:cNvPr>
          <p:cNvSpPr/>
          <p:nvPr/>
        </p:nvSpPr>
        <p:spPr>
          <a:xfrm>
            <a:off x="731594" y="2797630"/>
            <a:ext cx="1989834" cy="45459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DD4EB-8E67-AC15-4B01-5501A4ED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7E30F9-003A-DF3C-B18B-5826D57F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D7CE9DF-9C60-15F1-9F8C-CF1647F6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70" y="1132114"/>
            <a:ext cx="10658070" cy="19479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D809F18-1D45-174F-6AE5-53EB17C12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9" y="3744083"/>
            <a:ext cx="5239481" cy="2657846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2A4C27B-6FCB-95C3-6825-B93D3F2BB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606" y="1360857"/>
            <a:ext cx="964623" cy="964623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6890DB-B71A-396E-E84A-2C4FC109B026}"/>
              </a:ext>
            </a:extLst>
          </p:cNvPr>
          <p:cNvSpPr/>
          <p:nvPr/>
        </p:nvSpPr>
        <p:spPr>
          <a:xfrm>
            <a:off x="735003" y="1711668"/>
            <a:ext cx="1975540" cy="4437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F5BE3F-361D-68CD-8810-0E9C88409396}"/>
              </a:ext>
            </a:extLst>
          </p:cNvPr>
          <p:cNvSpPr/>
          <p:nvPr/>
        </p:nvSpPr>
        <p:spPr>
          <a:xfrm>
            <a:off x="767661" y="2427514"/>
            <a:ext cx="5239481" cy="3666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F941B-43B8-85B9-88BA-1ED924C4CCD6}"/>
              </a:ext>
            </a:extLst>
          </p:cNvPr>
          <p:cNvSpPr/>
          <p:nvPr/>
        </p:nvSpPr>
        <p:spPr>
          <a:xfrm>
            <a:off x="4489705" y="4284449"/>
            <a:ext cx="1203526" cy="9733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2D7C8236-7A94-EB87-1388-49F4E1CB0C75}"/>
              </a:ext>
            </a:extLst>
          </p:cNvPr>
          <p:cNvSpPr/>
          <p:nvPr/>
        </p:nvSpPr>
        <p:spPr>
          <a:xfrm rot="5400000">
            <a:off x="5063991" y="3279819"/>
            <a:ext cx="973362" cy="5413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97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78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E852-CE11-C61D-8C7B-BF06D7E8F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F8AE2-6E43-8435-4F18-A49C46E9C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Model serving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8C8C8-34C5-C959-7843-0E40B645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모델을 </a:t>
            </a:r>
            <a:r>
              <a:rPr kumimoji="1" lang="en-US" altLang="ko-KR" dirty="0"/>
              <a:t>production </a:t>
            </a:r>
            <a:r>
              <a:rPr kumimoji="1" lang="ko-KR" altLang="en-US" dirty="0"/>
              <a:t>환경에서 사용할 수 있도록 배포하는 과정  </a:t>
            </a:r>
            <a:r>
              <a:rPr kumimoji="1" lang="en-US" altLang="ko-KR" dirty="0"/>
              <a:t>(</a:t>
            </a:r>
            <a:r>
              <a:rPr kumimoji="1" lang="ko-KR" altLang="en-US" dirty="0"/>
              <a:t>서비스화</a:t>
            </a:r>
            <a:r>
              <a:rPr kumimoji="1" lang="en-US" altLang="ko-KR" dirty="0"/>
              <a:t>)</a:t>
            </a:r>
          </a:p>
          <a:p>
            <a:r>
              <a:rPr kumimoji="1" lang="ko-KR" altLang="en-US" dirty="0"/>
              <a:t>사용자가 특정한 방식으로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을 전해주면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서버에서 모델의 </a:t>
            </a:r>
            <a:r>
              <a:rPr kumimoji="1" lang="en-US" altLang="ko-KR" dirty="0"/>
              <a:t>inference</a:t>
            </a:r>
            <a:r>
              <a:rPr kumimoji="1" lang="ko-KR" altLang="en-US" dirty="0"/>
              <a:t>를 수행한 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사용자는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에 대한 결과값을 전달 받을 수 있도록 하는 것</a:t>
            </a:r>
            <a:endParaRPr kumimoji="1" lang="en-US" altLang="ko-KR" dirty="0"/>
          </a:p>
          <a:p>
            <a:r>
              <a:rPr kumimoji="1" lang="en-US" altLang="ko-KR" dirty="0"/>
              <a:t>Flask, </a:t>
            </a:r>
            <a:r>
              <a:rPr kumimoji="1" lang="en-US" altLang="ko-KR" dirty="0" err="1"/>
              <a:t>FastAPI</a:t>
            </a:r>
            <a:r>
              <a:rPr kumimoji="1" lang="en-US" altLang="ko-KR" dirty="0"/>
              <a:t> </a:t>
            </a:r>
            <a:r>
              <a:rPr kumimoji="1" lang="ko-KR" altLang="en-US" dirty="0"/>
              <a:t>등의 웹 프레임워크를 사용해서 </a:t>
            </a:r>
            <a:r>
              <a:rPr kumimoji="1" lang="en-US" altLang="ko-KR" dirty="0"/>
              <a:t>ML model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api</a:t>
            </a:r>
            <a:r>
              <a:rPr kumimoji="1" lang="ko-KR" altLang="en-US" dirty="0"/>
              <a:t>를 열어주는 코드를 덧붙이는 형태로 </a:t>
            </a:r>
            <a:r>
              <a:rPr kumimoji="1" lang="en-US" altLang="ko-KR" dirty="0"/>
              <a:t>serving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ED5F1B-5F7F-80FD-011D-97B1FEED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2CE053-BF5D-54C4-EDD5-FF1445FDB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520" y="3119789"/>
            <a:ext cx="6173527" cy="3172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4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0D7CA-E7E8-4C56-8E03-2B31B266E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B3C1F-8CF0-5C15-C2E3-064F24F1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BentoML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B344C-7E17-A29B-E47F-5C359A9D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모델을 </a:t>
            </a:r>
            <a:r>
              <a:rPr kumimoji="1" lang="ko-KR" altLang="en-US" dirty="0" err="1"/>
              <a:t>서빙하는</a:t>
            </a:r>
            <a:r>
              <a:rPr kumimoji="1" lang="ko-KR" altLang="en-US" dirty="0"/>
              <a:t> 과정을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간소화하기 위한 </a:t>
            </a:r>
            <a:r>
              <a:rPr kumimoji="1" lang="en-US" altLang="ko-KR" dirty="0"/>
              <a:t>end-to-end solution</a:t>
            </a:r>
            <a:r>
              <a:rPr kumimoji="1" lang="ko-KR" altLang="en-US" dirty="0"/>
              <a:t>을 제공하는 프레임워크</a:t>
            </a:r>
            <a:endParaRPr kumimoji="1" lang="en-US" altLang="ko-KR" dirty="0"/>
          </a:p>
          <a:p>
            <a:r>
              <a:rPr kumimoji="1" lang="en-US" altLang="ko-KR" dirty="0" err="1"/>
              <a:t>Tensorflow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PyTorch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Keras</a:t>
            </a:r>
            <a:r>
              <a:rPr kumimoji="1" lang="en-US" altLang="ko-KR" dirty="0"/>
              <a:t>, </a:t>
            </a:r>
            <a:r>
              <a:rPr kumimoji="1" lang="en-US" altLang="ko-KR" dirty="0" err="1"/>
              <a:t>XGBoost</a:t>
            </a:r>
            <a:r>
              <a:rPr kumimoji="1" lang="ko-KR" altLang="en-US" dirty="0"/>
              <a:t> 등 다양한 프레임워크 지원</a:t>
            </a:r>
            <a:endParaRPr kumimoji="1" lang="en-US" altLang="ko-KR" dirty="0"/>
          </a:p>
          <a:p>
            <a:r>
              <a:rPr kumimoji="1" lang="en-US" altLang="ko-KR" dirty="0"/>
              <a:t>Docker, Kubernetes, AWS, Azure </a:t>
            </a:r>
            <a:r>
              <a:rPr kumimoji="1" lang="ko-KR" altLang="en-US" dirty="0"/>
              <a:t>등 배포 환경 지원</a:t>
            </a:r>
            <a:endParaRPr kumimoji="1" lang="en-US" altLang="ko-KR" dirty="0"/>
          </a:p>
          <a:p>
            <a:r>
              <a:rPr kumimoji="1" lang="ko-KR" altLang="en-US" dirty="0"/>
              <a:t>별다른 추가 작업이나 </a:t>
            </a:r>
            <a:r>
              <a:rPr kumimoji="1" lang="ko-KR" altLang="en-US" dirty="0" err="1"/>
              <a:t>설정없이도</a:t>
            </a:r>
            <a:r>
              <a:rPr kumimoji="1" lang="ko-KR" altLang="en-US" dirty="0"/>
              <a:t> </a:t>
            </a:r>
            <a:r>
              <a:rPr kumimoji="1" lang="en-US" altLang="ko-KR" dirty="0"/>
              <a:t>swagger UI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사용할 수 있음</a:t>
            </a: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D2C17-0478-D1A6-331B-32BE8AC72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5" name="Picture 4" descr="Untitled">
            <a:extLst>
              <a:ext uri="{FF2B5EF4-FFF2-40B4-BE49-F238E27FC236}">
                <a16:creationId xmlns:a16="http://schemas.microsoft.com/office/drawing/2014/main" id="{A02F860E-DABA-5D39-0756-FF67B234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506" y="1602101"/>
            <a:ext cx="3269828" cy="7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텍스트, 스크린샷, 그래픽, 로고이(가) 표시된 사진&#10;&#10;자동 생성된 설명">
            <a:extLst>
              <a:ext uri="{FF2B5EF4-FFF2-40B4-BE49-F238E27FC236}">
                <a16:creationId xmlns:a16="http://schemas.microsoft.com/office/drawing/2014/main" id="{8D9BDD34-FD55-E37F-1690-3E16AADDF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2485" y="2309732"/>
            <a:ext cx="4046669" cy="409789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1748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A439-C958-E055-1C57-66EEA29B6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5B838-F109-CA49-B342-565675053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Bento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2870B4-E891-1511-D7E2-C6A069C7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BentoML</a:t>
            </a:r>
            <a:r>
              <a:rPr lang="ko-KR" altLang="en-US" dirty="0"/>
              <a:t>은 </a:t>
            </a:r>
            <a:r>
              <a:rPr lang="en-US" altLang="ko-KR" dirty="0"/>
              <a:t>Bento</a:t>
            </a:r>
            <a:r>
              <a:rPr lang="ko-KR" altLang="en-US" dirty="0"/>
              <a:t>라는 배포 형식을 제공함</a:t>
            </a:r>
            <a:endParaRPr lang="en-US" altLang="ko-KR" dirty="0"/>
          </a:p>
          <a:p>
            <a:r>
              <a:rPr kumimoji="1" lang="en-US" altLang="ko-KR" dirty="0"/>
              <a:t>Bento</a:t>
            </a:r>
            <a:r>
              <a:rPr kumimoji="1" lang="ko-KR" altLang="en-US" dirty="0"/>
              <a:t>는 모델과 모델을 </a:t>
            </a:r>
            <a:r>
              <a:rPr kumimoji="1" lang="ko-KR" altLang="en-US" dirty="0" err="1"/>
              <a:t>서빙하기</a:t>
            </a:r>
            <a:r>
              <a:rPr kumimoji="1" lang="ko-KR" altLang="en-US" dirty="0"/>
              <a:t> 위한 일련의 주변 코드들을 포함하는 </a:t>
            </a:r>
            <a:r>
              <a:rPr kumimoji="1" lang="ko-KR" altLang="en-US" dirty="0" err="1"/>
              <a:t>컨테이너화된</a:t>
            </a:r>
            <a:r>
              <a:rPr kumimoji="1" lang="ko-KR" altLang="en-US" dirty="0"/>
              <a:t> 배포 단위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34C098-7603-DAE4-9EEF-0030C0EF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99F63-0B38-C181-F586-953A0F33E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725" y="2210143"/>
            <a:ext cx="5180549" cy="396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729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83A2E-9FB7-44E8-8B19-ABE1FAE5E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CA63F-6968-AEF2-F20D-484E045F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Components of </a:t>
            </a:r>
            <a:r>
              <a:rPr kumimoji="1" lang="en-US" altLang="ko-KR" dirty="0" err="1"/>
              <a:t>BentoML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C838D0-C836-BD7F-1F04-9D45C449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074" name="Picture 2" descr="Untitled">
            <a:extLst>
              <a:ext uri="{FF2B5EF4-FFF2-40B4-BE49-F238E27FC236}">
                <a16:creationId xmlns:a16="http://schemas.microsoft.com/office/drawing/2014/main" id="{C2806D52-C4B7-A17F-BC72-4C626C034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065" y="2032609"/>
            <a:ext cx="6114322" cy="412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DDD33C-B95F-C06E-4662-7644C3AC0521}"/>
              </a:ext>
            </a:extLst>
          </p:cNvPr>
          <p:cNvSpPr txBox="1"/>
          <p:nvPr/>
        </p:nvSpPr>
        <p:spPr>
          <a:xfrm>
            <a:off x="261257" y="1023983"/>
            <a:ext cx="3918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모델의 종류</a:t>
            </a:r>
            <a:r>
              <a:rPr lang="en-US" altLang="ko-KR" dirty="0"/>
              <a:t>(</a:t>
            </a:r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en-US" altLang="ko-KR" dirty="0"/>
              <a:t>)</a:t>
            </a:r>
            <a:r>
              <a:rPr lang="ko-KR" altLang="en-US" dirty="0"/>
              <a:t>에 따라 최적화된 </a:t>
            </a:r>
            <a:r>
              <a:rPr lang="en-US" altLang="ko-KR" dirty="0"/>
              <a:t>artifacts</a:t>
            </a:r>
            <a:r>
              <a:rPr lang="ko-KR" altLang="en-US" dirty="0"/>
              <a:t>로 패키징</a:t>
            </a:r>
            <a:endParaRPr lang="en-US" altLang="ko-KR" dirty="0"/>
          </a:p>
          <a:p>
            <a:r>
              <a:rPr lang="ko-KR" altLang="en-US" dirty="0"/>
              <a:t>대표적으로 </a:t>
            </a:r>
            <a:r>
              <a:rPr lang="en-US" altLang="ko-KR" dirty="0"/>
              <a:t>model weight file</a:t>
            </a:r>
            <a:r>
              <a:rPr lang="ko-KR" altLang="en-US" dirty="0"/>
              <a:t>이 있음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3CA1B-6953-6A80-4671-2796BFED58C8}"/>
              </a:ext>
            </a:extLst>
          </p:cNvPr>
          <p:cNvSpPr txBox="1"/>
          <p:nvPr/>
        </p:nvSpPr>
        <p:spPr>
          <a:xfrm>
            <a:off x="8082102" y="1183950"/>
            <a:ext cx="3918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Predict </a:t>
            </a:r>
            <a:r>
              <a:rPr lang="ko-KR" altLang="en-US" dirty="0"/>
              <a:t>함수와 </a:t>
            </a:r>
            <a:r>
              <a:rPr lang="en-US" altLang="ko-KR" dirty="0"/>
              <a:t>@api </a:t>
            </a:r>
            <a:r>
              <a:rPr lang="ko-KR" altLang="en-US" dirty="0" err="1"/>
              <a:t>데코레이터를</a:t>
            </a:r>
            <a:r>
              <a:rPr lang="ko-KR" altLang="en-US" dirty="0"/>
              <a:t> 통해 </a:t>
            </a:r>
            <a:r>
              <a:rPr lang="en-US" altLang="ko-KR" dirty="0"/>
              <a:t>API </a:t>
            </a:r>
            <a:r>
              <a:rPr lang="ko-KR" altLang="en-US" dirty="0"/>
              <a:t>객체 선언</a:t>
            </a:r>
            <a:endParaRPr lang="en-US" altLang="ko-KR" dirty="0"/>
          </a:p>
          <a:p>
            <a:r>
              <a:rPr lang="en-US" altLang="ko-KR" dirty="0"/>
              <a:t>Adapters</a:t>
            </a:r>
            <a:r>
              <a:rPr lang="ko-KR" altLang="en-US" dirty="0"/>
              <a:t>를 통해 입출력 형식</a:t>
            </a:r>
            <a:r>
              <a:rPr lang="en-US" altLang="ko-KR" dirty="0"/>
              <a:t>, </a:t>
            </a:r>
            <a:r>
              <a:rPr lang="ko-KR" altLang="en-US" dirty="0"/>
              <a:t>최대 사이즈 등 상세한 스펙 사항 정의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C73F6-86A9-0C70-8525-49B7B70BD606}"/>
              </a:ext>
            </a:extLst>
          </p:cNvPr>
          <p:cNvSpPr txBox="1"/>
          <p:nvPr/>
        </p:nvSpPr>
        <p:spPr>
          <a:xfrm>
            <a:off x="6645446" y="3277222"/>
            <a:ext cx="532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모델의 </a:t>
            </a:r>
            <a:r>
              <a:rPr lang="en-US" altLang="ko-KR"/>
              <a:t>inference</a:t>
            </a:r>
            <a:r>
              <a:rPr lang="ko-KR" altLang="en-US"/>
              <a:t> </a:t>
            </a:r>
            <a:r>
              <a:rPr lang="ko-KR" altLang="en-US" dirty="0"/>
              <a:t>서비스를 빌딩</a:t>
            </a:r>
            <a:endParaRPr lang="en-US" altLang="ko-KR" dirty="0"/>
          </a:p>
          <a:p>
            <a:r>
              <a:rPr lang="ko-KR" altLang="en-US" dirty="0"/>
              <a:t>모델이 어떤 </a:t>
            </a:r>
            <a:r>
              <a:rPr lang="en-US" altLang="ko-KR" dirty="0"/>
              <a:t>artifacts</a:t>
            </a:r>
            <a:r>
              <a:rPr lang="ko-KR" altLang="en-US" dirty="0"/>
              <a:t>로 구성되어 있는지</a:t>
            </a:r>
            <a:r>
              <a:rPr lang="en-US" altLang="ko-KR" dirty="0"/>
              <a:t>, </a:t>
            </a:r>
            <a:r>
              <a:rPr lang="ko-KR" altLang="en-US" dirty="0"/>
              <a:t>어떤 환경이 준비되어야 하는지 등 모델의 </a:t>
            </a:r>
            <a:r>
              <a:rPr lang="en-US" altLang="ko-KR" dirty="0"/>
              <a:t>inference</a:t>
            </a:r>
            <a:r>
              <a:rPr lang="ko-KR" altLang="en-US" dirty="0"/>
              <a:t>을 위해 필요한 모든 내용을 요약하여 담고 있음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F0C0CF-4102-D92D-9123-3842829992DD}"/>
              </a:ext>
            </a:extLst>
          </p:cNvPr>
          <p:cNvSpPr txBox="1"/>
          <p:nvPr/>
        </p:nvSpPr>
        <p:spPr>
          <a:xfrm>
            <a:off x="6842572" y="4587521"/>
            <a:ext cx="4141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Yatai</a:t>
            </a:r>
            <a:r>
              <a:rPr lang="en-US" altLang="ko-KR" dirty="0"/>
              <a:t>: </a:t>
            </a:r>
            <a:r>
              <a:rPr lang="en-US" altLang="ko-KR" dirty="0" err="1"/>
              <a:t>BentoML</a:t>
            </a:r>
            <a:r>
              <a:rPr lang="ko-KR" altLang="en-US" dirty="0"/>
              <a:t>을 사용하여 생성한 서비스의 저장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배포 등을 관리하는 웹 </a:t>
            </a:r>
            <a:r>
              <a:rPr lang="en-US" altLang="ko-KR" dirty="0"/>
              <a:t>UI</a:t>
            </a:r>
            <a:r>
              <a:rPr lang="ko-KR" altLang="en-US" dirty="0"/>
              <a:t>와 서버 제공</a:t>
            </a:r>
          </a:p>
        </p:txBody>
      </p:sp>
    </p:spTree>
    <p:extLst>
      <p:ext uri="{BB962C8B-B14F-4D97-AF65-F5344CB8AC3E}">
        <p14:creationId xmlns:p14="http://schemas.microsoft.com/office/powerpoint/2010/main" val="339055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9" grpId="0"/>
      <p:bldP spid="9" grpId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E23C8-0AD2-22CB-7B56-0FDB02F2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3B6344-CEEC-891B-16EB-D65E2D785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79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D8BAE-61B5-3E4D-23F8-3EC5A96B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, 3</a:t>
            </a:r>
            <a:r>
              <a:rPr lang="ko-KR" altLang="en-US" dirty="0"/>
              <a:t>차년도 서버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00AB75-9400-8ADE-1C82-15B2A5EE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0F41F8-E33B-0848-249A-934B4951A8F7}"/>
              </a:ext>
            </a:extLst>
          </p:cNvPr>
          <p:cNvSpPr/>
          <p:nvPr/>
        </p:nvSpPr>
        <p:spPr>
          <a:xfrm>
            <a:off x="6368137" y="1954153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계정</a:t>
            </a:r>
            <a:r>
              <a:rPr lang="en-US" altLang="ko-KR" dirty="0"/>
              <a:t>@SN02</a:t>
            </a:r>
          </a:p>
          <a:p>
            <a:pPr algn="ctr"/>
            <a:r>
              <a:rPr lang="ko-KR" altLang="en-US" dirty="0"/>
              <a:t>민선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8A8D167-AE0B-1B13-2E92-05715FFF0653}"/>
              </a:ext>
            </a:extLst>
          </p:cNvPr>
          <p:cNvSpPr/>
          <p:nvPr/>
        </p:nvSpPr>
        <p:spPr>
          <a:xfrm>
            <a:off x="3846735" y="1974655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계정</a:t>
            </a:r>
            <a:r>
              <a:rPr lang="en-US" altLang="ko-KR" dirty="0"/>
              <a:t>@SN01</a:t>
            </a:r>
          </a:p>
          <a:p>
            <a:pPr algn="ctr"/>
            <a:r>
              <a:rPr lang="ko-KR" altLang="en-US" dirty="0" err="1"/>
              <a:t>래원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E109CF-7BE3-BEF6-7E32-EBE46CDA68EA}"/>
              </a:ext>
            </a:extLst>
          </p:cNvPr>
          <p:cNvSpPr/>
          <p:nvPr/>
        </p:nvSpPr>
        <p:spPr>
          <a:xfrm>
            <a:off x="1337635" y="1954153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계정</a:t>
            </a:r>
            <a:r>
              <a:rPr lang="en-US" altLang="ko-KR" dirty="0"/>
              <a:t>@MN</a:t>
            </a:r>
          </a:p>
          <a:p>
            <a:pPr algn="ctr"/>
            <a:r>
              <a:rPr lang="ko-KR" altLang="en-US" dirty="0"/>
              <a:t>이삭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EAF81D-11C2-2FF1-861F-16FFC0A5A413}"/>
              </a:ext>
            </a:extLst>
          </p:cNvPr>
          <p:cNvSpPr/>
          <p:nvPr/>
        </p:nvSpPr>
        <p:spPr>
          <a:xfrm>
            <a:off x="8889539" y="1974655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본인 계정</a:t>
            </a:r>
            <a:r>
              <a:rPr lang="en-US" altLang="ko-KR" dirty="0"/>
              <a:t>@SN03</a:t>
            </a:r>
          </a:p>
          <a:p>
            <a:pPr algn="ctr"/>
            <a:r>
              <a:rPr lang="ko-KR" altLang="en-US" dirty="0"/>
              <a:t>승규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E4D643-D267-4026-791A-32E8B60CE792}"/>
              </a:ext>
            </a:extLst>
          </p:cNvPr>
          <p:cNvSpPr/>
          <p:nvPr/>
        </p:nvSpPr>
        <p:spPr>
          <a:xfrm>
            <a:off x="1001485" y="1496932"/>
            <a:ext cx="10189029" cy="1856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19A94-D0BD-2AF5-5EBD-30993F74CC47}"/>
              </a:ext>
            </a:extLst>
          </p:cNvPr>
          <p:cNvSpPr txBox="1"/>
          <p:nvPr/>
        </p:nvSpPr>
        <p:spPr>
          <a:xfrm>
            <a:off x="1023983" y="1534528"/>
            <a:ext cx="206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차년도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B5D2FD-8021-FCE1-F8C5-53E001CD1083}"/>
              </a:ext>
            </a:extLst>
          </p:cNvPr>
          <p:cNvSpPr/>
          <p:nvPr/>
        </p:nvSpPr>
        <p:spPr>
          <a:xfrm>
            <a:off x="6368137" y="4267863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study@SN02</a:t>
            </a:r>
          </a:p>
          <a:p>
            <a:pPr algn="ctr"/>
            <a:r>
              <a:rPr lang="ko-KR" altLang="en-US" dirty="0"/>
              <a:t>지혜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864A13-41EB-B78E-8C96-C7FAF861AC10}"/>
              </a:ext>
            </a:extLst>
          </p:cNvPr>
          <p:cNvSpPr/>
          <p:nvPr/>
        </p:nvSpPr>
        <p:spPr>
          <a:xfrm>
            <a:off x="3846735" y="4288365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study@SN01</a:t>
            </a:r>
          </a:p>
          <a:p>
            <a:pPr algn="ctr"/>
            <a:r>
              <a:rPr lang="ko-KR" altLang="en-US" dirty="0"/>
              <a:t>정훈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4A35437-92D1-2265-AD88-A6AD78024668}"/>
              </a:ext>
            </a:extLst>
          </p:cNvPr>
          <p:cNvSpPr/>
          <p:nvPr/>
        </p:nvSpPr>
        <p:spPr>
          <a:xfrm>
            <a:off x="1337635" y="4267863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study@MN</a:t>
            </a:r>
            <a:endParaRPr lang="en-US" altLang="ko-KR" dirty="0"/>
          </a:p>
          <a:p>
            <a:pPr algn="ctr"/>
            <a:r>
              <a:rPr lang="ko-KR" altLang="en-US" dirty="0"/>
              <a:t>호준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F61031-66B1-BD73-AECF-B4B943E639B2}"/>
              </a:ext>
            </a:extLst>
          </p:cNvPr>
          <p:cNvSpPr/>
          <p:nvPr/>
        </p:nvSpPr>
        <p:spPr>
          <a:xfrm>
            <a:off x="8889539" y="4288365"/>
            <a:ext cx="1977117" cy="941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study@SN03</a:t>
            </a:r>
          </a:p>
          <a:p>
            <a:pPr algn="ctr"/>
            <a:r>
              <a:rPr lang="ko-KR" altLang="en-US" dirty="0"/>
              <a:t>수현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59ED48-C1F2-BD6D-D0C7-0B778A770F9E}"/>
              </a:ext>
            </a:extLst>
          </p:cNvPr>
          <p:cNvSpPr/>
          <p:nvPr/>
        </p:nvSpPr>
        <p:spPr>
          <a:xfrm>
            <a:off x="1001485" y="3810642"/>
            <a:ext cx="10189029" cy="18562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189AA-4D0E-60C1-84CF-C5697F21D411}"/>
              </a:ext>
            </a:extLst>
          </p:cNvPr>
          <p:cNvSpPr txBox="1"/>
          <p:nvPr/>
        </p:nvSpPr>
        <p:spPr>
          <a:xfrm>
            <a:off x="1023983" y="3848238"/>
            <a:ext cx="2066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차년도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83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A0031B-FB9A-DC9B-A20E-5A6C5A9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BEBCA-B4B8-3ACF-1D1C-901E84C99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pip install </a:t>
            </a:r>
            <a:r>
              <a:rPr lang="en-US" altLang="ko-KR" dirty="0" err="1"/>
              <a:t>bentoml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bentoml</a:t>
            </a:r>
            <a:r>
              <a:rPr lang="en-US" altLang="ko-KR" dirty="0"/>
              <a:t> -h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E61EA8-AA5C-853E-4F32-A56AAED0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0D218C0-1163-47B2-072C-72D19618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449" y="1558628"/>
            <a:ext cx="5994535" cy="19507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2B2366F-0579-4DD3-B7C7-1963D44BF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9" y="4208147"/>
            <a:ext cx="5643706" cy="208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54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009CB-12F1-7BB8-7B7F-136FD58B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MNIST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E57F7C-6BF8-A020-5F60-4178558A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과정</a:t>
            </a:r>
            <a:r>
              <a:rPr lang="en-US" altLang="ko-KR" dirty="0"/>
              <a:t>: model train </a:t>
            </a:r>
            <a:r>
              <a:rPr lang="en-US" altLang="ko-KR" dirty="0">
                <a:sym typeface="Wingdings" panose="05000000000000000000" pitchFamily="2" charset="2"/>
              </a:rPr>
              <a:t> save  serving  inference</a:t>
            </a:r>
            <a:endParaRPr lang="en-US" altLang="ko-KR" dirty="0"/>
          </a:p>
          <a:p>
            <a:r>
              <a:rPr lang="en-US" altLang="ko-KR" dirty="0"/>
              <a:t>$ cd 2024_winter_seminar/</a:t>
            </a:r>
            <a:r>
              <a:rPr lang="en-US" altLang="ko-KR" dirty="0" err="1"/>
              <a:t>BentoML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E1B873-6119-3D9C-0823-8D6DCFED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7DCBC9E-04D0-5845-FDF3-8FBB4252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40" y="2160754"/>
            <a:ext cx="6229781" cy="151861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994067A-A94E-3F35-4B34-E109E68F8B2A}"/>
              </a:ext>
            </a:extLst>
          </p:cNvPr>
          <p:cNvCxnSpPr/>
          <p:nvPr/>
        </p:nvCxnSpPr>
        <p:spPr>
          <a:xfrm>
            <a:off x="1208314" y="2686019"/>
            <a:ext cx="0" cy="468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B1198D1-548C-B1C2-97D5-DCBEDE9A20CE}"/>
              </a:ext>
            </a:extLst>
          </p:cNvPr>
          <p:cNvSpPr txBox="1"/>
          <p:nvPr/>
        </p:nvSpPr>
        <p:spPr>
          <a:xfrm>
            <a:off x="5531276" y="3139502"/>
            <a:ext cx="15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train,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save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B1D3397-B735-7717-3BD0-5F9696065E8B}"/>
              </a:ext>
            </a:extLst>
          </p:cNvPr>
          <p:cNvCxnSpPr/>
          <p:nvPr/>
        </p:nvCxnSpPr>
        <p:spPr>
          <a:xfrm>
            <a:off x="5821323" y="2714501"/>
            <a:ext cx="0" cy="468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6F3432-47B4-BF78-CD08-6DF4589F25A2}"/>
              </a:ext>
            </a:extLst>
          </p:cNvPr>
          <p:cNvSpPr txBox="1"/>
          <p:nvPr/>
        </p:nvSpPr>
        <p:spPr>
          <a:xfrm>
            <a:off x="935822" y="3118305"/>
            <a:ext cx="15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train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FE2A57-B9D8-249B-7E90-2A76422D9213}"/>
              </a:ext>
            </a:extLst>
          </p:cNvPr>
          <p:cNvCxnSpPr/>
          <p:nvPr/>
        </p:nvCxnSpPr>
        <p:spPr>
          <a:xfrm>
            <a:off x="4127482" y="2747158"/>
            <a:ext cx="0" cy="468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B85490D-D62B-7C63-CADF-5A6ECFF9C90C}"/>
              </a:ext>
            </a:extLst>
          </p:cNvPr>
          <p:cNvSpPr txBox="1"/>
          <p:nvPr/>
        </p:nvSpPr>
        <p:spPr>
          <a:xfrm>
            <a:off x="3704311" y="3131760"/>
            <a:ext cx="15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serving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869B910-47D4-7E6D-4FA0-661B8F52DC04}"/>
              </a:ext>
            </a:extLst>
          </p:cNvPr>
          <p:cNvCxnSpPr/>
          <p:nvPr/>
        </p:nvCxnSpPr>
        <p:spPr>
          <a:xfrm>
            <a:off x="2723688" y="2755353"/>
            <a:ext cx="0" cy="46808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B0A29DC-3BCA-B60F-DD40-52E334DB190D}"/>
              </a:ext>
            </a:extLst>
          </p:cNvPr>
          <p:cNvSpPr txBox="1"/>
          <p:nvPr/>
        </p:nvSpPr>
        <p:spPr>
          <a:xfrm>
            <a:off x="2233131" y="3154105"/>
            <a:ext cx="1569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inference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92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6654</TotalTime>
  <Words>626</Words>
  <Application>Microsoft Office PowerPoint</Application>
  <PresentationFormat>와이드스크린</PresentationFormat>
  <Paragraphs>122</Paragraphs>
  <Slides>19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Wingdings</vt:lpstr>
      <vt:lpstr>맑은 고딕</vt:lpstr>
      <vt:lpstr>Office 테마</vt:lpstr>
      <vt:lpstr>BentoML</vt:lpstr>
      <vt:lpstr>Model serving</vt:lpstr>
      <vt:lpstr>BentoML</vt:lpstr>
      <vt:lpstr>Bento</vt:lpstr>
      <vt:lpstr>Components of BentoML</vt:lpstr>
      <vt:lpstr>실습</vt:lpstr>
      <vt:lpstr>1차, 3차년도 서버</vt:lpstr>
      <vt:lpstr>Install</vt:lpstr>
      <vt:lpstr>PyTorch MNIST 예제</vt:lpstr>
      <vt:lpstr>Model train and save</vt:lpstr>
      <vt:lpstr>Model info</vt:lpstr>
      <vt:lpstr>Create ML Service</vt:lpstr>
      <vt:lpstr>API endpoint (1/2)</vt:lpstr>
      <vt:lpstr>API endpoint (2/2)</vt:lpstr>
      <vt:lpstr>Serving and inference</vt:lpstr>
      <vt:lpstr>Swagger UI (테스트 페이지)</vt:lpstr>
      <vt:lpstr>Image uploade</vt:lpstr>
      <vt:lpstr>Inference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강소연</cp:lastModifiedBy>
  <cp:revision>3087</cp:revision>
  <dcterms:created xsi:type="dcterms:W3CDTF">2015-05-25T08:58:52Z</dcterms:created>
  <dcterms:modified xsi:type="dcterms:W3CDTF">2024-02-15T07:51:25Z</dcterms:modified>
  <cp:version>1000.0000.01</cp:version>
</cp:coreProperties>
</file>