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1" r:id="rId1"/>
  </p:sldMasterIdLst>
  <p:notesMasterIdLst>
    <p:notesMasterId r:id="rId42"/>
  </p:notesMasterIdLst>
  <p:handoutMasterIdLst>
    <p:handoutMasterId r:id="rId43"/>
  </p:handoutMasterIdLst>
  <p:sldIdLst>
    <p:sldId id="256" r:id="rId2"/>
    <p:sldId id="335" r:id="rId3"/>
    <p:sldId id="357" r:id="rId4"/>
    <p:sldId id="33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358" r:id="rId14"/>
    <p:sldId id="359" r:id="rId15"/>
    <p:sldId id="276" r:id="rId16"/>
    <p:sldId id="334" r:id="rId17"/>
    <p:sldId id="355" r:id="rId18"/>
    <p:sldId id="277" r:id="rId19"/>
    <p:sldId id="278" r:id="rId20"/>
    <p:sldId id="356" r:id="rId21"/>
    <p:sldId id="348" r:id="rId22"/>
    <p:sldId id="349" r:id="rId23"/>
    <p:sldId id="350" r:id="rId24"/>
    <p:sldId id="344" r:id="rId25"/>
    <p:sldId id="345" r:id="rId26"/>
    <p:sldId id="346" r:id="rId27"/>
    <p:sldId id="281" r:id="rId28"/>
    <p:sldId id="347" r:id="rId29"/>
    <p:sldId id="351" r:id="rId30"/>
    <p:sldId id="275" r:id="rId31"/>
    <p:sldId id="261" r:id="rId32"/>
    <p:sldId id="354" r:id="rId33"/>
    <p:sldId id="309" r:id="rId34"/>
    <p:sldId id="306" r:id="rId35"/>
    <p:sldId id="310" r:id="rId36"/>
    <p:sldId id="338" r:id="rId37"/>
    <p:sldId id="339" r:id="rId38"/>
    <p:sldId id="340" r:id="rId39"/>
    <p:sldId id="341" r:id="rId40"/>
    <p:sldId id="342" r:id="rId41"/>
  </p:sldIdLst>
  <p:sldSz cx="12192000" cy="6858000"/>
  <p:notesSz cx="6807200" cy="9939338"/>
  <p:embeddedFontLst>
    <p:embeddedFont>
      <p:font typeface="Cambria Math" panose="02040503050406030204" pitchFamily="18" charset="0"/>
      <p:regular r:id="rId44"/>
    </p:embeddedFon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맑은 고딕" panose="020B0503020000020004" pitchFamily="50" charset="-127"/>
      <p:regular r:id="rId49"/>
      <p:bold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남궁주홍" initials="남" lastIdx="1" clrIdx="0"/>
  <p:cmAuthor id="2" name="서지희" initials="서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575"/>
    <a:srgbClr val="7795D7"/>
    <a:srgbClr val="FAA76E"/>
    <a:srgbClr val="EC6608"/>
    <a:srgbClr val="2F52A0"/>
    <a:srgbClr val="5D80CF"/>
    <a:srgbClr val="696969"/>
    <a:srgbClr val="111E3B"/>
    <a:srgbClr val="2F5291"/>
    <a:srgbClr val="2846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03FF31-4463-4629-AB2D-718A6883B9E0}" v="169" dt="2021-07-25T15:34:02.9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5394" autoAdjust="0"/>
  </p:normalViewPr>
  <p:slideViewPr>
    <p:cSldViewPr snapToGrid="0">
      <p:cViewPr varScale="1">
        <p:scale>
          <a:sx n="51" d="100"/>
          <a:sy n="51" d="100"/>
        </p:scale>
        <p:origin x="108" y="114"/>
      </p:cViewPr>
      <p:guideLst>
        <p:guide orient="horz" pos="2154"/>
        <p:guide pos="3839"/>
      </p:guideLst>
    </p:cSldViewPr>
  </p:slideViewPr>
  <p:outlineViewPr>
    <p:cViewPr>
      <p:scale>
        <a:sx n="33" d="100"/>
        <a:sy n="33" d="100"/>
      </p:scale>
      <p:origin x="0" y="-2184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28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font" Target="fonts/font5.fntdata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50052" cy="498715"/>
          </a:xfrm>
          <a:prstGeom prst="rect">
            <a:avLst/>
          </a:prstGeom>
        </p:spPr>
        <p:txBody>
          <a:bodyPr vert="horz" lIns="91468" tIns="45733" rIns="91468" bIns="45733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562" y="3"/>
            <a:ext cx="2950051" cy="498715"/>
          </a:xfrm>
          <a:prstGeom prst="rect">
            <a:avLst/>
          </a:prstGeom>
        </p:spPr>
        <p:txBody>
          <a:bodyPr vert="horz" lIns="91468" tIns="45733" rIns="91468" bIns="45733"/>
          <a:lstStyle>
            <a:lvl1pPr algn="r">
              <a:defRPr sz="1200"/>
            </a:lvl1pPr>
          </a:lstStyle>
          <a:p>
            <a:pPr lvl="0">
              <a:defRPr/>
            </a:pPr>
            <a:fld id="{707BC775-E588-49B1-8152-34E6F68DC449}" type="datetime1">
              <a:rPr lang="ko-KR" altLang="en-US"/>
              <a:pPr lvl="0">
                <a:defRPr/>
              </a:pPr>
              <a:t>2024-02-15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25"/>
            <a:ext cx="2950052" cy="498715"/>
          </a:xfrm>
          <a:prstGeom prst="rect">
            <a:avLst/>
          </a:prstGeom>
        </p:spPr>
        <p:txBody>
          <a:bodyPr vert="horz" lIns="91468" tIns="45733" rIns="91468" bIns="45733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562" y="9440625"/>
            <a:ext cx="2950051" cy="498715"/>
          </a:xfrm>
          <a:prstGeom prst="rect">
            <a:avLst/>
          </a:prstGeom>
        </p:spPr>
        <p:txBody>
          <a:bodyPr vert="horz" lIns="91468" tIns="45733" rIns="91468" bIns="45733" anchor="b"/>
          <a:lstStyle>
            <a:lvl1pPr algn="r">
              <a:defRPr sz="1200"/>
            </a:lvl1pPr>
          </a:lstStyle>
          <a:p>
            <a:pPr lvl="0">
              <a:defRPr/>
            </a:pPr>
            <a:fld id="{A6AB2693-AA52-4FA1-9F38-034AF80BCA9C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4"/>
            <a:ext cx="2949786" cy="498693"/>
          </a:xfrm>
          <a:prstGeom prst="rect">
            <a:avLst/>
          </a:prstGeom>
        </p:spPr>
        <p:txBody>
          <a:bodyPr vert="horz" lIns="91422" tIns="45710" rIns="91422" bIns="4571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41" y="4"/>
            <a:ext cx="2949786" cy="498693"/>
          </a:xfrm>
          <a:prstGeom prst="rect">
            <a:avLst/>
          </a:prstGeom>
        </p:spPr>
        <p:txBody>
          <a:bodyPr vert="horz" lIns="91422" tIns="45710" rIns="91422" bIns="45710"/>
          <a:lstStyle>
            <a:lvl1pPr algn="r">
              <a:defRPr sz="1200"/>
            </a:lvl1pPr>
          </a:lstStyle>
          <a:p>
            <a:pPr lvl="0">
              <a:defRPr/>
            </a:pPr>
            <a:fld id="{6C75824B-EE8F-4812-A8E8-7CD839AE493C}" type="datetime1">
              <a:rPr lang="ko-KR" altLang="en-US"/>
              <a:pPr lvl="0">
                <a:defRPr/>
              </a:pPr>
              <a:t>2024-02-15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3863" y="1243013"/>
            <a:ext cx="5959475" cy="3352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0" rIns="91422" bIns="4571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1" y="4783310"/>
            <a:ext cx="5445760" cy="3913614"/>
          </a:xfrm>
          <a:prstGeom prst="rect">
            <a:avLst/>
          </a:prstGeom>
        </p:spPr>
        <p:txBody>
          <a:bodyPr vert="horz" lIns="91422" tIns="45710" rIns="91422" bIns="4571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4" y="9440654"/>
            <a:ext cx="2949786" cy="498693"/>
          </a:xfrm>
          <a:prstGeom prst="rect">
            <a:avLst/>
          </a:prstGeom>
        </p:spPr>
        <p:txBody>
          <a:bodyPr vert="horz" lIns="91422" tIns="45710" rIns="91422" bIns="4571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41" y="9440654"/>
            <a:ext cx="2949786" cy="498693"/>
          </a:xfrm>
          <a:prstGeom prst="rect">
            <a:avLst/>
          </a:prstGeom>
        </p:spPr>
        <p:txBody>
          <a:bodyPr vert="horz" lIns="91422" tIns="45710" rIns="91422" bIns="45710" anchor="b"/>
          <a:lstStyle>
            <a:lvl1pPr algn="r">
              <a:defRPr sz="1200"/>
            </a:lvl1pPr>
          </a:lstStyle>
          <a:p>
            <a:pPr lvl="0">
              <a:defRPr/>
            </a:pPr>
            <a:fld id="{54F5F91B-DFCF-4C9F-AFC4-FED87A24FDD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ko-KR" altLang="en-US" smtClean="0"/>
              <a:pPr lvl="0">
                <a:defRPr/>
              </a:pPr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094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feature matrix</a:t>
            </a:r>
            <a:r>
              <a:rPr lang="ko-KR" altLang="en-US" dirty="0"/>
              <a:t>와 </a:t>
            </a:r>
            <a:r>
              <a:rPr lang="en-US" altLang="ko-KR" dirty="0"/>
              <a:t>weight</a:t>
            </a:r>
            <a:r>
              <a:rPr lang="ko-KR" altLang="en-US" dirty="0"/>
              <a:t>를 곱함 </a:t>
            </a:r>
            <a:r>
              <a:rPr lang="en-US" altLang="ko-KR" dirty="0"/>
              <a:t>-&gt; </a:t>
            </a:r>
            <a:r>
              <a:rPr lang="ko-KR" altLang="en-US" dirty="0"/>
              <a:t>새롭게 업데이트된 하나의 </a:t>
            </a:r>
            <a:r>
              <a:rPr lang="en-US" altLang="ko-KR" dirty="0"/>
              <a:t>feature matrix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ko-KR" altLang="en-US" dirty="0"/>
              <a:t>거기서 주변의 노드 정보들을 가져오기 위해 </a:t>
            </a:r>
            <a:r>
              <a:rPr lang="en-US" altLang="ko-KR" dirty="0"/>
              <a:t>Adjacency matrix</a:t>
            </a:r>
            <a:r>
              <a:rPr lang="ko-KR" altLang="en-US" dirty="0"/>
              <a:t>를 한번 더 </a:t>
            </a:r>
            <a:r>
              <a:rPr lang="ko-KR" altLang="en-US" dirty="0" err="1"/>
              <a:t>곱해줌</a:t>
            </a: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번 노드는 모든 노드와 </a:t>
            </a:r>
            <a:r>
              <a:rPr lang="ko-KR" altLang="en-US" dirty="0" err="1"/>
              <a:t>연결되어있음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모두 연산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만약 </a:t>
            </a:r>
            <a:r>
              <a:rPr lang="en-US" altLang="ko-KR" dirty="0"/>
              <a:t>2</a:t>
            </a:r>
            <a:r>
              <a:rPr lang="ko-KR" altLang="en-US" dirty="0"/>
              <a:t>번 노드라면 </a:t>
            </a:r>
            <a:r>
              <a:rPr lang="en-US" altLang="ko-KR" dirty="0"/>
              <a:t>3, 4</a:t>
            </a:r>
            <a:r>
              <a:rPr lang="ko-KR" altLang="en-US" dirty="0"/>
              <a:t>번과 연결되어 있지 않기 때문에 </a:t>
            </a:r>
            <a:r>
              <a:rPr lang="en-US" altLang="ko-KR" dirty="0"/>
              <a:t>Adjacency matrix</a:t>
            </a:r>
            <a:r>
              <a:rPr lang="ko-KR" altLang="en-US" dirty="0"/>
              <a:t>와 곱해지면서 제거가 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ko-KR" altLang="en-US" smtClean="0"/>
              <a:pPr lvl="0">
                <a:defRPr/>
              </a:pPr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219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일반화된 수식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ko-KR" altLang="en-US" smtClean="0"/>
              <a:pPr lvl="0">
                <a:defRPr/>
              </a:pPr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1F9DF-95D7-3774-3F29-8A5D6B41C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9373EDF-7DD9-66AC-DD3C-19477AFC2F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D9CC04-26E5-7BB3-9E8F-207F6A9D71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j</a:t>
            </a:r>
            <a:r>
              <a:rPr lang="ko-KR" altLang="en-US" dirty="0"/>
              <a:t>는 </a:t>
            </a:r>
            <a:r>
              <a:rPr lang="en-US" altLang="ko-KR" dirty="0" err="1"/>
              <a:t>i</a:t>
            </a:r>
            <a:r>
              <a:rPr lang="ko-KR" altLang="en-US" dirty="0"/>
              <a:t>의 이웃 노드를 의미함</a:t>
            </a:r>
            <a:endParaRPr lang="en-US" altLang="ko-KR" dirty="0"/>
          </a:p>
          <a:p>
            <a:r>
              <a:rPr lang="ko-KR" altLang="en-US" dirty="0" err="1"/>
              <a:t>어텐션</a:t>
            </a:r>
            <a:r>
              <a:rPr lang="ko-KR" altLang="en-US" dirty="0"/>
              <a:t> 메커니즘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single-layer  feedforward neural network</a:t>
            </a:r>
            <a:r>
              <a:rPr lang="ko-KR" altLang="en-US" dirty="0"/>
              <a:t>이며</a:t>
            </a:r>
            <a:endParaRPr lang="en-US" altLang="ko-KR" dirty="0"/>
          </a:p>
          <a:p>
            <a:r>
              <a:rPr lang="ko-KR" altLang="en-US" dirty="0"/>
              <a:t>노드 </a:t>
            </a:r>
            <a:r>
              <a:rPr lang="en-US" altLang="ko-KR" dirty="0" err="1"/>
              <a:t>i</a:t>
            </a:r>
            <a:r>
              <a:rPr lang="ko-KR" altLang="en-US" dirty="0"/>
              <a:t>에 대해 </a:t>
            </a:r>
            <a:r>
              <a:rPr lang="en-US" altLang="ko-KR" dirty="0"/>
              <a:t>j</a:t>
            </a:r>
            <a:r>
              <a:rPr lang="ko-KR" altLang="en-US" dirty="0"/>
              <a:t>가 갖는 중요도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리키렐루</a:t>
            </a:r>
            <a:r>
              <a:rPr lang="en-US" altLang="ko-KR" dirty="0"/>
              <a:t>:</a:t>
            </a:r>
            <a:r>
              <a:rPr lang="ko-KR" altLang="en-US" dirty="0"/>
              <a:t> 입력이 </a:t>
            </a:r>
            <a:r>
              <a:rPr lang="en-US" altLang="ko-KR" dirty="0"/>
              <a:t>0</a:t>
            </a:r>
            <a:r>
              <a:rPr lang="ko-KR" altLang="en-US" dirty="0"/>
              <a:t>보다 크면 그대로 반환</a:t>
            </a:r>
            <a:r>
              <a:rPr lang="en-US" altLang="ko-KR" dirty="0"/>
              <a:t>, 0</a:t>
            </a:r>
            <a:r>
              <a:rPr lang="ko-KR" altLang="en-US" dirty="0"/>
              <a:t>이하면 </a:t>
            </a:r>
            <a:r>
              <a:rPr lang="en-US" altLang="ko-KR" dirty="0"/>
              <a:t>0</a:t>
            </a:r>
            <a:r>
              <a:rPr lang="ko-KR" altLang="en-US" dirty="0"/>
              <a:t>을 반환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93244D-5833-BAA3-542F-D5F6270ABD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ko-KR" altLang="en-US" smtClean="0"/>
              <a:pPr lvl="0">
                <a:defRPr/>
              </a:pPr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86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030F3-F1FA-B1BD-6D96-644747306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FC9D74A-2804-B1FD-3498-9127B99085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51A9DB6-4649-3EAB-4149-39C94605B9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값이 있는 부분에만 </a:t>
            </a:r>
            <a:r>
              <a:rPr lang="en-US" altLang="ko-KR" dirty="0" err="1"/>
              <a:t>softmax</a:t>
            </a:r>
            <a:r>
              <a:rPr lang="ko-KR" altLang="en-US" dirty="0"/>
              <a:t>를 취해도 되지만 그러면 프로그래밍 적으로 복잡하기 때문에</a:t>
            </a:r>
            <a:endParaRPr lang="en-US" altLang="ko-KR" dirty="0"/>
          </a:p>
          <a:p>
            <a:r>
              <a:rPr lang="ko-KR" altLang="en-US" dirty="0"/>
              <a:t>빈칸에 마이너스 무한대 값을 </a:t>
            </a:r>
            <a:r>
              <a:rPr lang="ko-KR" altLang="en-US" dirty="0" err="1"/>
              <a:t>넣어줌</a:t>
            </a:r>
            <a:endParaRPr lang="en-US" altLang="ko-KR" dirty="0"/>
          </a:p>
          <a:p>
            <a:r>
              <a:rPr lang="ko-KR" altLang="en-US" dirty="0"/>
              <a:t>만약 빈칸에 </a:t>
            </a:r>
            <a:r>
              <a:rPr lang="en-US" altLang="ko-KR" dirty="0"/>
              <a:t>0</a:t>
            </a:r>
            <a:r>
              <a:rPr lang="ko-KR" altLang="en-US" dirty="0"/>
              <a:t>을 넣으면 </a:t>
            </a:r>
            <a:r>
              <a:rPr lang="ko-KR" altLang="en-US" dirty="0" err="1"/>
              <a:t>익스포넨셜을</a:t>
            </a:r>
            <a:r>
              <a:rPr lang="ko-KR" altLang="en-US" dirty="0"/>
              <a:t> </a:t>
            </a:r>
            <a:r>
              <a:rPr lang="ko-KR" altLang="en-US" dirty="0" err="1"/>
              <a:t>취했을때</a:t>
            </a:r>
            <a:r>
              <a:rPr lang="ko-KR" altLang="en-US" dirty="0"/>
              <a:t> </a:t>
            </a:r>
            <a:r>
              <a:rPr lang="ko-KR" altLang="en-US" dirty="0" err="1"/>
              <a:t>상수값이</a:t>
            </a:r>
            <a:r>
              <a:rPr lang="ko-KR" altLang="en-US" dirty="0"/>
              <a:t> 나오게 됨</a:t>
            </a:r>
            <a:endParaRPr lang="en-US" altLang="ko-KR" dirty="0"/>
          </a:p>
          <a:p>
            <a:r>
              <a:rPr lang="ko-KR" altLang="en-US" dirty="0"/>
              <a:t>하지만 마이너스 무한대 값을 넣어주면 거의 </a:t>
            </a:r>
            <a:r>
              <a:rPr lang="en-US" altLang="ko-KR" dirty="0"/>
              <a:t>0</a:t>
            </a:r>
            <a:r>
              <a:rPr lang="ko-KR" altLang="en-US" dirty="0"/>
              <a:t>에 수렴하는 값</a:t>
            </a:r>
            <a:endParaRPr lang="en-US" altLang="ko-KR" dirty="0"/>
          </a:p>
          <a:p>
            <a:r>
              <a:rPr lang="ko-KR" altLang="en-US" dirty="0"/>
              <a:t>그 다음 소프트 맥스를 취하면 빈칸은 </a:t>
            </a:r>
            <a:r>
              <a:rPr lang="en-US" altLang="ko-KR" dirty="0"/>
              <a:t>0</a:t>
            </a:r>
            <a:r>
              <a:rPr lang="ko-KR" altLang="en-US" dirty="0"/>
              <a:t>으로 </a:t>
            </a:r>
            <a:r>
              <a:rPr lang="ko-KR" altLang="en-US" dirty="0" err="1"/>
              <a:t>채워짐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226D78-EB25-7E8C-D33E-0F889F0377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ko-KR" altLang="en-US" smtClean="0"/>
              <a:pPr lvl="0">
                <a:defRPr/>
              </a:pPr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343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87BD7-3105-D559-84C3-FBED0377E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B18B6A1-03BE-64E7-9132-94245B0117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FD71DD9-E75C-7473-04C9-1B2E071AB2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동일한 중요도 사용</a:t>
            </a:r>
            <a:endParaRPr lang="en-US" altLang="ko-KR" dirty="0"/>
          </a:p>
          <a:p>
            <a:r>
              <a:rPr lang="en-US" altLang="ko-KR" dirty="0"/>
              <a:t>gat</a:t>
            </a:r>
            <a:r>
              <a:rPr lang="ko-KR" altLang="en-US" dirty="0"/>
              <a:t>는 </a:t>
            </a:r>
            <a:r>
              <a:rPr lang="ko-KR" altLang="en-US" dirty="0" err="1"/>
              <a:t>노드별로</a:t>
            </a:r>
            <a:r>
              <a:rPr lang="ko-KR" altLang="en-US" dirty="0"/>
              <a:t> 다르게 가중치를 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CADF9C-F56F-A3F2-4982-FCDBB80BB1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54F5F91B-DFCF-4C9F-AFC4-FED87A24FDD3}" type="slidenum">
              <a:rPr lang="ko-KR" altLang="en-US" smtClean="0"/>
              <a:pPr lvl="0">
                <a:defRPr/>
              </a:pPr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336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19072" y="2252999"/>
            <a:ext cx="8753856" cy="1006475"/>
          </a:xfrm>
          <a:noFill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>
                <a:solidFill>
                  <a:srgbClr val="2F52A0"/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769079" y="3419918"/>
            <a:ext cx="6653842" cy="4782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16DCE03-F373-4334-B81D-2F8ADB27FB2E}"/>
              </a:ext>
            </a:extLst>
          </p:cNvPr>
          <p:cNvCxnSpPr>
            <a:cxnSpLocks/>
          </p:cNvCxnSpPr>
          <p:nvPr userDrawn="1"/>
        </p:nvCxnSpPr>
        <p:spPr>
          <a:xfrm>
            <a:off x="2604000" y="3205622"/>
            <a:ext cx="6984000" cy="0"/>
          </a:xfrm>
          <a:prstGeom prst="line">
            <a:avLst/>
          </a:prstGeom>
          <a:ln w="95250" cap="rnd" cmpd="sng">
            <a:gradFill flip="none" rotWithShape="1">
              <a:gsLst>
                <a:gs pos="0">
                  <a:srgbClr val="2F52A0"/>
                </a:gs>
                <a:gs pos="38000">
                  <a:srgbClr val="7795D7"/>
                </a:gs>
                <a:gs pos="66000">
                  <a:srgbClr val="7795D7"/>
                </a:gs>
                <a:gs pos="100000">
                  <a:srgbClr val="2F52A0"/>
                </a:gs>
              </a:gsLst>
              <a:lin ang="0" scaled="1"/>
              <a:tileRect/>
            </a:gra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163AFA3-9A3F-421F-8457-ABABB293FD02}"/>
              </a:ext>
            </a:extLst>
          </p:cNvPr>
          <p:cNvGrpSpPr/>
          <p:nvPr userDrawn="1"/>
        </p:nvGrpSpPr>
        <p:grpSpPr>
          <a:xfrm>
            <a:off x="4746871" y="5848793"/>
            <a:ext cx="2749534" cy="975023"/>
            <a:chOff x="4746871" y="5848793"/>
            <a:chExt cx="2749534" cy="975023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2A9CDEC-DCAC-420E-B118-7D73D25F1A1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023006" y="5848793"/>
              <a:ext cx="2145988" cy="424877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9FA45D1-E82E-4CE2-9648-80E2CA5516F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7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746871" y="6256839"/>
              <a:ext cx="2749534" cy="5669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075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1950" indent="-361950">
              <a:buFont typeface="Wingdings" panose="05000000000000000000" pitchFamily="2" charset="2"/>
              <a:buChar char="u"/>
              <a:defRPr/>
            </a:lvl1pPr>
            <a:lvl2pPr>
              <a:buClr>
                <a:schemeClr val="tx1">
                  <a:lumMod val="50000"/>
                  <a:lumOff val="50000"/>
                </a:schemeClr>
              </a:buClr>
              <a:defRPr/>
            </a:lvl2pPr>
            <a:lvl3pPr marL="987425" indent="-228600">
              <a:buClr>
                <a:srgbClr val="7F7F7F"/>
              </a:buClr>
              <a:buFont typeface="Wingdings" panose="05000000000000000000" pitchFamily="2" charset="2"/>
              <a:buChar char="§"/>
              <a:defRPr/>
            </a:lvl3pPr>
            <a:lvl4pPr marL="1255713" indent="-228600">
              <a:buClr>
                <a:schemeClr val="tx1">
                  <a:lumMod val="50000"/>
                  <a:lumOff val="50000"/>
                </a:schemeClr>
              </a:buClr>
              <a:buFont typeface="Wingdings" panose="05000000000000000000" pitchFamily="2" charset="2"/>
              <a:buChar char="ü"/>
              <a:defRPr/>
            </a:lvl4pPr>
            <a:lvl5pPr marL="1524000" indent="-228600">
              <a:buClr>
                <a:schemeClr val="tx1">
                  <a:lumMod val="50000"/>
                  <a:lumOff val="50000"/>
                </a:schemeClr>
              </a:buCl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  <a:ea typeface="+mn-ea"/>
              </a:defRPr>
            </a:lvl1pPr>
          </a:lstStyle>
          <a:p>
            <a:fld id="{ABFEF8F6-5EFE-430F-989E-F4ADF695B5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98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6192" y="2519557"/>
            <a:ext cx="9106916" cy="948905"/>
          </a:xfrm>
          <a:noFill/>
          <a:ln w="76200">
            <a:noFill/>
            <a:miter lim="800000"/>
          </a:ln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>
                <a:solidFill>
                  <a:srgbClr val="757575"/>
                </a:solidFill>
                <a:effectLst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268747" y="3623306"/>
            <a:ext cx="7641806" cy="595012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936738-2AFD-46E3-9706-433368DF2D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631"/>
          <a:stretch/>
        </p:blipFill>
        <p:spPr>
          <a:xfrm>
            <a:off x="3487082" y="6449634"/>
            <a:ext cx="5217837" cy="323116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91894EC-C502-40AB-AE50-F201A23BFC25}"/>
              </a:ext>
            </a:extLst>
          </p:cNvPr>
          <p:cNvCxnSpPr>
            <a:cxnSpLocks/>
          </p:cNvCxnSpPr>
          <p:nvPr userDrawn="1"/>
        </p:nvCxnSpPr>
        <p:spPr>
          <a:xfrm>
            <a:off x="2604000" y="3462000"/>
            <a:ext cx="6984000" cy="0"/>
          </a:xfrm>
          <a:prstGeom prst="line">
            <a:avLst/>
          </a:prstGeom>
          <a:ln w="95250" cap="rnd" cmpd="sng">
            <a:gradFill flip="none" rotWithShape="1">
              <a:gsLst>
                <a:gs pos="0">
                  <a:srgbClr val="7795D7"/>
                </a:gs>
                <a:gs pos="36000">
                  <a:schemeClr val="bg1">
                    <a:lumMod val="65000"/>
                  </a:schemeClr>
                </a:gs>
                <a:gs pos="69000">
                  <a:schemeClr val="bg1">
                    <a:lumMod val="65000"/>
                  </a:schemeClr>
                </a:gs>
                <a:gs pos="100000">
                  <a:srgbClr val="7795D7"/>
                </a:gs>
              </a:gsLst>
              <a:lin ang="0" scaled="1"/>
              <a:tileRect/>
            </a:gra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198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8CBC79-5229-4BDB-B316-7B0AD69C2F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47312" y="2102947"/>
            <a:ext cx="7973316" cy="4255124"/>
          </a:xfrm>
        </p:spPr>
        <p:txBody>
          <a:bodyPr>
            <a:normAutofit/>
          </a:bodyPr>
          <a:lstStyle>
            <a:lvl1pPr marL="444500" indent="-444500">
              <a:lnSpc>
                <a:spcPct val="150000"/>
              </a:lnSpc>
              <a:spcBef>
                <a:spcPts val="1200"/>
              </a:spcBef>
              <a:defRPr sz="2400"/>
            </a:lvl1pPr>
            <a:lvl2pPr marL="717550" indent="-228600">
              <a:lnSpc>
                <a:spcPct val="150000"/>
              </a:lnSpc>
              <a:spcBef>
                <a:spcPts val="1200"/>
              </a:spcBef>
              <a:defRPr sz="2000"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3EC4EE5-5A53-49B0-988B-A36081777135}"/>
              </a:ext>
            </a:extLst>
          </p:cNvPr>
          <p:cNvGrpSpPr/>
          <p:nvPr userDrawn="1"/>
        </p:nvGrpSpPr>
        <p:grpSpPr>
          <a:xfrm>
            <a:off x="1264642" y="1077969"/>
            <a:ext cx="3065253" cy="843562"/>
            <a:chOff x="1162093" y="1223249"/>
            <a:chExt cx="3065253" cy="843562"/>
          </a:xfrm>
        </p:grpSpPr>
        <p:sp>
          <p:nvSpPr>
            <p:cNvPr id="4" name="제목 1"/>
            <p:cNvSpPr txBox="1">
              <a:spLocks/>
            </p:cNvSpPr>
            <p:nvPr userDrawn="1"/>
          </p:nvSpPr>
          <p:spPr>
            <a:xfrm>
              <a:off x="1162093" y="1223249"/>
              <a:ext cx="3065253" cy="84356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None/>
                <a:defRPr sz="4000" b="1" kern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altLang="ko-KR" sz="320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</a:rPr>
                <a:t>Contents</a:t>
              </a:r>
              <a:endPara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endParaRPr>
            </a:p>
          </p:txBody>
        </p:sp>
        <p:sp>
          <p:nvSpPr>
            <p:cNvPr id="9" name="사다리꼴 7">
              <a:extLst>
                <a:ext uri="{FF2B5EF4-FFF2-40B4-BE49-F238E27FC236}">
                  <a16:creationId xmlns:a16="http://schemas.microsoft.com/office/drawing/2014/main" id="{FDE4667F-1B15-4F80-A8C7-D2B9C509DFA9}"/>
                </a:ext>
              </a:extLst>
            </p:cNvPr>
            <p:cNvSpPr/>
            <p:nvPr userDrawn="1"/>
          </p:nvSpPr>
          <p:spPr>
            <a:xfrm rot="5400000">
              <a:off x="1160041" y="1458764"/>
              <a:ext cx="640853" cy="389625"/>
            </a:xfrm>
            <a:prstGeom prst="rect">
              <a:avLst/>
            </a:prstGeom>
            <a:solidFill>
              <a:srgbClr val="2F5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E13BCEDD-56C4-45CE-ABA5-144D263E36B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11293" y="1944582"/>
              <a:ext cx="2467909" cy="0"/>
            </a:xfrm>
            <a:prstGeom prst="line">
              <a:avLst/>
            </a:prstGeom>
            <a:ln w="41275" cap="rnd">
              <a:solidFill>
                <a:srgbClr val="2F52A0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2080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9627" y="1147313"/>
            <a:ext cx="5630174" cy="502965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147313"/>
            <a:ext cx="5630174" cy="50296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6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73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44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감사합니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3547871" y="2403031"/>
            <a:ext cx="5096258" cy="1938078"/>
            <a:chOff x="3530619" y="2305187"/>
            <a:chExt cx="5096258" cy="1938078"/>
          </a:xfrm>
        </p:grpSpPr>
        <p:sp>
          <p:nvSpPr>
            <p:cNvPr id="5" name="제목 1"/>
            <p:cNvSpPr txBox="1">
              <a:spLocks/>
            </p:cNvSpPr>
            <p:nvPr userDrawn="1"/>
          </p:nvSpPr>
          <p:spPr>
            <a:xfrm>
              <a:off x="3530619" y="2305187"/>
              <a:ext cx="5096258" cy="1093456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buNone/>
                <a:defRPr sz="4000" b="1" kern="120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ko-KR" altLang="en-US" sz="4800" dirty="0">
                  <a:solidFill>
                    <a:srgbClr val="EC6608"/>
                  </a:solidFill>
                  <a:effectLst/>
                </a:rPr>
                <a:t>감사합니다</a:t>
              </a:r>
            </a:p>
          </p:txBody>
        </p:sp>
        <p:sp>
          <p:nvSpPr>
            <p:cNvPr id="6" name="TextBox 5"/>
            <p:cNvSpPr txBox="1"/>
            <p:nvPr userDrawn="1"/>
          </p:nvSpPr>
          <p:spPr>
            <a:xfrm>
              <a:off x="4804841" y="3535379"/>
              <a:ext cx="254781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Thank You!</a:t>
              </a:r>
              <a:endPara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4D5F816-C5F4-4204-B158-AFF75A0C2886}"/>
              </a:ext>
            </a:extLst>
          </p:cNvPr>
          <p:cNvCxnSpPr>
            <a:cxnSpLocks/>
          </p:cNvCxnSpPr>
          <p:nvPr userDrawn="1"/>
        </p:nvCxnSpPr>
        <p:spPr>
          <a:xfrm>
            <a:off x="3411387" y="3504725"/>
            <a:ext cx="5369226" cy="0"/>
          </a:xfrm>
          <a:prstGeom prst="line">
            <a:avLst/>
          </a:prstGeom>
          <a:ln w="95250" cap="rnd" cmpd="sng">
            <a:gradFill flip="none" rotWithShape="1">
              <a:gsLst>
                <a:gs pos="0">
                  <a:srgbClr val="EC6608"/>
                </a:gs>
                <a:gs pos="51000">
                  <a:schemeClr val="bg1">
                    <a:lumMod val="65000"/>
                  </a:schemeClr>
                </a:gs>
                <a:gs pos="100000">
                  <a:srgbClr val="EC6608"/>
                </a:gs>
              </a:gsLst>
              <a:lin ang="0" scaled="1"/>
              <a:tileRect/>
            </a:gra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645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다리꼴 7"/>
          <p:cNvSpPr/>
          <p:nvPr userDrawn="1"/>
        </p:nvSpPr>
        <p:spPr>
          <a:xfrm rot="5400000">
            <a:off x="-205344" y="193431"/>
            <a:ext cx="790790" cy="389625"/>
          </a:xfrm>
          <a:prstGeom prst="rect">
            <a:avLst/>
          </a:prstGeom>
          <a:solidFill>
            <a:srgbClr val="2F5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개체 틀 1"/>
          <p:cNvSpPr>
            <a:spLocks noGrp="1"/>
          </p:cNvSpPr>
          <p:nvPr userDrawn="1">
            <p:ph type="title"/>
          </p:nvPr>
        </p:nvSpPr>
        <p:spPr>
          <a:xfrm>
            <a:off x="563523" y="178700"/>
            <a:ext cx="10515600" cy="4829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 userDrawn="1">
            <p:ph type="body" idx="1"/>
          </p:nvPr>
        </p:nvSpPr>
        <p:spPr>
          <a:xfrm>
            <a:off x="389627" y="1043796"/>
            <a:ext cx="11412747" cy="5133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 userDrawn="1">
            <p:ph type="dt" sz="half" idx="2"/>
          </p:nvPr>
        </p:nvSpPr>
        <p:spPr>
          <a:xfrm>
            <a:off x="312715" y="64076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 userDrawn="1">
            <p:ph type="sldNum" sz="quarter" idx="4"/>
          </p:nvPr>
        </p:nvSpPr>
        <p:spPr>
          <a:xfrm>
            <a:off x="9307003" y="64076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EF8F6-5EFE-430F-989E-F4ADF695B52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50505E4-2737-494F-BB35-78D928115803}"/>
              </a:ext>
            </a:extLst>
          </p:cNvPr>
          <p:cNvCxnSpPr>
            <a:cxnSpLocks/>
          </p:cNvCxnSpPr>
          <p:nvPr userDrawn="1"/>
        </p:nvCxnSpPr>
        <p:spPr>
          <a:xfrm>
            <a:off x="94004" y="766470"/>
            <a:ext cx="12096000" cy="0"/>
          </a:xfrm>
          <a:prstGeom prst="line">
            <a:avLst/>
          </a:prstGeom>
          <a:ln w="31750" cap="rnd">
            <a:gradFill flip="none" rotWithShape="1">
              <a:gsLst>
                <a:gs pos="0">
                  <a:srgbClr val="2F52A0"/>
                </a:gs>
                <a:gs pos="41000">
                  <a:srgbClr val="7795D7"/>
                </a:gs>
                <a:gs pos="68000">
                  <a:srgbClr val="7795D7"/>
                </a:gs>
                <a:gs pos="100000">
                  <a:srgbClr val="2F52A0"/>
                </a:gs>
              </a:gsLst>
              <a:lin ang="0" scaled="1"/>
              <a:tileRect/>
            </a:gra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>
            <a:extLst>
              <a:ext uri="{FF2B5EF4-FFF2-40B4-BE49-F238E27FC236}">
                <a16:creationId xmlns:a16="http://schemas.microsoft.com/office/drawing/2014/main" id="{BDFCC037-D8F4-4A67-BCEC-865A5B9D9C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r="2631"/>
          <a:stretch/>
        </p:blipFill>
        <p:spPr>
          <a:xfrm>
            <a:off x="3487082" y="6449634"/>
            <a:ext cx="5217837" cy="32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8" r:id="rId4"/>
    <p:sldLayoutId id="2147483652" r:id="rId5"/>
    <p:sldLayoutId id="2147483654" r:id="rId6"/>
    <p:sldLayoutId id="2147483655" r:id="rId7"/>
    <p:sldLayoutId id="2147483657" r:id="rId8"/>
  </p:sldLayoutIdLst>
  <p:hf hdr="0" ftr="0" dt="0"/>
  <p:txStyles>
    <p:titleStyle>
      <a:lvl1pPr algn="l" defTabSz="914400" rtl="0" eaLnBrk="1" latinLnBrk="1" hangingPunct="1">
        <a:lnSpc>
          <a:spcPct val="100000"/>
        </a:lnSpc>
        <a:spcBef>
          <a:spcPct val="0"/>
        </a:spcBef>
        <a:buNone/>
        <a:defRPr sz="3000" b="1" kern="1200">
          <a:solidFill>
            <a:srgbClr val="2F52A0"/>
          </a:solidFill>
          <a:effectLst/>
          <a:latin typeface="+mj-lt"/>
          <a:ea typeface="+mj-ea"/>
          <a:cs typeface="+mj-cs"/>
        </a:defRPr>
      </a:lvl1pPr>
    </p:titleStyle>
    <p:bodyStyle>
      <a:lvl1pPr marL="361950" indent="-361950" algn="l" defTabSz="914400" rtl="0" eaLnBrk="1" latinLnBrk="1" hangingPunct="1">
        <a:lnSpc>
          <a:spcPct val="100000"/>
        </a:lnSpc>
        <a:spcBef>
          <a:spcPts val="1800"/>
        </a:spcBef>
        <a:buClr>
          <a:srgbClr val="EC6608"/>
        </a:buClr>
        <a:buFont typeface="Wingdings" panose="05000000000000000000" pitchFamily="2" charset="2"/>
        <a:buChar char="u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맑은 고딕" panose="020B0503020000020004" pitchFamily="50" charset="-127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Clr>
          <a:srgbClr val="7F7F7F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ü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Cow-Kite/2024_winter_seminar.g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NUL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38014B-881E-443F-9A44-062FE4499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6880" y="2218815"/>
            <a:ext cx="8778240" cy="1006475"/>
          </a:xfrm>
        </p:spPr>
        <p:txBody>
          <a:bodyPr/>
          <a:lstStyle/>
          <a:p>
            <a:r>
              <a:rPr lang="en-US" altLang="ko-KR" dirty="0"/>
              <a:t>GNN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786079-C3E1-4F42-A7B7-2137B2695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9079" y="3317366"/>
            <a:ext cx="6653842" cy="86449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ko-KR"/>
              <a:t>2024. </a:t>
            </a:r>
            <a:r>
              <a:rPr lang="en-US" altLang="ko-KR" dirty="0"/>
              <a:t>02. 15.</a:t>
            </a:r>
          </a:p>
          <a:p>
            <a:pPr>
              <a:spcBef>
                <a:spcPts val="600"/>
              </a:spcBef>
            </a:pPr>
            <a:r>
              <a:rPr lang="ko-KR" altLang="en-US" dirty="0" err="1"/>
              <a:t>강소연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969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DA8A2-03E2-349C-1DD9-738B202F7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6384C-A1F0-276E-9B89-D71BA3CB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공유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A32B6B-2EA8-51FE-8C6C-330DB280B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MN</a:t>
            </a:r>
            <a:r>
              <a:rPr lang="ko-KR" altLang="en-US" dirty="0"/>
              <a:t>에서 수행</a:t>
            </a:r>
            <a:endParaRPr lang="en-US" altLang="ko-KR" dirty="0"/>
          </a:p>
          <a:p>
            <a:pPr lvl="1"/>
            <a:r>
              <a:rPr lang="en-US" altLang="ko-KR" dirty="0"/>
              <a:t>$ cd workspace</a:t>
            </a:r>
          </a:p>
          <a:p>
            <a:pPr lvl="1"/>
            <a:r>
              <a:rPr lang="en-US" altLang="ko-KR" dirty="0"/>
              <a:t>$ touch test.py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SN0*</a:t>
            </a:r>
            <a:r>
              <a:rPr lang="ko-KR" altLang="en-US" dirty="0"/>
              <a:t>에서 확인</a:t>
            </a:r>
            <a:endParaRPr lang="en-US" altLang="ko-KR" dirty="0"/>
          </a:p>
          <a:p>
            <a:pPr lvl="1"/>
            <a:r>
              <a:rPr lang="en-US" altLang="ko-KR" dirty="0"/>
              <a:t>$ ls</a:t>
            </a:r>
            <a:r>
              <a:rPr lang="ko-KR" altLang="en-US" dirty="0"/>
              <a:t> </a:t>
            </a:r>
            <a:r>
              <a:rPr lang="en-US" altLang="ko-KR" dirty="0"/>
              <a:t>workspace/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CA9007-B9EA-C754-A551-465152D18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B4E962A-3D3D-11EA-C261-923A333E6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862" y="1201219"/>
            <a:ext cx="4680882" cy="6363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95E664E-C962-4027-DDA6-62CB0FC44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862" y="2696538"/>
            <a:ext cx="3434332" cy="48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64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4E486-7BE1-B879-A0A2-CAB8DE6BB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9ECA7-4B0F-0BBA-5F03-C8C36F45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Horovod</a:t>
            </a:r>
            <a:r>
              <a:rPr lang="en-US" altLang="ko-KR" dirty="0"/>
              <a:t> </a:t>
            </a:r>
            <a:r>
              <a:rPr lang="ko-KR" altLang="en-US" dirty="0"/>
              <a:t>설치 </a:t>
            </a:r>
            <a:r>
              <a:rPr lang="en-US" altLang="ko-KR" dirty="0"/>
              <a:t>(</a:t>
            </a:r>
            <a:r>
              <a:rPr lang="ko-KR" altLang="en-US" dirty="0"/>
              <a:t>모든 노드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1B3646-AB0D-C1F4-F196-E29EC7260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horovod</a:t>
            </a:r>
            <a:r>
              <a:rPr lang="ko-KR" altLang="en-US" dirty="0"/>
              <a:t> 설치</a:t>
            </a:r>
            <a:endParaRPr lang="en-US" altLang="ko-KR" dirty="0"/>
          </a:p>
          <a:p>
            <a:pPr lvl="1"/>
            <a:r>
              <a:rPr lang="en-US" altLang="ko-KR" dirty="0"/>
              <a:t>$ pip</a:t>
            </a:r>
            <a:r>
              <a:rPr lang="ko-KR" altLang="en-US" dirty="0"/>
              <a:t> </a:t>
            </a:r>
            <a:r>
              <a:rPr lang="en-US" altLang="ko-KR" dirty="0"/>
              <a:t>install --no-</a:t>
            </a:r>
            <a:r>
              <a:rPr lang="en-US" altLang="ko-KR" dirty="0" err="1"/>
              <a:t>cahce</a:t>
            </a:r>
            <a:r>
              <a:rPr lang="en-US" altLang="ko-KR" dirty="0"/>
              <a:t>-</a:t>
            </a:r>
            <a:r>
              <a:rPr lang="en-US" altLang="ko-KR" dirty="0" err="1"/>
              <a:t>dir</a:t>
            </a:r>
            <a:r>
              <a:rPr lang="en-US" altLang="ko-KR" dirty="0"/>
              <a:t> </a:t>
            </a:r>
            <a:r>
              <a:rPr lang="en-US" altLang="ko-KR" dirty="0" err="1"/>
              <a:t>horovod</a:t>
            </a:r>
            <a:endParaRPr lang="en-US" altLang="ko-KR" dirty="0"/>
          </a:p>
          <a:p>
            <a:r>
              <a:rPr lang="ko-KR" altLang="en-US" dirty="0"/>
              <a:t>환경변수 설정</a:t>
            </a:r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vim ~/.</a:t>
            </a:r>
            <a:r>
              <a:rPr lang="en-US" altLang="ko-KR" dirty="0" err="1"/>
              <a:t>bashrc</a:t>
            </a:r>
            <a:endParaRPr lang="en-US" altLang="ko-KR" dirty="0"/>
          </a:p>
          <a:p>
            <a:pPr lvl="1"/>
            <a:r>
              <a:rPr lang="ko-KR" altLang="en-US" dirty="0"/>
              <a:t>하단에 작성</a:t>
            </a:r>
            <a:r>
              <a:rPr lang="en-US" altLang="ko-KR" dirty="0"/>
              <a:t>: export PATH=${HOME}/.local/bin:$PATH</a:t>
            </a:r>
          </a:p>
          <a:p>
            <a:pPr lvl="1"/>
            <a:r>
              <a:rPr lang="en-US" altLang="ko-KR" dirty="0"/>
              <a:t>$ source ~/.</a:t>
            </a:r>
            <a:r>
              <a:rPr lang="en-US" altLang="ko-KR" dirty="0" err="1"/>
              <a:t>bashrc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74D98-D4E3-7CF9-2A46-BB51C2E9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467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71E0B-4E7E-FD04-96B2-D9EB0F48D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9ED1A-89E1-F1D2-FBBE-B64B5E04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Horovod</a:t>
            </a:r>
            <a:r>
              <a:rPr lang="en-US" altLang="ko-KR" dirty="0"/>
              <a:t> </a:t>
            </a:r>
            <a:r>
              <a:rPr lang="ko-KR" altLang="en-US" dirty="0"/>
              <a:t>설치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44DE09-1DAB-AB88-D654-DA56D1BDB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horovodrun</a:t>
            </a:r>
            <a:r>
              <a:rPr lang="en-US" altLang="ko-KR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$ </a:t>
            </a:r>
            <a:r>
              <a:rPr lang="en-US" altLang="ko-KR" dirty="0" err="1"/>
              <a:t>horovodrun</a:t>
            </a:r>
            <a:r>
              <a:rPr lang="en-US" altLang="ko-KR" dirty="0"/>
              <a:t> --check-build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28759D-9220-6918-6D5A-51A1D883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9EF4112-5DD8-096B-658E-6147CD985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80" y="1546082"/>
            <a:ext cx="11632223" cy="128200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3CCB972-4673-FFF0-3BBF-87A3D5080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26" y="3691606"/>
            <a:ext cx="3949669" cy="271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72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D0D9D-8D72-8320-5178-2DDDDE19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Single machine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64478C-7CB4-E4A9-4B83-8196C7B651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67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DACD7-8B76-F7FF-7248-9F41326C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차년도 서버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D67E5B-E4FD-CEAC-F112-EF943E455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C1D788-6FEA-A592-739A-9F9D026A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9E7E9F-7BA1-E7AC-822D-8DE8CB5A28B2}"/>
              </a:ext>
            </a:extLst>
          </p:cNvPr>
          <p:cNvSpPr/>
          <p:nvPr/>
        </p:nvSpPr>
        <p:spPr>
          <a:xfrm>
            <a:off x="4272198" y="2404432"/>
            <a:ext cx="3647603" cy="2049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err="1"/>
              <a:t>study@MN</a:t>
            </a:r>
            <a:endParaRPr lang="en-US" altLang="ko-KR" sz="4400" dirty="0"/>
          </a:p>
        </p:txBody>
      </p:sp>
    </p:spTree>
    <p:extLst>
      <p:ext uri="{BB962C8B-B14F-4D97-AF65-F5344CB8AC3E}">
        <p14:creationId xmlns:p14="http://schemas.microsoft.com/office/powerpoint/2010/main" val="1572445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4273C-F88C-87DA-8703-9183DBF5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 machine training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F4A35-5F39-56E7-30EC-8CC1E2CE9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Model:</a:t>
            </a:r>
            <a:r>
              <a:rPr lang="ko-KR" altLang="en-US" dirty="0"/>
              <a:t> </a:t>
            </a:r>
            <a:r>
              <a:rPr lang="en-US" altLang="ko-KR" dirty="0"/>
              <a:t>GCN</a:t>
            </a:r>
          </a:p>
          <a:p>
            <a:r>
              <a:rPr lang="en-US" altLang="ko-KR" dirty="0"/>
              <a:t>Dataset: Cora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Node Classification: </a:t>
            </a:r>
            <a:r>
              <a:rPr lang="ko-KR" altLang="en-US" dirty="0"/>
              <a:t>노드의 </a:t>
            </a:r>
            <a:r>
              <a:rPr lang="en-US" altLang="ko-KR" dirty="0"/>
              <a:t>label(class)</a:t>
            </a:r>
            <a:r>
              <a:rPr lang="ko-KR" altLang="en-US" dirty="0"/>
              <a:t>를 예측함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4B6DCA-7553-02F2-05C9-FA4DE5E3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4E4A07-468D-7F66-824E-3397D6213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43" y="3610379"/>
            <a:ext cx="2682150" cy="25409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696A55-2586-439E-5D30-D82A8B402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43" y="2150056"/>
            <a:ext cx="4248743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08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06C8C-5402-37FB-7454-5AFB35DB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GCN training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B69A0F-854B-B050-2529-60C5DFAB9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cd workspace/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본인 이름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$ cd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본인 이름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$ git clone </a:t>
            </a:r>
            <a:r>
              <a:rPr lang="en-US" altLang="ko-KR" dirty="0">
                <a:hlinkClick r:id="rId2"/>
              </a:rPr>
              <a:t>https://github.com/Cow-Kite/2024_winter_seminar.git</a:t>
            </a:r>
            <a:endParaRPr lang="en-US" altLang="ko-KR" dirty="0"/>
          </a:p>
          <a:p>
            <a:r>
              <a:rPr lang="en-US" altLang="ko-KR" dirty="0"/>
              <a:t>$ cd 2024_winter_seminar/GCN</a:t>
            </a:r>
          </a:p>
          <a:p>
            <a:r>
              <a:rPr lang="en-US" altLang="ko-KR" dirty="0"/>
              <a:t>$ python3 main.py</a:t>
            </a:r>
          </a:p>
          <a:p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A8A5EC-FB8B-D90F-B78D-D25DE18D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BAEB61-96A4-B925-8724-2C73E8A64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103" y="3168733"/>
            <a:ext cx="4418236" cy="3123561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269ECB0-03AD-6E94-6288-85809A63AA67}"/>
              </a:ext>
            </a:extLst>
          </p:cNvPr>
          <p:cNvSpPr/>
          <p:nvPr/>
        </p:nvSpPr>
        <p:spPr>
          <a:xfrm>
            <a:off x="3042138" y="3754315"/>
            <a:ext cx="1644162" cy="3692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804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38CE9-6C52-9416-4AF0-35FBFE8C0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login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681A59-DDD4-D80D-5357-9203D7778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docker login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077FEA-8493-D7F8-0058-E38B3960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9FB8FD-B5BB-BCE8-3427-9E26047F7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23" y="1626466"/>
            <a:ext cx="6192114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75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4273C-F88C-87DA-8703-9183DBF5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image build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F4A35-5F39-56E7-30EC-8CC1E2CE9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docker build –t  </a:t>
            </a:r>
            <a:r>
              <a:rPr lang="en-US" altLang="ko-KR" dirty="0">
                <a:solidFill>
                  <a:srgbClr val="FF0000"/>
                </a:solidFill>
              </a:rPr>
              <a:t>(docker id)</a:t>
            </a:r>
            <a:r>
              <a:rPr lang="en-US" altLang="ko-KR" dirty="0"/>
              <a:t>/</a:t>
            </a:r>
            <a:r>
              <a:rPr lang="en-US" altLang="ko-KR" dirty="0" err="1"/>
              <a:t>gcn</a:t>
            </a:r>
            <a:r>
              <a:rPr lang="en-US" altLang="ko-KR" dirty="0"/>
              <a:t>-test 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4B6DCA-7553-02F2-05C9-FA4DE5E3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1736F4-46BB-8C55-8340-A58B8502D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38" y="1672459"/>
            <a:ext cx="8082239" cy="387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28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4273C-F88C-87DA-8703-9183DBF58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image run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F4A35-5F39-56E7-30EC-8CC1E2CE9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docker run </a:t>
            </a:r>
            <a:r>
              <a:rPr lang="en-US" altLang="ko-KR" dirty="0">
                <a:solidFill>
                  <a:srgbClr val="FF0000"/>
                </a:solidFill>
              </a:rPr>
              <a:t>(docker id)</a:t>
            </a:r>
            <a:r>
              <a:rPr lang="en-US" altLang="ko-KR" dirty="0"/>
              <a:t>/</a:t>
            </a:r>
            <a:r>
              <a:rPr lang="en-US" altLang="ko-KR" dirty="0" err="1"/>
              <a:t>gcn</a:t>
            </a:r>
            <a:r>
              <a:rPr lang="en-US" altLang="ko-KR" dirty="0"/>
              <a:t>-test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4B6DCA-7553-02F2-05C9-FA4DE5E3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19</a:t>
            </a:fld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D7EE9BA-BEF9-3CFF-222B-6CBADDCF9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620" y="1608752"/>
            <a:ext cx="6221909" cy="437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1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2DDAD2C-6FAA-2DAE-9275-EFE089E742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Install</a:t>
            </a:r>
          </a:p>
          <a:p>
            <a:r>
              <a:rPr lang="en-US" altLang="ko-KR" dirty="0"/>
              <a:t>GCN training on k8s</a:t>
            </a:r>
          </a:p>
          <a:p>
            <a:r>
              <a:rPr lang="en-US" altLang="ko-KR" dirty="0"/>
              <a:t>Distributed GAT training on </a:t>
            </a:r>
            <a:r>
              <a:rPr lang="en-US" altLang="ko-KR" dirty="0" err="1"/>
              <a:t>Horovod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73522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65DAD-C48F-122D-8B14-FD68D13A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 hub 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676CA-BB07-8000-70AA-7A554CB6E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docker push </a:t>
            </a:r>
            <a:r>
              <a:rPr lang="en-US" altLang="ko-KR" dirty="0">
                <a:solidFill>
                  <a:srgbClr val="FF0000"/>
                </a:solidFill>
              </a:rPr>
              <a:t>(docker id)</a:t>
            </a:r>
            <a:r>
              <a:rPr lang="en-US" altLang="ko-KR" dirty="0"/>
              <a:t>/</a:t>
            </a:r>
            <a:r>
              <a:rPr lang="en-US" altLang="ko-KR" dirty="0" err="1"/>
              <a:t>gcn-test:latest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2B752-2E18-16F0-C293-3F906148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20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2251B3-F4B5-F93F-7DC1-050EFE936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85" y="1516682"/>
            <a:ext cx="8282625" cy="171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66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95119-6484-DDA4-1930-62299CC7C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Docker</a:t>
            </a:r>
            <a:r>
              <a:rPr lang="ko-KR" altLang="en-US" dirty="0"/>
              <a:t> </a:t>
            </a:r>
            <a:r>
              <a:rPr lang="en-US" altLang="ko-KR" dirty="0"/>
              <a:t>hub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11657E-007A-D362-99E2-4CAE741B7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https://hub.docker.com/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98CA70-24ED-D60D-5C15-1432F468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21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A6BA7F-335E-C5CA-3AC3-F162E6A73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66" y="1593638"/>
            <a:ext cx="6741946" cy="367072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63CA930-5F72-6B6E-B261-A82DFE8290A7}"/>
              </a:ext>
            </a:extLst>
          </p:cNvPr>
          <p:cNvSpPr/>
          <p:nvPr/>
        </p:nvSpPr>
        <p:spPr>
          <a:xfrm>
            <a:off x="1055078" y="2839916"/>
            <a:ext cx="1450731" cy="3021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163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5C8EA-F4DF-1292-1ED8-D21F87AD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GCN training on k8s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B974A-DFB7-DB59-AD4C-12C267153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Kubernetes dashboard </a:t>
            </a:r>
            <a:r>
              <a:rPr lang="ko-KR" altLang="en-US" dirty="0"/>
              <a:t>접속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차년도</a:t>
            </a:r>
            <a:r>
              <a:rPr lang="en-US" altLang="ko-KR" dirty="0" err="1"/>
              <a:t>ip:PORT</a:t>
            </a:r>
            <a:endParaRPr lang="en-US" altLang="ko-KR" dirty="0"/>
          </a:p>
          <a:p>
            <a:pPr lvl="1"/>
            <a:r>
              <a:rPr lang="en-US" altLang="ko-KR" dirty="0" err="1"/>
              <a:t>sudo</a:t>
            </a:r>
            <a:r>
              <a:rPr lang="ko-KR" altLang="en-US" dirty="0"/>
              <a:t> </a:t>
            </a:r>
            <a:r>
              <a:rPr lang="en-US" altLang="ko-KR" dirty="0" err="1"/>
              <a:t>kubectl</a:t>
            </a:r>
            <a:r>
              <a:rPr lang="en-US" altLang="ko-KR" dirty="0"/>
              <a:t> -n </a:t>
            </a:r>
            <a:r>
              <a:rPr lang="en-US" altLang="ko-KR" dirty="0" err="1"/>
              <a:t>kubernetes</a:t>
            </a:r>
            <a:r>
              <a:rPr lang="en-US" altLang="ko-KR" dirty="0"/>
              <a:t>-dashboard create token admin-user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Pod</a:t>
            </a:r>
            <a:r>
              <a:rPr lang="ko-KR" altLang="en-US" dirty="0"/>
              <a:t> 생성 </a:t>
            </a:r>
            <a:r>
              <a:rPr lang="en-US" altLang="ko-KR" dirty="0"/>
              <a:t>(namespace: default)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8526F2-072E-B42B-25F7-B27F74F3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808BCB-9234-C3DC-63D1-C27FEFE7AE6F}"/>
              </a:ext>
            </a:extLst>
          </p:cNvPr>
          <p:cNvSpPr txBox="1"/>
          <p:nvPr/>
        </p:nvSpPr>
        <p:spPr>
          <a:xfrm>
            <a:off x="581108" y="3059723"/>
            <a:ext cx="52402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apiVersion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v1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Pod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pod_name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spec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containers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-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container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docker_id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gcn-test:latest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restartPolicy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Never</a:t>
            </a:r>
            <a:endParaRPr lang="en-US" altLang="ko-K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75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BC8BC-8E3F-0F3B-CD7C-C73772AC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Container </a:t>
            </a:r>
            <a:r>
              <a:rPr lang="ko-KR" altLang="en-US" dirty="0"/>
              <a:t>내부</a:t>
            </a:r>
            <a:r>
              <a:rPr lang="en-US" altLang="ko-KR" dirty="0"/>
              <a:t>, log</a:t>
            </a:r>
            <a:r>
              <a:rPr lang="ko-KR" altLang="en-US" dirty="0"/>
              <a:t> 확인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5D074B-74EE-BCEE-1061-73CB6E549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23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6DB8C58-D058-2C25-B676-4662BDEF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449" y="3987152"/>
            <a:ext cx="4249342" cy="1888596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806A481-E2D0-AFCE-DA49-5EBC5C36B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449" y="1253519"/>
            <a:ext cx="3753374" cy="1695687"/>
          </a:xfrm>
          <a:prstGeom prst="rect">
            <a:avLst/>
          </a:prstGeom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E063E283-C14A-4181-C1FF-7AE8BECB85A5}"/>
              </a:ext>
            </a:extLst>
          </p:cNvPr>
          <p:cNvSpPr/>
          <p:nvPr/>
        </p:nvSpPr>
        <p:spPr>
          <a:xfrm>
            <a:off x="3244373" y="1753358"/>
            <a:ext cx="633046" cy="6354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21D3FDF-7271-D451-C061-81DAC3A832A1}"/>
              </a:ext>
            </a:extLst>
          </p:cNvPr>
          <p:cNvCxnSpPr>
            <a:stCxn id="13" idx="4"/>
            <a:endCxn id="8" idx="0"/>
          </p:cNvCxnSpPr>
          <p:nvPr/>
        </p:nvCxnSpPr>
        <p:spPr>
          <a:xfrm flipH="1">
            <a:off x="3242120" y="2388829"/>
            <a:ext cx="318776" cy="15983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47B4056B-670E-8888-B3D2-F850EC6A4C9A}"/>
              </a:ext>
            </a:extLst>
          </p:cNvPr>
          <p:cNvSpPr/>
          <p:nvPr/>
        </p:nvSpPr>
        <p:spPr>
          <a:xfrm>
            <a:off x="2752004" y="1753358"/>
            <a:ext cx="633046" cy="6354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9295B4A-D414-E949-80B8-119EB690AAD3}"/>
              </a:ext>
            </a:extLst>
          </p:cNvPr>
          <p:cNvCxnSpPr>
            <a:cxnSpLocks/>
          </p:cNvCxnSpPr>
          <p:nvPr/>
        </p:nvCxnSpPr>
        <p:spPr>
          <a:xfrm>
            <a:off x="3402634" y="2071093"/>
            <a:ext cx="310274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D4534949-B2C6-DD4A-AB8A-D3B728C0E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291" y="1253519"/>
            <a:ext cx="3562847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2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213B0-2D7D-A70C-0F55-4B54D27C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Distributed training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78BBA1-A6F2-E33B-C717-6C74CC84E0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191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52A43-4AE3-F8FA-0E66-60B27534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Distributed</a:t>
            </a:r>
            <a:r>
              <a:rPr lang="ko-KR" altLang="en-US" dirty="0"/>
              <a:t> </a:t>
            </a:r>
            <a:r>
              <a:rPr lang="en-US" altLang="ko-KR" dirty="0"/>
              <a:t>Training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E7932-217C-085D-7FD7-D70F88962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딥러닝 모델을 학습시키는 과정을 여러 노드로 분산시킴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대규모 데이터와 복잡한 모델을 효율적으로 처리할 수 있음 </a:t>
            </a:r>
            <a:endParaRPr lang="en-US" altLang="ko-KR" dirty="0"/>
          </a:p>
          <a:p>
            <a:r>
              <a:rPr lang="ko-KR" altLang="en-US" dirty="0"/>
              <a:t>분산 학습의 장점</a:t>
            </a:r>
            <a:r>
              <a:rPr lang="en-US" altLang="ko-KR" dirty="0"/>
              <a:t>: </a:t>
            </a:r>
            <a:r>
              <a:rPr lang="ko-KR" altLang="en-US" dirty="0"/>
              <a:t>더 빠른 학습 속도</a:t>
            </a:r>
            <a:r>
              <a:rPr lang="en-US" altLang="ko-KR" dirty="0"/>
              <a:t>, </a:t>
            </a:r>
            <a:r>
              <a:rPr lang="ko-KR" altLang="en-US" dirty="0"/>
              <a:t>더 큰 모델과 데이터셋 학습 가능함</a:t>
            </a:r>
            <a:endParaRPr lang="en-US" altLang="ko-KR" dirty="0"/>
          </a:p>
          <a:p>
            <a:r>
              <a:rPr lang="ko-KR" altLang="en-US" dirty="0"/>
              <a:t>데이터를 한 노드에서 처리하는 병렬 학습과 여러 노드에서 처리하는 분산 학습이 있음</a:t>
            </a:r>
            <a:endParaRPr lang="en-US" altLang="ko-KR" dirty="0"/>
          </a:p>
          <a:p>
            <a:r>
              <a:rPr lang="ko-KR" altLang="en-US" dirty="0"/>
              <a:t>그러나 구성이 복잡하고 네트워크 리소스를 요구하기 때문에 구현이 까다롭고 주의가 필요함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134725-1E9B-3E52-B80B-336C51E4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310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52A43-4AE3-F8FA-0E66-60B27534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Parallelism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E7932-217C-085D-7FD7-D70F88962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26" y="1043796"/>
            <a:ext cx="11412747" cy="5133167"/>
          </a:xfrm>
        </p:spPr>
        <p:txBody>
          <a:bodyPr/>
          <a:lstStyle/>
          <a:p>
            <a:r>
              <a:rPr lang="ko-KR" altLang="en-US" dirty="0"/>
              <a:t>하나의 딥러닝 모델을 여러 개의 노드에 복제하여 각 노드가 동일한 모델을 가지고 서로 다른 데이터 배치를 학습하도록 하는 방식 </a:t>
            </a:r>
            <a:endParaRPr lang="en-US" altLang="ko-KR" dirty="0"/>
          </a:p>
          <a:p>
            <a:r>
              <a:rPr lang="ko-KR" altLang="en-US" dirty="0"/>
              <a:t>이 방법은 주로 학습 데이터가 매우 큰 경우에 사용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134725-1E9B-3E52-B80B-336C51E4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1F7A53E-1E7F-18E6-1FB2-06BCDAFA85C6}"/>
              </a:ext>
            </a:extLst>
          </p:cNvPr>
          <p:cNvSpPr/>
          <p:nvPr/>
        </p:nvSpPr>
        <p:spPr>
          <a:xfrm>
            <a:off x="7219971" y="2075327"/>
            <a:ext cx="1604595" cy="184163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21F5FEA2-0CB8-62C4-F92A-D1D4DF739386}"/>
              </a:ext>
            </a:extLst>
          </p:cNvPr>
          <p:cNvSpPr/>
          <p:nvPr/>
        </p:nvSpPr>
        <p:spPr>
          <a:xfrm>
            <a:off x="7707616" y="2967023"/>
            <a:ext cx="670491" cy="232105"/>
          </a:xfrm>
          <a:prstGeom prst="roundRect">
            <a:avLst/>
          </a:prstGeom>
          <a:solidFill>
            <a:srgbClr val="FAA7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60600C8-A3B0-7648-A542-3E1FC03AA339}"/>
              </a:ext>
            </a:extLst>
          </p:cNvPr>
          <p:cNvSpPr/>
          <p:nvPr/>
        </p:nvSpPr>
        <p:spPr>
          <a:xfrm>
            <a:off x="7707616" y="2253095"/>
            <a:ext cx="670491" cy="232105"/>
          </a:xfrm>
          <a:prstGeom prst="roundRect">
            <a:avLst/>
          </a:prstGeom>
          <a:solidFill>
            <a:srgbClr val="FAA7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FB9274A-B123-EAEB-AAFA-AF92921E7884}"/>
              </a:ext>
            </a:extLst>
          </p:cNvPr>
          <p:cNvCxnSpPr>
            <a:cxnSpLocks/>
            <a:stCxn id="46" idx="0"/>
          </p:cNvCxnSpPr>
          <p:nvPr/>
        </p:nvCxnSpPr>
        <p:spPr>
          <a:xfrm flipV="1">
            <a:off x="7605407" y="2485200"/>
            <a:ext cx="335245" cy="131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663D615-BB00-29DB-D17D-0A4D15A53F2F}"/>
              </a:ext>
            </a:extLst>
          </p:cNvPr>
          <p:cNvCxnSpPr>
            <a:cxnSpLocks/>
          </p:cNvCxnSpPr>
          <p:nvPr/>
        </p:nvCxnSpPr>
        <p:spPr>
          <a:xfrm flipH="1" flipV="1">
            <a:off x="8098468" y="2485200"/>
            <a:ext cx="329829" cy="116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9FF0A22-6E6C-C74E-5DBE-D0CED5E34ED4}"/>
              </a:ext>
            </a:extLst>
          </p:cNvPr>
          <p:cNvCxnSpPr>
            <a:cxnSpLocks/>
            <a:endCxn id="46" idx="2"/>
          </p:cNvCxnSpPr>
          <p:nvPr/>
        </p:nvCxnSpPr>
        <p:spPr>
          <a:xfrm flipH="1" flipV="1">
            <a:off x="7605407" y="2848926"/>
            <a:ext cx="335245" cy="1034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1D34A2CB-721B-5460-D9CF-B2CEB849770C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8098468" y="2850080"/>
            <a:ext cx="335246" cy="1022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C5A616EB-83CD-B3B7-DBEC-736CECC2D6C4}"/>
              </a:ext>
            </a:extLst>
          </p:cNvPr>
          <p:cNvSpPr/>
          <p:nvPr/>
        </p:nvSpPr>
        <p:spPr>
          <a:xfrm>
            <a:off x="7270161" y="2616821"/>
            <a:ext cx="670491" cy="232105"/>
          </a:xfrm>
          <a:prstGeom prst="roundRect">
            <a:avLst/>
          </a:prstGeom>
          <a:solidFill>
            <a:srgbClr val="FAA7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E02A238-155E-EBDE-C2D1-9EFB3E8AC337}"/>
              </a:ext>
            </a:extLst>
          </p:cNvPr>
          <p:cNvSpPr/>
          <p:nvPr/>
        </p:nvSpPr>
        <p:spPr>
          <a:xfrm>
            <a:off x="8098468" y="2617975"/>
            <a:ext cx="670491" cy="232105"/>
          </a:xfrm>
          <a:prstGeom prst="roundRect">
            <a:avLst/>
          </a:prstGeom>
          <a:solidFill>
            <a:srgbClr val="FAA7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A6BE14D-F1F8-9925-8D31-B8D141AC1356}"/>
              </a:ext>
            </a:extLst>
          </p:cNvPr>
          <p:cNvSpPr/>
          <p:nvPr/>
        </p:nvSpPr>
        <p:spPr>
          <a:xfrm>
            <a:off x="9398270" y="2079198"/>
            <a:ext cx="1604595" cy="184163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6B773FDC-3E4E-CE6D-AC38-D158BB03A614}"/>
              </a:ext>
            </a:extLst>
          </p:cNvPr>
          <p:cNvSpPr/>
          <p:nvPr/>
        </p:nvSpPr>
        <p:spPr>
          <a:xfrm>
            <a:off x="9885915" y="2970894"/>
            <a:ext cx="670491" cy="232105"/>
          </a:xfrm>
          <a:prstGeom prst="roundRect">
            <a:avLst/>
          </a:prstGeom>
          <a:solidFill>
            <a:srgbClr val="FAA7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28A7FE92-26EA-3D06-78F3-BA7AF7D6D8B9}"/>
              </a:ext>
            </a:extLst>
          </p:cNvPr>
          <p:cNvSpPr/>
          <p:nvPr/>
        </p:nvSpPr>
        <p:spPr>
          <a:xfrm>
            <a:off x="9885915" y="2256966"/>
            <a:ext cx="670491" cy="232105"/>
          </a:xfrm>
          <a:prstGeom prst="roundRect">
            <a:avLst/>
          </a:prstGeom>
          <a:solidFill>
            <a:srgbClr val="FAA7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2F30E9CF-DE92-70B7-DF06-C0F7C4B76FF2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9783706" y="2489071"/>
            <a:ext cx="335245" cy="131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A3A4A693-2D42-AAFA-F29E-BB3624FEB2EE}"/>
              </a:ext>
            </a:extLst>
          </p:cNvPr>
          <p:cNvCxnSpPr>
            <a:cxnSpLocks/>
          </p:cNvCxnSpPr>
          <p:nvPr/>
        </p:nvCxnSpPr>
        <p:spPr>
          <a:xfrm flipH="1" flipV="1">
            <a:off x="10276767" y="2489071"/>
            <a:ext cx="329829" cy="116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80C6972-7E43-D630-4D6D-CDB924BBD858}"/>
              </a:ext>
            </a:extLst>
          </p:cNvPr>
          <p:cNvCxnSpPr>
            <a:cxnSpLocks/>
            <a:endCxn id="98" idx="2"/>
          </p:cNvCxnSpPr>
          <p:nvPr/>
        </p:nvCxnSpPr>
        <p:spPr>
          <a:xfrm flipH="1" flipV="1">
            <a:off x="9783706" y="2852797"/>
            <a:ext cx="335245" cy="1034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C84C1977-C117-F1AD-06AB-B2FF1F0A7EB3}"/>
              </a:ext>
            </a:extLst>
          </p:cNvPr>
          <p:cNvCxnSpPr>
            <a:cxnSpLocks/>
            <a:endCxn id="99" idx="2"/>
          </p:cNvCxnSpPr>
          <p:nvPr/>
        </p:nvCxnSpPr>
        <p:spPr>
          <a:xfrm flipV="1">
            <a:off x="10276767" y="2853951"/>
            <a:ext cx="335246" cy="1022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A1AF8D64-2D93-6707-F874-361EC4ED0456}"/>
              </a:ext>
            </a:extLst>
          </p:cNvPr>
          <p:cNvSpPr/>
          <p:nvPr/>
        </p:nvSpPr>
        <p:spPr>
          <a:xfrm>
            <a:off x="9448460" y="2620692"/>
            <a:ext cx="670491" cy="232105"/>
          </a:xfrm>
          <a:prstGeom prst="roundRect">
            <a:avLst/>
          </a:prstGeom>
          <a:solidFill>
            <a:srgbClr val="FAA7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4BAA7C1B-6A6B-1292-0839-F4828A16963A}"/>
              </a:ext>
            </a:extLst>
          </p:cNvPr>
          <p:cNvSpPr/>
          <p:nvPr/>
        </p:nvSpPr>
        <p:spPr>
          <a:xfrm>
            <a:off x="10276767" y="2621846"/>
            <a:ext cx="670491" cy="232105"/>
          </a:xfrm>
          <a:prstGeom prst="roundRect">
            <a:avLst/>
          </a:prstGeom>
          <a:solidFill>
            <a:srgbClr val="FAA7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ECAE3BA-519F-9B05-D1FB-5E4C11C859B8}"/>
              </a:ext>
            </a:extLst>
          </p:cNvPr>
          <p:cNvSpPr/>
          <p:nvPr/>
        </p:nvSpPr>
        <p:spPr>
          <a:xfrm>
            <a:off x="9390953" y="4138528"/>
            <a:ext cx="1604595" cy="184163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90459921-37A1-BC1A-151C-C5ACAF33950C}"/>
              </a:ext>
            </a:extLst>
          </p:cNvPr>
          <p:cNvSpPr/>
          <p:nvPr/>
        </p:nvSpPr>
        <p:spPr>
          <a:xfrm>
            <a:off x="9878598" y="5030224"/>
            <a:ext cx="670491" cy="232105"/>
          </a:xfrm>
          <a:prstGeom prst="roundRect">
            <a:avLst/>
          </a:prstGeom>
          <a:solidFill>
            <a:srgbClr val="FAA7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8381CA44-8821-59D0-5067-AC6CD5A4FD94}"/>
              </a:ext>
            </a:extLst>
          </p:cNvPr>
          <p:cNvSpPr/>
          <p:nvPr/>
        </p:nvSpPr>
        <p:spPr>
          <a:xfrm>
            <a:off x="9878598" y="4316296"/>
            <a:ext cx="670491" cy="232105"/>
          </a:xfrm>
          <a:prstGeom prst="roundRect">
            <a:avLst/>
          </a:prstGeom>
          <a:solidFill>
            <a:srgbClr val="FAA7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6955313-0FE7-D2BB-2281-326799202722}"/>
              </a:ext>
            </a:extLst>
          </p:cNvPr>
          <p:cNvCxnSpPr>
            <a:cxnSpLocks/>
            <a:stCxn id="107" idx="0"/>
          </p:cNvCxnSpPr>
          <p:nvPr/>
        </p:nvCxnSpPr>
        <p:spPr>
          <a:xfrm flipV="1">
            <a:off x="9776389" y="4548401"/>
            <a:ext cx="335245" cy="131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BA8C88C-4E8D-E61B-EE1E-50F3A1E1B079}"/>
              </a:ext>
            </a:extLst>
          </p:cNvPr>
          <p:cNvCxnSpPr>
            <a:cxnSpLocks/>
          </p:cNvCxnSpPr>
          <p:nvPr/>
        </p:nvCxnSpPr>
        <p:spPr>
          <a:xfrm flipH="1" flipV="1">
            <a:off x="10269450" y="4548401"/>
            <a:ext cx="329829" cy="116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316E911-ADA2-7972-81D1-093A9BDF176E}"/>
              </a:ext>
            </a:extLst>
          </p:cNvPr>
          <p:cNvCxnSpPr>
            <a:cxnSpLocks/>
            <a:endCxn id="107" idx="2"/>
          </p:cNvCxnSpPr>
          <p:nvPr/>
        </p:nvCxnSpPr>
        <p:spPr>
          <a:xfrm flipH="1" flipV="1">
            <a:off x="9776389" y="4912127"/>
            <a:ext cx="335245" cy="1034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F43E53B2-7C75-A58F-6BA4-772802F48A42}"/>
              </a:ext>
            </a:extLst>
          </p:cNvPr>
          <p:cNvCxnSpPr>
            <a:cxnSpLocks/>
            <a:endCxn id="108" idx="2"/>
          </p:cNvCxnSpPr>
          <p:nvPr/>
        </p:nvCxnSpPr>
        <p:spPr>
          <a:xfrm flipV="1">
            <a:off x="10269450" y="4913281"/>
            <a:ext cx="335246" cy="1022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사각형: 둥근 모서리 106">
            <a:extLst>
              <a:ext uri="{FF2B5EF4-FFF2-40B4-BE49-F238E27FC236}">
                <a16:creationId xmlns:a16="http://schemas.microsoft.com/office/drawing/2014/main" id="{4FC5AE6F-C420-4153-9788-DF2D6D8A31B8}"/>
              </a:ext>
            </a:extLst>
          </p:cNvPr>
          <p:cNvSpPr/>
          <p:nvPr/>
        </p:nvSpPr>
        <p:spPr>
          <a:xfrm>
            <a:off x="9441143" y="4680022"/>
            <a:ext cx="670491" cy="232105"/>
          </a:xfrm>
          <a:prstGeom prst="roundRect">
            <a:avLst/>
          </a:prstGeom>
          <a:solidFill>
            <a:srgbClr val="FAA7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375C004F-AFAE-284F-4DBE-2CD1742BFD84}"/>
              </a:ext>
            </a:extLst>
          </p:cNvPr>
          <p:cNvSpPr/>
          <p:nvPr/>
        </p:nvSpPr>
        <p:spPr>
          <a:xfrm>
            <a:off x="10269450" y="4681176"/>
            <a:ext cx="670491" cy="232105"/>
          </a:xfrm>
          <a:prstGeom prst="roundRect">
            <a:avLst/>
          </a:prstGeom>
          <a:solidFill>
            <a:srgbClr val="FAA7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2390DEC-08CF-F370-1C58-94B6E1AC8403}"/>
              </a:ext>
            </a:extLst>
          </p:cNvPr>
          <p:cNvSpPr/>
          <p:nvPr/>
        </p:nvSpPr>
        <p:spPr>
          <a:xfrm>
            <a:off x="7206148" y="4157868"/>
            <a:ext cx="1604595" cy="1841630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69F148CD-8CD2-0E3A-1A69-5874FF897DEE}"/>
              </a:ext>
            </a:extLst>
          </p:cNvPr>
          <p:cNvSpPr/>
          <p:nvPr/>
        </p:nvSpPr>
        <p:spPr>
          <a:xfrm>
            <a:off x="7693793" y="5049564"/>
            <a:ext cx="670491" cy="232105"/>
          </a:xfrm>
          <a:prstGeom prst="roundRect">
            <a:avLst/>
          </a:prstGeom>
          <a:solidFill>
            <a:srgbClr val="FAA7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758F8CA9-BA73-BC21-80EA-33326E08271F}"/>
              </a:ext>
            </a:extLst>
          </p:cNvPr>
          <p:cNvSpPr/>
          <p:nvPr/>
        </p:nvSpPr>
        <p:spPr>
          <a:xfrm>
            <a:off x="7693793" y="4335636"/>
            <a:ext cx="670491" cy="232105"/>
          </a:xfrm>
          <a:prstGeom prst="roundRect">
            <a:avLst/>
          </a:prstGeom>
          <a:solidFill>
            <a:srgbClr val="FAA7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4E3ACE8A-570A-59E4-1A22-D08EA379E4A0}"/>
              </a:ext>
            </a:extLst>
          </p:cNvPr>
          <p:cNvCxnSpPr>
            <a:cxnSpLocks/>
            <a:stCxn id="116" idx="0"/>
          </p:cNvCxnSpPr>
          <p:nvPr/>
        </p:nvCxnSpPr>
        <p:spPr>
          <a:xfrm flipV="1">
            <a:off x="7591584" y="4567741"/>
            <a:ext cx="335245" cy="1316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DDB00092-FFD2-7F7A-C814-595FAF70D000}"/>
              </a:ext>
            </a:extLst>
          </p:cNvPr>
          <p:cNvCxnSpPr>
            <a:cxnSpLocks/>
          </p:cNvCxnSpPr>
          <p:nvPr/>
        </p:nvCxnSpPr>
        <p:spPr>
          <a:xfrm flipH="1" flipV="1">
            <a:off x="8084645" y="4567741"/>
            <a:ext cx="329829" cy="1169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C2BCAA39-AD0B-4E76-2E9D-6F884D042EBE}"/>
              </a:ext>
            </a:extLst>
          </p:cNvPr>
          <p:cNvCxnSpPr>
            <a:cxnSpLocks/>
            <a:endCxn id="116" idx="2"/>
          </p:cNvCxnSpPr>
          <p:nvPr/>
        </p:nvCxnSpPr>
        <p:spPr>
          <a:xfrm flipH="1" flipV="1">
            <a:off x="7591584" y="4931467"/>
            <a:ext cx="335245" cy="1034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직선 화살표 연결선 114">
            <a:extLst>
              <a:ext uri="{FF2B5EF4-FFF2-40B4-BE49-F238E27FC236}">
                <a16:creationId xmlns:a16="http://schemas.microsoft.com/office/drawing/2014/main" id="{060F6DE9-CA1D-0847-28E1-D6938A3B59D5}"/>
              </a:ext>
            </a:extLst>
          </p:cNvPr>
          <p:cNvCxnSpPr>
            <a:cxnSpLocks/>
            <a:endCxn id="117" idx="2"/>
          </p:cNvCxnSpPr>
          <p:nvPr/>
        </p:nvCxnSpPr>
        <p:spPr>
          <a:xfrm flipV="1">
            <a:off x="8084645" y="4932621"/>
            <a:ext cx="335246" cy="1022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사각형: 둥근 모서리 115">
            <a:extLst>
              <a:ext uri="{FF2B5EF4-FFF2-40B4-BE49-F238E27FC236}">
                <a16:creationId xmlns:a16="http://schemas.microsoft.com/office/drawing/2014/main" id="{B4E1CFBD-0B95-3BA6-5660-521855164C4D}"/>
              </a:ext>
            </a:extLst>
          </p:cNvPr>
          <p:cNvSpPr/>
          <p:nvPr/>
        </p:nvSpPr>
        <p:spPr>
          <a:xfrm>
            <a:off x="7256338" y="4699362"/>
            <a:ext cx="670491" cy="232105"/>
          </a:xfrm>
          <a:prstGeom prst="roundRect">
            <a:avLst/>
          </a:prstGeom>
          <a:solidFill>
            <a:srgbClr val="FAA7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사각형: 둥근 모서리 116">
            <a:extLst>
              <a:ext uri="{FF2B5EF4-FFF2-40B4-BE49-F238E27FC236}">
                <a16:creationId xmlns:a16="http://schemas.microsoft.com/office/drawing/2014/main" id="{DFE9A217-93BA-56B7-96FF-617B8E7C4868}"/>
              </a:ext>
            </a:extLst>
          </p:cNvPr>
          <p:cNvSpPr/>
          <p:nvPr/>
        </p:nvSpPr>
        <p:spPr>
          <a:xfrm>
            <a:off x="8084645" y="4700516"/>
            <a:ext cx="670491" cy="232105"/>
          </a:xfrm>
          <a:prstGeom prst="roundRect">
            <a:avLst/>
          </a:prstGeom>
          <a:solidFill>
            <a:srgbClr val="FAA7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65CBFBA-A349-7AB2-3894-57103274C470}"/>
              </a:ext>
            </a:extLst>
          </p:cNvPr>
          <p:cNvSpPr txBox="1"/>
          <p:nvPr/>
        </p:nvSpPr>
        <p:spPr>
          <a:xfrm>
            <a:off x="7672671" y="3484711"/>
            <a:ext cx="975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Node 1</a:t>
            </a:r>
            <a:endParaRPr lang="ko-KR" altLang="en-US" sz="14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D441B6F-35C0-7096-3CAF-08D9B710E9AE}"/>
              </a:ext>
            </a:extLst>
          </p:cNvPr>
          <p:cNvSpPr txBox="1"/>
          <p:nvPr/>
        </p:nvSpPr>
        <p:spPr>
          <a:xfrm>
            <a:off x="9871749" y="3502816"/>
            <a:ext cx="975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Node 2</a:t>
            </a:r>
            <a:endParaRPr lang="ko-KR" altLang="en-US" sz="14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611C710-F8D0-1C05-3BA2-C226B46010F7}"/>
              </a:ext>
            </a:extLst>
          </p:cNvPr>
          <p:cNvSpPr txBox="1"/>
          <p:nvPr/>
        </p:nvSpPr>
        <p:spPr>
          <a:xfrm>
            <a:off x="7605358" y="5580962"/>
            <a:ext cx="975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Node 3</a:t>
            </a:r>
            <a:endParaRPr lang="ko-KR" altLang="en-US" sz="14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9F55DE8-1162-01CF-9002-D6E6EAA95DE9}"/>
              </a:ext>
            </a:extLst>
          </p:cNvPr>
          <p:cNvSpPr txBox="1"/>
          <p:nvPr/>
        </p:nvSpPr>
        <p:spPr>
          <a:xfrm>
            <a:off x="9871749" y="5569702"/>
            <a:ext cx="975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Node 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90360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52A43-4AE3-F8FA-0E66-60B27534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Synchronization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E7932-217C-085D-7FD7-D70F88962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26" y="1043796"/>
            <a:ext cx="11660577" cy="5133167"/>
          </a:xfrm>
        </p:spPr>
        <p:txBody>
          <a:bodyPr/>
          <a:lstStyle/>
          <a:p>
            <a:r>
              <a:rPr lang="ko-KR" altLang="en-US" dirty="0"/>
              <a:t>분산 학습은 학습 시간을 단축한다는 장점이 있지만</a:t>
            </a:r>
            <a:r>
              <a:rPr lang="en-US" altLang="ko-KR" dirty="0"/>
              <a:t>,</a:t>
            </a:r>
            <a:r>
              <a:rPr lang="ko-KR" altLang="en-US" dirty="0"/>
              <a:t> 파라미터가 업데이트 될 때마다 여러 노드가 학습한 결과를 종합한 후 다시 나누는 </a:t>
            </a:r>
            <a:r>
              <a:rPr lang="en-US" altLang="ko-KR" dirty="0"/>
              <a:t>synchronization</a:t>
            </a:r>
            <a:r>
              <a:rPr lang="ko-KR" altLang="en-US" dirty="0"/>
              <a:t>이 필요하다는 단점이 있음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Synchronization</a:t>
            </a:r>
            <a:r>
              <a:rPr lang="ko-KR" altLang="en-US" dirty="0"/>
              <a:t>에는</a:t>
            </a:r>
            <a:r>
              <a:rPr lang="en-US" altLang="ko-KR" dirty="0"/>
              <a:t> Scatter, Gather, Reduce, </a:t>
            </a:r>
            <a:r>
              <a:rPr lang="en-US" altLang="ko-KR" dirty="0" err="1"/>
              <a:t>AllReduce</a:t>
            </a:r>
            <a:r>
              <a:rPr lang="en-US" altLang="ko-KR" dirty="0"/>
              <a:t>, Broadcast, </a:t>
            </a:r>
            <a:r>
              <a:rPr lang="en-US" altLang="ko-KR" dirty="0" err="1"/>
              <a:t>AllGather</a:t>
            </a:r>
            <a:r>
              <a:rPr lang="en-US" altLang="ko-KR" dirty="0"/>
              <a:t>, Ring-</a:t>
            </a:r>
            <a:r>
              <a:rPr lang="en-US" altLang="ko-KR" dirty="0" err="1"/>
              <a:t>AllReduce</a:t>
            </a:r>
            <a:r>
              <a:rPr lang="en-US" altLang="ko-KR" dirty="0"/>
              <a:t>  </a:t>
            </a:r>
            <a:r>
              <a:rPr lang="ko-KR" altLang="en-US" dirty="0"/>
              <a:t>등 여러 방식이 있음</a:t>
            </a:r>
            <a:endParaRPr lang="en-US" altLang="ko-KR" dirty="0"/>
          </a:p>
          <a:p>
            <a:r>
              <a:rPr lang="en-US" altLang="ko-KR" dirty="0" err="1"/>
              <a:t>AllReduce</a:t>
            </a:r>
            <a:r>
              <a:rPr lang="en-US" altLang="ko-KR" dirty="0"/>
              <a:t>: </a:t>
            </a:r>
            <a:r>
              <a:rPr lang="ko-KR" altLang="en-US" dirty="0"/>
              <a:t>각 노드에서 파라미터 값들을 받아서 그 값을 평균화한 후</a:t>
            </a:r>
            <a:r>
              <a:rPr lang="en-US" altLang="ko-KR" dirty="0"/>
              <a:t>, </a:t>
            </a:r>
            <a:r>
              <a:rPr lang="ko-KR" altLang="en-US" dirty="0"/>
              <a:t>이 평균값을 다시 모든 노드에 분배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en-US" altLang="ko-KR" dirty="0"/>
              <a:t> </a:t>
            </a:r>
            <a:r>
              <a:rPr lang="ko-KR" altLang="en-US" dirty="0"/>
              <a:t>모든 노드의 파라미터 동일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134725-1E9B-3E52-B80B-336C51E4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4D4F05-3456-70DF-2932-B0E235F01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33" y="3610379"/>
            <a:ext cx="5181534" cy="259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10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52A43-4AE3-F8FA-0E66-60B27534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Horovod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E7932-217C-085D-7FD7-D70F88962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Uber</a:t>
            </a:r>
            <a:r>
              <a:rPr lang="ko-KR" altLang="en-US" dirty="0"/>
              <a:t>에서 개발한 딥러닝 모델을 분산 학습할 수 있게 해주는 프레임워크</a:t>
            </a:r>
            <a:endParaRPr lang="en-US" altLang="ko-KR" dirty="0"/>
          </a:p>
          <a:p>
            <a:r>
              <a:rPr lang="ko-KR" altLang="en-US" dirty="0"/>
              <a:t>다양한 딥러닝 프레임워크</a:t>
            </a:r>
            <a:r>
              <a:rPr lang="en-US" altLang="ko-KR" dirty="0"/>
              <a:t>(</a:t>
            </a:r>
            <a:r>
              <a:rPr lang="en-US" altLang="ko-KR" dirty="0" err="1"/>
              <a:t>Tensorflow</a:t>
            </a:r>
            <a:r>
              <a:rPr lang="en-US" altLang="ko-KR" dirty="0"/>
              <a:t>, </a:t>
            </a:r>
            <a:r>
              <a:rPr lang="en-US" altLang="ko-KR" dirty="0" err="1"/>
              <a:t>Pytorch</a:t>
            </a:r>
            <a:r>
              <a:rPr lang="en-US" altLang="ko-KR" dirty="0"/>
              <a:t>)</a:t>
            </a:r>
            <a:r>
              <a:rPr lang="ko-KR" altLang="en-US" dirty="0"/>
              <a:t>를 지원</a:t>
            </a:r>
            <a:endParaRPr lang="en-US" altLang="ko-KR" dirty="0"/>
          </a:p>
          <a:p>
            <a:r>
              <a:rPr lang="ko-KR" altLang="en-US" dirty="0"/>
              <a:t>다양한 프로세스 통신</a:t>
            </a:r>
            <a:r>
              <a:rPr lang="en-US" altLang="ko-KR" dirty="0"/>
              <a:t>(MPI, NCCL, </a:t>
            </a:r>
            <a:r>
              <a:rPr lang="en-US" altLang="ko-KR" dirty="0" err="1"/>
              <a:t>Gloo</a:t>
            </a:r>
            <a:r>
              <a:rPr lang="en-US" altLang="ko-KR" dirty="0"/>
              <a:t>)</a:t>
            </a:r>
            <a:r>
              <a:rPr lang="ko-KR" altLang="en-US" dirty="0"/>
              <a:t> 지원</a:t>
            </a:r>
            <a:endParaRPr lang="en-US" altLang="ko-KR" dirty="0"/>
          </a:p>
          <a:p>
            <a:r>
              <a:rPr lang="en-US" altLang="ko-KR" dirty="0"/>
              <a:t>Spark, Kubernetes </a:t>
            </a:r>
            <a:r>
              <a:rPr lang="ko-KR" altLang="en-US"/>
              <a:t>등 지원</a:t>
            </a:r>
            <a:endParaRPr lang="en-US" altLang="ko-KR" dirty="0"/>
          </a:p>
          <a:p>
            <a:r>
              <a:rPr lang="en-US" altLang="ko-KR" dirty="0"/>
              <a:t>Single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r>
              <a:rPr lang="ko-KR" altLang="en-US" dirty="0"/>
              <a:t>기반의 코드에서 간단하게 확장 가능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134725-1E9B-3E52-B80B-336C51E4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1026" name="Picture 2" descr="GitHub - horovod/horovod: Distributed training framework for TensorFlow,  Keras, PyTorch, and Apache MXNet.">
            <a:extLst>
              <a:ext uri="{FF2B5EF4-FFF2-40B4-BE49-F238E27FC236}">
                <a16:creationId xmlns:a16="http://schemas.microsoft.com/office/drawing/2014/main" id="{08FD4EBC-ADCF-A79F-743D-08253A38E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2207" y="2720770"/>
            <a:ext cx="3456193" cy="345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660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B2B76-EED8-0E22-821A-22B2DAEEB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61FB4-B0B9-79CD-57B5-7CC7BAA2D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Distributed training </a:t>
            </a:r>
            <a:r>
              <a:rPr lang="ko-KR" altLang="en-US" dirty="0"/>
              <a:t>실습 </a:t>
            </a:r>
            <a:r>
              <a:rPr lang="en-US" altLang="ko-KR" dirty="0"/>
              <a:t>(1/2)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E8A568-A8B5-B633-8419-58C789F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Model:</a:t>
            </a:r>
            <a:r>
              <a:rPr lang="ko-KR" altLang="en-US" dirty="0"/>
              <a:t> </a:t>
            </a:r>
            <a:r>
              <a:rPr lang="en-US" altLang="ko-KR" dirty="0"/>
              <a:t>GAT</a:t>
            </a:r>
          </a:p>
          <a:p>
            <a:r>
              <a:rPr lang="en-US" altLang="ko-KR" dirty="0"/>
              <a:t>Dataset: Amazon-Computers</a:t>
            </a:r>
          </a:p>
          <a:p>
            <a:r>
              <a:rPr lang="en-US" altLang="ko-KR" dirty="0"/>
              <a:t>METIS partitioning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Synchronization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BB0B83-7911-DA85-741E-5BF31217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43F724-0AE4-2645-8586-33EE8854B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211" y="1147339"/>
            <a:ext cx="4706007" cy="8002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875B902-D094-3CD8-CD9D-5C25677FC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77" y="2630836"/>
            <a:ext cx="6173061" cy="895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E2D37E8-722F-CB76-7C56-361D35AD9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77" y="4209596"/>
            <a:ext cx="6677957" cy="1857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2936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657BF-9A55-D48B-52F1-72178FC5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Install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7D66C3-4D30-5DF0-98B7-0DDB8915B1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330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1EEF9C-1853-4277-FFC6-9C0FE71F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Distributed training </a:t>
            </a:r>
            <a:r>
              <a:rPr lang="ko-KR" altLang="en-US" dirty="0"/>
              <a:t>실습 </a:t>
            </a:r>
            <a:r>
              <a:rPr lang="en-US" altLang="ko-KR" dirty="0"/>
              <a:t>(2/2)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2E1B3-0F7D-FDCA-706F-3FE0AD72E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$ cd ../</a:t>
            </a:r>
            <a:r>
              <a:rPr lang="en-US" altLang="ko-KR" dirty="0" err="1"/>
              <a:t>Horovod</a:t>
            </a:r>
            <a:endParaRPr lang="en-US" altLang="ko-KR" dirty="0"/>
          </a:p>
          <a:p>
            <a:r>
              <a:rPr lang="en-US" altLang="ko-KR" dirty="0"/>
              <a:t>$ python3</a:t>
            </a:r>
            <a:r>
              <a:rPr lang="ko-KR" altLang="en-US" dirty="0"/>
              <a:t> </a:t>
            </a:r>
            <a:r>
              <a:rPr lang="en-US" altLang="ko-KR" dirty="0"/>
              <a:t>data.py</a:t>
            </a:r>
          </a:p>
          <a:p>
            <a:r>
              <a:rPr lang="en-US" altLang="ko-KR" dirty="0"/>
              <a:t>$ </a:t>
            </a:r>
            <a:r>
              <a:rPr lang="en-US" altLang="ko-KR" dirty="0" err="1"/>
              <a:t>horovodrun</a:t>
            </a:r>
            <a:r>
              <a:rPr lang="en-US" altLang="ko-KR" dirty="0"/>
              <a:t> --</a:t>
            </a:r>
            <a:r>
              <a:rPr lang="en-US" altLang="ko-KR" dirty="0" err="1"/>
              <a:t>gloo</a:t>
            </a:r>
            <a:r>
              <a:rPr lang="en-US" altLang="ko-KR" dirty="0"/>
              <a:t> -np 4 -H MN:2,SN01:2 python3 gat.py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DC9972-3F5B-6CB9-77E2-24E7A817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30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D811C3-9726-F660-225C-A96161B39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023" y="2644361"/>
            <a:ext cx="9667736" cy="3715714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F5FC774-ABC0-A6DC-D9C7-9A0B6B32368D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720230" y="2965919"/>
            <a:ext cx="865789" cy="4114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25CAAF-6549-156B-A3BD-A68DD10BFA29}"/>
              </a:ext>
            </a:extLst>
          </p:cNvPr>
          <p:cNvSpPr txBox="1"/>
          <p:nvPr/>
        </p:nvSpPr>
        <p:spPr>
          <a:xfrm>
            <a:off x="262284" y="3377358"/>
            <a:ext cx="915892" cy="52642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프로세스 번호</a:t>
            </a:r>
          </a:p>
        </p:txBody>
      </p:sp>
    </p:spTree>
    <p:extLst>
      <p:ext uri="{BB962C8B-B14F-4D97-AF65-F5344CB8AC3E}">
        <p14:creationId xmlns:p14="http://schemas.microsoft.com/office/powerpoint/2010/main" val="11547239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1787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D05B2-939C-F55D-1C4D-5B324E75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86F7DA-32A3-B614-56A4-CAC9178F5E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3782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B1A18C-3510-6172-D011-42F7A3F18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 Convolutional Network (1/3)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26DCE5-C631-F1D7-A09B-8068B4187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Semi-Supervised Classification with Graph Convolutional Networks (ICLR, 2017)</a:t>
            </a:r>
          </a:p>
          <a:p>
            <a:r>
              <a:rPr lang="en-US" altLang="ko-KR" dirty="0"/>
              <a:t>GCN</a:t>
            </a:r>
            <a:r>
              <a:rPr lang="ko-KR" altLang="en-US" dirty="0"/>
              <a:t>의 핵심 아이디어는 각 노드가 이웃 노드들의 </a:t>
            </a:r>
            <a:r>
              <a:rPr lang="en-US" altLang="ko-KR" dirty="0"/>
              <a:t>feature</a:t>
            </a:r>
            <a:r>
              <a:rPr lang="ko-KR" altLang="en-US" dirty="0"/>
              <a:t>를 집계하며</a:t>
            </a:r>
            <a:r>
              <a:rPr lang="en-US" altLang="ko-KR" dirty="0"/>
              <a:t>, </a:t>
            </a:r>
            <a:r>
              <a:rPr lang="ko-KR" altLang="en-US" dirty="0"/>
              <a:t>이를 통해 노드의 새로운 </a:t>
            </a:r>
            <a:r>
              <a:rPr lang="en-US" altLang="ko-KR" dirty="0"/>
              <a:t>feature(node embedding)</a:t>
            </a:r>
            <a:r>
              <a:rPr lang="ko-KR" altLang="en-US" dirty="0"/>
              <a:t>를 계산하는 것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DABD42-A0C7-DD03-B42E-AA9FAC543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826103A-460C-2EF7-727F-EA24C9B7028B}"/>
              </a:ext>
            </a:extLst>
          </p:cNvPr>
          <p:cNvSpPr/>
          <p:nvPr/>
        </p:nvSpPr>
        <p:spPr>
          <a:xfrm>
            <a:off x="3762003" y="3337683"/>
            <a:ext cx="742950" cy="71437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FD8B2D7-A2E6-3C7B-42D1-5EBFE97A8FDD}"/>
              </a:ext>
            </a:extLst>
          </p:cNvPr>
          <p:cNvSpPr/>
          <p:nvPr/>
        </p:nvSpPr>
        <p:spPr>
          <a:xfrm>
            <a:off x="1446530" y="3233865"/>
            <a:ext cx="742950" cy="714375"/>
          </a:xfrm>
          <a:prstGeom prst="ellipse">
            <a:avLst/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3305977-A252-E065-B269-33812655C5E5}"/>
              </a:ext>
            </a:extLst>
          </p:cNvPr>
          <p:cNvSpPr/>
          <p:nvPr/>
        </p:nvSpPr>
        <p:spPr>
          <a:xfrm>
            <a:off x="2532380" y="3845933"/>
            <a:ext cx="742950" cy="714375"/>
          </a:xfrm>
          <a:prstGeom prst="ellipse">
            <a:avLst/>
          </a:prstGeom>
          <a:solidFill>
            <a:srgbClr val="7795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A5A4DF6-14B8-01C8-E96E-AA1F27F8D1EF}"/>
              </a:ext>
            </a:extLst>
          </p:cNvPr>
          <p:cNvSpPr/>
          <p:nvPr/>
        </p:nvSpPr>
        <p:spPr>
          <a:xfrm>
            <a:off x="2423577" y="4986614"/>
            <a:ext cx="742950" cy="7143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A706FB8-2D0F-FF3F-B132-523F77EBD2AE}"/>
              </a:ext>
            </a:extLst>
          </p:cNvPr>
          <p:cNvCxnSpPr>
            <a:cxnSpLocks/>
            <a:stCxn id="7" idx="7"/>
            <a:endCxn id="5" idx="2"/>
          </p:cNvCxnSpPr>
          <p:nvPr/>
        </p:nvCxnSpPr>
        <p:spPr>
          <a:xfrm flipV="1">
            <a:off x="3166527" y="3694871"/>
            <a:ext cx="595476" cy="2556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E5305E7-0DF0-B82F-E3FB-2AC1666B9DE5}"/>
              </a:ext>
            </a:extLst>
          </p:cNvPr>
          <p:cNvCxnSpPr>
            <a:cxnSpLocks/>
            <a:stCxn id="7" idx="2"/>
            <a:endCxn id="6" idx="5"/>
          </p:cNvCxnSpPr>
          <p:nvPr/>
        </p:nvCxnSpPr>
        <p:spPr>
          <a:xfrm flipH="1" flipV="1">
            <a:off x="2080677" y="3843622"/>
            <a:ext cx="451703" cy="3594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3345930-162A-A765-2569-86F4A568821B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2795052" y="4560308"/>
            <a:ext cx="108803" cy="4263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9B3EAD-7C02-61D2-AE63-DD2DC0A059F4}"/>
              </a:ext>
            </a:extLst>
          </p:cNvPr>
          <p:cNvSpPr/>
          <p:nvPr/>
        </p:nvSpPr>
        <p:spPr>
          <a:xfrm>
            <a:off x="4637405" y="2910015"/>
            <a:ext cx="219075" cy="206298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995E10-3862-598F-DB31-D33316EE31E1}"/>
              </a:ext>
            </a:extLst>
          </p:cNvPr>
          <p:cNvSpPr/>
          <p:nvPr/>
        </p:nvSpPr>
        <p:spPr>
          <a:xfrm>
            <a:off x="4637405" y="3097263"/>
            <a:ext cx="219075" cy="206298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79305C-F515-6C9C-505F-BC5FBB2C32EC}"/>
              </a:ext>
            </a:extLst>
          </p:cNvPr>
          <p:cNvSpPr/>
          <p:nvPr/>
        </p:nvSpPr>
        <p:spPr>
          <a:xfrm>
            <a:off x="4637405" y="3276727"/>
            <a:ext cx="219075" cy="206298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9C6A0EB-1DE9-A039-69AD-FF045E5FD3F6}"/>
              </a:ext>
            </a:extLst>
          </p:cNvPr>
          <p:cNvSpPr/>
          <p:nvPr/>
        </p:nvSpPr>
        <p:spPr>
          <a:xfrm>
            <a:off x="4637404" y="3463975"/>
            <a:ext cx="219075" cy="206298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ACCBEC4-E767-17D1-7336-0CDBFE3BDEEF}"/>
              </a:ext>
            </a:extLst>
          </p:cNvPr>
          <p:cNvSpPr/>
          <p:nvPr/>
        </p:nvSpPr>
        <p:spPr>
          <a:xfrm>
            <a:off x="4637404" y="3654590"/>
            <a:ext cx="219075" cy="206298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CE4D229-2E44-4F39-0730-7BC2E4897E26}"/>
              </a:ext>
            </a:extLst>
          </p:cNvPr>
          <p:cNvSpPr/>
          <p:nvPr/>
        </p:nvSpPr>
        <p:spPr>
          <a:xfrm>
            <a:off x="3094355" y="2767140"/>
            <a:ext cx="219075" cy="206298"/>
          </a:xfrm>
          <a:prstGeom prst="rect">
            <a:avLst/>
          </a:prstGeom>
          <a:solidFill>
            <a:srgbClr val="7795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90432FA-E9E0-734F-8AD7-8C1147B9FA80}"/>
              </a:ext>
            </a:extLst>
          </p:cNvPr>
          <p:cNvSpPr/>
          <p:nvPr/>
        </p:nvSpPr>
        <p:spPr>
          <a:xfrm>
            <a:off x="3094355" y="2954388"/>
            <a:ext cx="219075" cy="206298"/>
          </a:xfrm>
          <a:prstGeom prst="rect">
            <a:avLst/>
          </a:prstGeom>
          <a:solidFill>
            <a:srgbClr val="7795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6056C6-0C97-D7B2-CC91-437FCEA9565A}"/>
              </a:ext>
            </a:extLst>
          </p:cNvPr>
          <p:cNvSpPr/>
          <p:nvPr/>
        </p:nvSpPr>
        <p:spPr>
          <a:xfrm>
            <a:off x="3094355" y="3133852"/>
            <a:ext cx="219075" cy="206298"/>
          </a:xfrm>
          <a:prstGeom prst="rect">
            <a:avLst/>
          </a:prstGeom>
          <a:solidFill>
            <a:srgbClr val="7795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0916900-E1BE-ACB7-66D3-33D6761C5E9E}"/>
              </a:ext>
            </a:extLst>
          </p:cNvPr>
          <p:cNvSpPr/>
          <p:nvPr/>
        </p:nvSpPr>
        <p:spPr>
          <a:xfrm>
            <a:off x="3094354" y="3321100"/>
            <a:ext cx="219075" cy="206298"/>
          </a:xfrm>
          <a:prstGeom prst="rect">
            <a:avLst/>
          </a:prstGeom>
          <a:solidFill>
            <a:srgbClr val="7795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3FF7D25-FB13-EC8C-746E-1713784F8C92}"/>
              </a:ext>
            </a:extLst>
          </p:cNvPr>
          <p:cNvSpPr/>
          <p:nvPr/>
        </p:nvSpPr>
        <p:spPr>
          <a:xfrm>
            <a:off x="3094354" y="3511715"/>
            <a:ext cx="219075" cy="206298"/>
          </a:xfrm>
          <a:prstGeom prst="rect">
            <a:avLst/>
          </a:prstGeom>
          <a:solidFill>
            <a:srgbClr val="7795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AB79D3F-B2C4-F30E-DEE2-AE62168996FE}"/>
              </a:ext>
            </a:extLst>
          </p:cNvPr>
          <p:cNvSpPr/>
          <p:nvPr/>
        </p:nvSpPr>
        <p:spPr>
          <a:xfrm>
            <a:off x="1105535" y="3062415"/>
            <a:ext cx="219075" cy="206298"/>
          </a:xfrm>
          <a:prstGeom prst="rect">
            <a:avLst/>
          </a:prstGeom>
          <a:solidFill>
            <a:srgbClr val="EC660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EFB1BA-E0DB-5BE5-C87F-66356806DD2E}"/>
              </a:ext>
            </a:extLst>
          </p:cNvPr>
          <p:cNvSpPr/>
          <p:nvPr/>
        </p:nvSpPr>
        <p:spPr>
          <a:xfrm>
            <a:off x="1105535" y="3249663"/>
            <a:ext cx="219075" cy="206298"/>
          </a:xfrm>
          <a:prstGeom prst="rect">
            <a:avLst/>
          </a:prstGeom>
          <a:solidFill>
            <a:srgbClr val="EC660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CC86FFB-A78A-0B02-FE8F-1800560E1D7C}"/>
              </a:ext>
            </a:extLst>
          </p:cNvPr>
          <p:cNvSpPr/>
          <p:nvPr/>
        </p:nvSpPr>
        <p:spPr>
          <a:xfrm>
            <a:off x="1105535" y="3429127"/>
            <a:ext cx="219075" cy="206298"/>
          </a:xfrm>
          <a:prstGeom prst="rect">
            <a:avLst/>
          </a:prstGeom>
          <a:solidFill>
            <a:srgbClr val="EC660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1C81423-7891-B488-C56C-8D9AB1157AEE}"/>
              </a:ext>
            </a:extLst>
          </p:cNvPr>
          <p:cNvSpPr/>
          <p:nvPr/>
        </p:nvSpPr>
        <p:spPr>
          <a:xfrm>
            <a:off x="1105534" y="3616375"/>
            <a:ext cx="219075" cy="206298"/>
          </a:xfrm>
          <a:prstGeom prst="rect">
            <a:avLst/>
          </a:prstGeom>
          <a:solidFill>
            <a:srgbClr val="EC660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8D493F1-6B63-1C6E-941B-61C742114B9B}"/>
              </a:ext>
            </a:extLst>
          </p:cNvPr>
          <p:cNvSpPr/>
          <p:nvPr/>
        </p:nvSpPr>
        <p:spPr>
          <a:xfrm>
            <a:off x="1105534" y="3806990"/>
            <a:ext cx="219075" cy="206298"/>
          </a:xfrm>
          <a:prstGeom prst="rect">
            <a:avLst/>
          </a:prstGeom>
          <a:solidFill>
            <a:srgbClr val="EC660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8BD2A02-D139-BCFB-2609-AB732A3FD2B8}"/>
              </a:ext>
            </a:extLst>
          </p:cNvPr>
          <p:cNvSpPr/>
          <p:nvPr/>
        </p:nvSpPr>
        <p:spPr>
          <a:xfrm>
            <a:off x="3313430" y="4805490"/>
            <a:ext cx="219075" cy="206298"/>
          </a:xfrm>
          <a:prstGeom prst="rect">
            <a:avLst/>
          </a:prstGeom>
          <a:solidFill>
            <a:srgbClr val="FAA7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18974D8-D4BE-B2D0-0680-20E5E00B4738}"/>
              </a:ext>
            </a:extLst>
          </p:cNvPr>
          <p:cNvSpPr/>
          <p:nvPr/>
        </p:nvSpPr>
        <p:spPr>
          <a:xfrm>
            <a:off x="3313430" y="4992738"/>
            <a:ext cx="219075" cy="206298"/>
          </a:xfrm>
          <a:prstGeom prst="rect">
            <a:avLst/>
          </a:prstGeom>
          <a:solidFill>
            <a:srgbClr val="FAA7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012CBC7-F00E-0075-3687-8ECEC1A576FA}"/>
              </a:ext>
            </a:extLst>
          </p:cNvPr>
          <p:cNvSpPr/>
          <p:nvPr/>
        </p:nvSpPr>
        <p:spPr>
          <a:xfrm>
            <a:off x="3313430" y="5172202"/>
            <a:ext cx="219075" cy="206298"/>
          </a:xfrm>
          <a:prstGeom prst="rect">
            <a:avLst/>
          </a:prstGeom>
          <a:solidFill>
            <a:srgbClr val="FAA7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27853DD-3861-A5EB-F277-B40333CC6C6A}"/>
              </a:ext>
            </a:extLst>
          </p:cNvPr>
          <p:cNvSpPr/>
          <p:nvPr/>
        </p:nvSpPr>
        <p:spPr>
          <a:xfrm>
            <a:off x="3313429" y="5359450"/>
            <a:ext cx="219075" cy="206298"/>
          </a:xfrm>
          <a:prstGeom prst="rect">
            <a:avLst/>
          </a:prstGeom>
          <a:solidFill>
            <a:srgbClr val="FAA7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1BA4BD3-2A06-A76A-85E4-7E0B57565E4F}"/>
              </a:ext>
            </a:extLst>
          </p:cNvPr>
          <p:cNvSpPr/>
          <p:nvPr/>
        </p:nvSpPr>
        <p:spPr>
          <a:xfrm>
            <a:off x="3313429" y="5550065"/>
            <a:ext cx="219075" cy="206298"/>
          </a:xfrm>
          <a:prstGeom prst="rect">
            <a:avLst/>
          </a:prstGeom>
          <a:solidFill>
            <a:srgbClr val="FAA7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6F6807F-8B4D-FAB9-E6A8-9F2C84A140BE}"/>
              </a:ext>
            </a:extLst>
          </p:cNvPr>
          <p:cNvSpPr/>
          <p:nvPr/>
        </p:nvSpPr>
        <p:spPr>
          <a:xfrm>
            <a:off x="8503098" y="4821090"/>
            <a:ext cx="742950" cy="714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7C7EB89-2CEE-1709-928D-A319327BB4A5}"/>
              </a:ext>
            </a:extLst>
          </p:cNvPr>
          <p:cNvSpPr/>
          <p:nvPr/>
        </p:nvSpPr>
        <p:spPr>
          <a:xfrm>
            <a:off x="8723250" y="3718855"/>
            <a:ext cx="742950" cy="714375"/>
          </a:xfrm>
          <a:prstGeom prst="ellipse">
            <a:avLst/>
          </a:prstGeom>
          <a:solidFill>
            <a:srgbClr val="2F52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B62B4FA-4F20-AC1E-5525-9D1B7D2D5C80}"/>
              </a:ext>
            </a:extLst>
          </p:cNvPr>
          <p:cNvCxnSpPr>
            <a:cxnSpLocks/>
            <a:stCxn id="33" idx="7"/>
            <a:endCxn id="44" idx="2"/>
          </p:cNvCxnSpPr>
          <p:nvPr/>
        </p:nvCxnSpPr>
        <p:spPr>
          <a:xfrm flipV="1">
            <a:off x="9357397" y="3524059"/>
            <a:ext cx="598857" cy="29941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8349552-4BE8-9CCC-A1DA-B790FC222E7D}"/>
              </a:ext>
            </a:extLst>
          </p:cNvPr>
          <p:cNvCxnSpPr>
            <a:cxnSpLocks/>
            <a:stCxn id="33" idx="2"/>
            <a:endCxn id="43" idx="5"/>
          </p:cNvCxnSpPr>
          <p:nvPr/>
        </p:nvCxnSpPr>
        <p:spPr>
          <a:xfrm flipH="1" flipV="1">
            <a:off x="8423947" y="3868944"/>
            <a:ext cx="299303" cy="2070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F991F8AD-2A3C-5CD4-0493-FA111C550566}"/>
              </a:ext>
            </a:extLst>
          </p:cNvPr>
          <p:cNvCxnSpPr>
            <a:cxnSpLocks/>
            <a:stCxn id="33" idx="4"/>
            <a:endCxn id="32" idx="0"/>
          </p:cNvCxnSpPr>
          <p:nvPr/>
        </p:nvCxnSpPr>
        <p:spPr>
          <a:xfrm flipH="1">
            <a:off x="8874573" y="4433230"/>
            <a:ext cx="220152" cy="3878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E9DB06B4-6516-A00E-99D2-A2BF65EBB094}"/>
              </a:ext>
            </a:extLst>
          </p:cNvPr>
          <p:cNvSpPr/>
          <p:nvPr/>
        </p:nvSpPr>
        <p:spPr>
          <a:xfrm>
            <a:off x="5840799" y="3014824"/>
            <a:ext cx="751919" cy="19717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EFAE99-4F89-CCAA-3326-BDD14A7A4004}"/>
              </a:ext>
            </a:extLst>
          </p:cNvPr>
          <p:cNvSpPr/>
          <p:nvPr/>
        </p:nvSpPr>
        <p:spPr>
          <a:xfrm>
            <a:off x="9223375" y="2676335"/>
            <a:ext cx="219075" cy="206298"/>
          </a:xfrm>
          <a:prstGeom prst="rect">
            <a:avLst/>
          </a:prstGeom>
          <a:solidFill>
            <a:srgbClr val="2F52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267FE50-8932-8824-70A5-7F94B4617913}"/>
              </a:ext>
            </a:extLst>
          </p:cNvPr>
          <p:cNvSpPr/>
          <p:nvPr/>
        </p:nvSpPr>
        <p:spPr>
          <a:xfrm>
            <a:off x="9223375" y="2863583"/>
            <a:ext cx="219075" cy="206298"/>
          </a:xfrm>
          <a:prstGeom prst="rect">
            <a:avLst/>
          </a:prstGeom>
          <a:solidFill>
            <a:srgbClr val="2F52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6284B92-D1C8-00C1-1C61-0774A0C383BE}"/>
              </a:ext>
            </a:extLst>
          </p:cNvPr>
          <p:cNvSpPr/>
          <p:nvPr/>
        </p:nvSpPr>
        <p:spPr>
          <a:xfrm>
            <a:off x="9223375" y="3043047"/>
            <a:ext cx="219075" cy="206298"/>
          </a:xfrm>
          <a:prstGeom prst="rect">
            <a:avLst/>
          </a:prstGeom>
          <a:solidFill>
            <a:srgbClr val="2F52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2E3BC15-F3D4-6065-69DE-2659C2D08C64}"/>
              </a:ext>
            </a:extLst>
          </p:cNvPr>
          <p:cNvSpPr/>
          <p:nvPr/>
        </p:nvSpPr>
        <p:spPr>
          <a:xfrm>
            <a:off x="9223374" y="3230295"/>
            <a:ext cx="219075" cy="206298"/>
          </a:xfrm>
          <a:prstGeom prst="rect">
            <a:avLst/>
          </a:prstGeom>
          <a:solidFill>
            <a:srgbClr val="2F52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854C732-89D3-4A26-C09A-84C20237AD65}"/>
              </a:ext>
            </a:extLst>
          </p:cNvPr>
          <p:cNvSpPr/>
          <p:nvPr/>
        </p:nvSpPr>
        <p:spPr>
          <a:xfrm>
            <a:off x="9223374" y="3420910"/>
            <a:ext cx="219075" cy="206298"/>
          </a:xfrm>
          <a:prstGeom prst="rect">
            <a:avLst/>
          </a:prstGeom>
          <a:solidFill>
            <a:srgbClr val="2F52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A11D249-516B-E8A7-EAD8-9A6E34A2F184}"/>
              </a:ext>
            </a:extLst>
          </p:cNvPr>
          <p:cNvSpPr/>
          <p:nvPr/>
        </p:nvSpPr>
        <p:spPr>
          <a:xfrm>
            <a:off x="7789800" y="3259187"/>
            <a:ext cx="742950" cy="714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151F393-F446-829A-6048-9B64E1394A01}"/>
              </a:ext>
            </a:extLst>
          </p:cNvPr>
          <p:cNvSpPr/>
          <p:nvPr/>
        </p:nvSpPr>
        <p:spPr>
          <a:xfrm>
            <a:off x="9956254" y="3166871"/>
            <a:ext cx="742950" cy="71437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493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5CAF7D8-10C2-8CE9-ADA7-1922F8CFC81B}"/>
                  </a:ext>
                </a:extLst>
              </p:cNvPr>
              <p:cNvSpPr txBox="1"/>
              <p:nvPr/>
            </p:nvSpPr>
            <p:spPr>
              <a:xfrm>
                <a:off x="1238280" y="5665331"/>
                <a:ext cx="6289040" cy="450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p>
                      <m:sSupPr>
                        <m:ctrlPr>
                          <a:rPr lang="en-US" altLang="ko-KR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dirty="0">
                    <a:solidFill>
                      <a:srgbClr val="7795D7"/>
                    </a:solidFill>
                  </a:rPr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solidFill>
                              <a:srgbClr val="EC6608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EC6608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EC6608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EC660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EC6608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solidFill>
                              <a:srgbClr val="EC6608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p>
                      <m:sSupPr>
                        <m:ctrlPr>
                          <a:rPr lang="en-US" altLang="ko-KR" i="1">
                            <a:solidFill>
                              <a:srgbClr val="EC6608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EC6608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EC660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EC6608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solidFill>
                              <a:srgbClr val="EC6608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p>
                      <m:sSupPr>
                        <m:ctrlPr>
                          <a:rPr lang="en-US" altLang="ko-KR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dirty="0"/>
                  <a:t> 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solidFill>
                              <a:srgbClr val="FAA76E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FAA76E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AA76E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FAA76E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FAA76E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solidFill>
                              <a:srgbClr val="FAA76E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p>
                      <m:sSupPr>
                        <m:ctrlPr>
                          <a:rPr lang="en-US" altLang="ko-KR" i="1">
                            <a:solidFill>
                              <a:srgbClr val="FAA76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FAA76E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FAA76E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FAA76E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solidFill>
                              <a:srgbClr val="FAA76E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5CAF7D8-10C2-8CE9-ADA7-1922F8CFC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80" y="5665331"/>
                <a:ext cx="6289040" cy="450764"/>
              </a:xfrm>
              <a:prstGeom prst="rect">
                <a:avLst/>
              </a:prstGeom>
              <a:blipFill>
                <a:blip r:embed="rId3"/>
                <a:stretch>
                  <a:fillRect r="-2035" b="-148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F208EDBD-FAD1-0A4A-F339-40BB7EF9D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 Convolutional Network (2/3)</a:t>
            </a:r>
            <a:endParaRPr lang="ko-KR" altLang="en-US" dirty="0"/>
          </a:p>
        </p:txBody>
      </p:sp>
      <p:graphicFrame>
        <p:nvGraphicFramePr>
          <p:cNvPr id="41" name="내용 개체 틀 40">
            <a:extLst>
              <a:ext uri="{FF2B5EF4-FFF2-40B4-BE49-F238E27FC236}">
                <a16:creationId xmlns:a16="http://schemas.microsoft.com/office/drawing/2014/main" id="{6680EE89-2E1D-ED45-D9E0-A1273EC539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51023" y="3415553"/>
          <a:ext cx="3581355" cy="1854200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716271">
                  <a:extLst>
                    <a:ext uri="{9D8B030D-6E8A-4147-A177-3AD203B41FA5}">
                      <a16:colId xmlns:a16="http://schemas.microsoft.com/office/drawing/2014/main" val="2671077367"/>
                    </a:ext>
                  </a:extLst>
                </a:gridCol>
                <a:gridCol w="716271">
                  <a:extLst>
                    <a:ext uri="{9D8B030D-6E8A-4147-A177-3AD203B41FA5}">
                      <a16:colId xmlns:a16="http://schemas.microsoft.com/office/drawing/2014/main" val="2996449622"/>
                    </a:ext>
                  </a:extLst>
                </a:gridCol>
                <a:gridCol w="716271">
                  <a:extLst>
                    <a:ext uri="{9D8B030D-6E8A-4147-A177-3AD203B41FA5}">
                      <a16:colId xmlns:a16="http://schemas.microsoft.com/office/drawing/2014/main" val="679528966"/>
                    </a:ext>
                  </a:extLst>
                </a:gridCol>
                <a:gridCol w="716271">
                  <a:extLst>
                    <a:ext uri="{9D8B030D-6E8A-4147-A177-3AD203B41FA5}">
                      <a16:colId xmlns:a16="http://schemas.microsoft.com/office/drawing/2014/main" val="2854623868"/>
                    </a:ext>
                  </a:extLst>
                </a:gridCol>
                <a:gridCol w="716271">
                  <a:extLst>
                    <a:ext uri="{9D8B030D-6E8A-4147-A177-3AD203B41FA5}">
                      <a16:colId xmlns:a16="http://schemas.microsoft.com/office/drawing/2014/main" val="4118451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408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52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926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5329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915515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06D20D-7391-EC73-EC98-1B4D8727B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34</a:t>
            </a:fld>
            <a:endParaRPr lang="ko-KR" altLang="en-US"/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92348958-3152-51A0-028B-EC5443F91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466" y="1057268"/>
            <a:ext cx="2538265" cy="1975756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9C2C2268-044D-F35C-D512-B97483EF1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505" y="1116766"/>
            <a:ext cx="2538265" cy="167935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CBE763F-CA80-DE53-8076-BCF1F3F0413D}"/>
              </a:ext>
            </a:extLst>
          </p:cNvPr>
          <p:cNvSpPr txBox="1"/>
          <p:nvPr/>
        </p:nvSpPr>
        <p:spPr>
          <a:xfrm>
            <a:off x="5765143" y="3016294"/>
            <a:ext cx="929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Weight</a:t>
            </a:r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14D9F6-B448-2107-73EA-49DCB0B1F301}"/>
                  </a:ext>
                </a:extLst>
              </p:cNvPr>
              <p:cNvSpPr txBox="1"/>
              <p:nvPr/>
            </p:nvSpPr>
            <p:spPr>
              <a:xfrm>
                <a:off x="1238280" y="5665331"/>
                <a:ext cx="6289040" cy="450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p>
                      <m:sSupPr>
                        <m:ctrlPr>
                          <a:rPr lang="en-US" altLang="ko-KR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solidFill>
                              <a:srgbClr val="7795D7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dirty="0">
                    <a:solidFill>
                      <a:srgbClr val="7795D7"/>
                    </a:solidFill>
                  </a:rPr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solidFill>
                              <a:srgbClr val="EC6608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EC6608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EC6608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EC660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EC6608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solidFill>
                              <a:srgbClr val="EC6608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p>
                      <m:sSupPr>
                        <m:ctrlPr>
                          <a:rPr lang="en-US" altLang="ko-KR" i="1">
                            <a:solidFill>
                              <a:srgbClr val="EC6608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EC6608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EC660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EC6608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solidFill>
                              <a:srgbClr val="EC6608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p>
                      <m:sSupPr>
                        <m:ctrlPr>
                          <a:rPr lang="en-US" altLang="ko-KR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dirty="0"/>
                  <a:t> 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solidFill>
                              <a:srgbClr val="FAA76E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rgbClr val="FAA76E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AA76E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en-US" altLang="ko-KR" i="1">
                            <a:solidFill>
                              <a:srgbClr val="FAA76E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FAA76E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solidFill>
                              <a:srgbClr val="FAA76E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sSup>
                      <m:sSupPr>
                        <m:ctrlPr>
                          <a:rPr lang="en-US" altLang="ko-KR" i="1">
                            <a:solidFill>
                              <a:srgbClr val="FAA76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rgbClr val="FAA76E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ko-KR" i="1">
                            <a:solidFill>
                              <a:srgbClr val="FAA76E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solidFill>
                              <a:srgbClr val="FAA76E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i="1">
                            <a:solidFill>
                              <a:srgbClr val="FAA76E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F14D9F6-B448-2107-73EA-49DCB0B1F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280" y="5665331"/>
                <a:ext cx="6289040" cy="450764"/>
              </a:xfrm>
              <a:prstGeom prst="rect">
                <a:avLst/>
              </a:prstGeom>
              <a:blipFill>
                <a:blip r:embed="rId6"/>
                <a:stretch>
                  <a:fillRect r="-2035" b="-148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5" name="그림 44">
            <a:extLst>
              <a:ext uri="{FF2B5EF4-FFF2-40B4-BE49-F238E27FC236}">
                <a16:creationId xmlns:a16="http://schemas.microsoft.com/office/drawing/2014/main" id="{F5C1C0D6-0018-D2B4-23C1-5C8FFE1A93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523" y="3021955"/>
            <a:ext cx="3839111" cy="2505425"/>
          </a:xfrm>
          <a:prstGeom prst="rect">
            <a:avLst/>
          </a:prstGeom>
        </p:spPr>
      </p:pic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E5EA913-C898-2AE9-2CAD-AD3D0650FA65}"/>
              </a:ext>
            </a:extLst>
          </p:cNvPr>
          <p:cNvCxnSpPr/>
          <p:nvPr/>
        </p:nvCxnSpPr>
        <p:spPr>
          <a:xfrm flipV="1">
            <a:off x="4939000" y="5521974"/>
            <a:ext cx="548640" cy="7945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90EAD9E3-F44F-476D-0E69-C9BACD8AEB06}"/>
              </a:ext>
            </a:extLst>
          </p:cNvPr>
          <p:cNvCxnSpPr/>
          <p:nvPr/>
        </p:nvCxnSpPr>
        <p:spPr>
          <a:xfrm flipV="1">
            <a:off x="6106160" y="5521974"/>
            <a:ext cx="548640" cy="7945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5" name="그림 54">
            <a:extLst>
              <a:ext uri="{FF2B5EF4-FFF2-40B4-BE49-F238E27FC236}">
                <a16:creationId xmlns:a16="http://schemas.microsoft.com/office/drawing/2014/main" id="{B0CA865D-529E-0D5F-6707-8671BAB072C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030"/>
          <a:stretch/>
        </p:blipFill>
        <p:spPr>
          <a:xfrm>
            <a:off x="8696959" y="3251200"/>
            <a:ext cx="3037078" cy="217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5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4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809EA-5D50-2F43-90B8-D3BA6AD2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Graph Convolutional Network (3/3)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E1481-7AFB-F3A5-192F-0D79A8BC6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AF39CA-D59C-C691-EE9C-21C52E90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A270954-0D2F-3182-62F6-A792C46A50E8}"/>
              </a:ext>
            </a:extLst>
          </p:cNvPr>
          <p:cNvSpPr/>
          <p:nvPr/>
        </p:nvSpPr>
        <p:spPr>
          <a:xfrm>
            <a:off x="3742345" y="2349186"/>
            <a:ext cx="742950" cy="71437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C30A2EA-4308-CF39-05CA-A254FC5840D7}"/>
              </a:ext>
            </a:extLst>
          </p:cNvPr>
          <p:cNvSpPr/>
          <p:nvPr/>
        </p:nvSpPr>
        <p:spPr>
          <a:xfrm>
            <a:off x="1426872" y="2245368"/>
            <a:ext cx="742950" cy="714375"/>
          </a:xfrm>
          <a:prstGeom prst="ellipse">
            <a:avLst/>
          </a:prstGeom>
          <a:solidFill>
            <a:srgbClr val="EC66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D9E61AF-2C9D-CA4E-F684-A7E51DEE6267}"/>
              </a:ext>
            </a:extLst>
          </p:cNvPr>
          <p:cNvSpPr/>
          <p:nvPr/>
        </p:nvSpPr>
        <p:spPr>
          <a:xfrm>
            <a:off x="2512722" y="2857436"/>
            <a:ext cx="742950" cy="714375"/>
          </a:xfrm>
          <a:prstGeom prst="ellipse">
            <a:avLst/>
          </a:prstGeom>
          <a:solidFill>
            <a:srgbClr val="7795D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1C184CF-0F55-E012-00A4-AB4013389FBC}"/>
              </a:ext>
            </a:extLst>
          </p:cNvPr>
          <p:cNvSpPr/>
          <p:nvPr/>
        </p:nvSpPr>
        <p:spPr>
          <a:xfrm>
            <a:off x="2403919" y="3998117"/>
            <a:ext cx="742950" cy="714375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B52FD37-32A5-D7AF-DDC6-7F53DCBED2D1}"/>
              </a:ext>
            </a:extLst>
          </p:cNvPr>
          <p:cNvCxnSpPr>
            <a:cxnSpLocks/>
            <a:stCxn id="7" idx="7"/>
            <a:endCxn id="5" idx="2"/>
          </p:cNvCxnSpPr>
          <p:nvPr/>
        </p:nvCxnSpPr>
        <p:spPr>
          <a:xfrm flipV="1">
            <a:off x="3146869" y="2706374"/>
            <a:ext cx="595476" cy="2556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CD55C01-E26E-9B06-F4DD-11F03D821AC0}"/>
              </a:ext>
            </a:extLst>
          </p:cNvPr>
          <p:cNvCxnSpPr>
            <a:cxnSpLocks/>
            <a:stCxn id="7" idx="2"/>
            <a:endCxn id="6" idx="5"/>
          </p:cNvCxnSpPr>
          <p:nvPr/>
        </p:nvCxnSpPr>
        <p:spPr>
          <a:xfrm flipH="1" flipV="1">
            <a:off x="2061019" y="2855125"/>
            <a:ext cx="451703" cy="3594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7A25973-BC42-6175-2317-C4379EDDE481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2775394" y="3571811"/>
            <a:ext cx="108803" cy="4263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4F6D65-6CA6-B360-8A6B-FA18107E7602}"/>
              </a:ext>
            </a:extLst>
          </p:cNvPr>
          <p:cNvSpPr/>
          <p:nvPr/>
        </p:nvSpPr>
        <p:spPr>
          <a:xfrm>
            <a:off x="4617747" y="1921518"/>
            <a:ext cx="219075" cy="206298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0127609-BC05-1DB5-0F9A-7556C8C5DC73}"/>
              </a:ext>
            </a:extLst>
          </p:cNvPr>
          <p:cNvSpPr/>
          <p:nvPr/>
        </p:nvSpPr>
        <p:spPr>
          <a:xfrm>
            <a:off x="4617747" y="2108766"/>
            <a:ext cx="219075" cy="206298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0AC54E-5D04-27F1-93A2-9371CB630AA4}"/>
              </a:ext>
            </a:extLst>
          </p:cNvPr>
          <p:cNvSpPr/>
          <p:nvPr/>
        </p:nvSpPr>
        <p:spPr>
          <a:xfrm>
            <a:off x="4617747" y="2288230"/>
            <a:ext cx="219075" cy="206298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547839-5E56-E86D-0EE0-0143A6E283AC}"/>
              </a:ext>
            </a:extLst>
          </p:cNvPr>
          <p:cNvSpPr/>
          <p:nvPr/>
        </p:nvSpPr>
        <p:spPr>
          <a:xfrm>
            <a:off x="4617746" y="2475478"/>
            <a:ext cx="219075" cy="206298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FDBCC0-7C28-014C-3022-4A2BF36383C1}"/>
              </a:ext>
            </a:extLst>
          </p:cNvPr>
          <p:cNvSpPr/>
          <p:nvPr/>
        </p:nvSpPr>
        <p:spPr>
          <a:xfrm>
            <a:off x="4617746" y="2666093"/>
            <a:ext cx="219075" cy="206298"/>
          </a:xfrm>
          <a:prstGeom prst="rect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F75F32-3B6B-A79A-5637-93A4B09D9BB6}"/>
              </a:ext>
            </a:extLst>
          </p:cNvPr>
          <p:cNvSpPr/>
          <p:nvPr/>
        </p:nvSpPr>
        <p:spPr>
          <a:xfrm>
            <a:off x="3074697" y="1778643"/>
            <a:ext cx="219075" cy="206298"/>
          </a:xfrm>
          <a:prstGeom prst="rect">
            <a:avLst/>
          </a:prstGeom>
          <a:solidFill>
            <a:srgbClr val="7795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6F43EC2-4B4A-F5E1-4830-530096A7F5B9}"/>
              </a:ext>
            </a:extLst>
          </p:cNvPr>
          <p:cNvSpPr/>
          <p:nvPr/>
        </p:nvSpPr>
        <p:spPr>
          <a:xfrm>
            <a:off x="3074697" y="1965891"/>
            <a:ext cx="219075" cy="206298"/>
          </a:xfrm>
          <a:prstGeom prst="rect">
            <a:avLst/>
          </a:prstGeom>
          <a:solidFill>
            <a:srgbClr val="7795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EB9D173-4663-727E-85DD-CD4B42D8CE0B}"/>
              </a:ext>
            </a:extLst>
          </p:cNvPr>
          <p:cNvSpPr/>
          <p:nvPr/>
        </p:nvSpPr>
        <p:spPr>
          <a:xfrm>
            <a:off x="3074697" y="2145355"/>
            <a:ext cx="219075" cy="206298"/>
          </a:xfrm>
          <a:prstGeom prst="rect">
            <a:avLst/>
          </a:prstGeom>
          <a:solidFill>
            <a:srgbClr val="7795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3B4BEBF-98A6-2844-A62B-86A5B547C661}"/>
              </a:ext>
            </a:extLst>
          </p:cNvPr>
          <p:cNvSpPr/>
          <p:nvPr/>
        </p:nvSpPr>
        <p:spPr>
          <a:xfrm>
            <a:off x="3074696" y="2332603"/>
            <a:ext cx="219075" cy="206298"/>
          </a:xfrm>
          <a:prstGeom prst="rect">
            <a:avLst/>
          </a:prstGeom>
          <a:solidFill>
            <a:srgbClr val="7795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139EB45-D6D4-D57E-A1A9-5CA67BFA7B8B}"/>
              </a:ext>
            </a:extLst>
          </p:cNvPr>
          <p:cNvSpPr/>
          <p:nvPr/>
        </p:nvSpPr>
        <p:spPr>
          <a:xfrm>
            <a:off x="3074696" y="2523218"/>
            <a:ext cx="219075" cy="206298"/>
          </a:xfrm>
          <a:prstGeom prst="rect">
            <a:avLst/>
          </a:prstGeom>
          <a:solidFill>
            <a:srgbClr val="7795D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E175A6-32AE-0A6B-2757-96B2E749983D}"/>
              </a:ext>
            </a:extLst>
          </p:cNvPr>
          <p:cNvSpPr/>
          <p:nvPr/>
        </p:nvSpPr>
        <p:spPr>
          <a:xfrm>
            <a:off x="1085877" y="2073918"/>
            <a:ext cx="219075" cy="206298"/>
          </a:xfrm>
          <a:prstGeom prst="rect">
            <a:avLst/>
          </a:prstGeom>
          <a:solidFill>
            <a:srgbClr val="EC660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4152E9-4E65-64EF-22DB-96CBE0AE6A1E}"/>
              </a:ext>
            </a:extLst>
          </p:cNvPr>
          <p:cNvSpPr/>
          <p:nvPr/>
        </p:nvSpPr>
        <p:spPr>
          <a:xfrm>
            <a:off x="1085877" y="2261166"/>
            <a:ext cx="219075" cy="206298"/>
          </a:xfrm>
          <a:prstGeom prst="rect">
            <a:avLst/>
          </a:prstGeom>
          <a:solidFill>
            <a:srgbClr val="EC660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686C76D-55C0-7E88-375B-1550742AAF8C}"/>
              </a:ext>
            </a:extLst>
          </p:cNvPr>
          <p:cNvSpPr/>
          <p:nvPr/>
        </p:nvSpPr>
        <p:spPr>
          <a:xfrm>
            <a:off x="1085877" y="2440630"/>
            <a:ext cx="219075" cy="206298"/>
          </a:xfrm>
          <a:prstGeom prst="rect">
            <a:avLst/>
          </a:prstGeom>
          <a:solidFill>
            <a:srgbClr val="EC660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FE6581F-3BAE-C8A1-B326-DD43A497E266}"/>
              </a:ext>
            </a:extLst>
          </p:cNvPr>
          <p:cNvSpPr/>
          <p:nvPr/>
        </p:nvSpPr>
        <p:spPr>
          <a:xfrm>
            <a:off x="1085876" y="2627878"/>
            <a:ext cx="219075" cy="206298"/>
          </a:xfrm>
          <a:prstGeom prst="rect">
            <a:avLst/>
          </a:prstGeom>
          <a:solidFill>
            <a:srgbClr val="EC660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BA60EE6-59DF-E925-CED8-A4637D86BDA9}"/>
              </a:ext>
            </a:extLst>
          </p:cNvPr>
          <p:cNvSpPr/>
          <p:nvPr/>
        </p:nvSpPr>
        <p:spPr>
          <a:xfrm>
            <a:off x="1085876" y="2818493"/>
            <a:ext cx="219075" cy="206298"/>
          </a:xfrm>
          <a:prstGeom prst="rect">
            <a:avLst/>
          </a:prstGeom>
          <a:solidFill>
            <a:srgbClr val="EC660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4A49329-3D8F-72CF-AE9F-DACD50A08849}"/>
              </a:ext>
            </a:extLst>
          </p:cNvPr>
          <p:cNvSpPr/>
          <p:nvPr/>
        </p:nvSpPr>
        <p:spPr>
          <a:xfrm>
            <a:off x="3293772" y="3816993"/>
            <a:ext cx="219075" cy="206298"/>
          </a:xfrm>
          <a:prstGeom prst="rect">
            <a:avLst/>
          </a:prstGeom>
          <a:solidFill>
            <a:srgbClr val="FAA7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D7B551A-E548-52F4-73FF-67E399DE47FB}"/>
              </a:ext>
            </a:extLst>
          </p:cNvPr>
          <p:cNvSpPr/>
          <p:nvPr/>
        </p:nvSpPr>
        <p:spPr>
          <a:xfrm>
            <a:off x="3293772" y="4004241"/>
            <a:ext cx="219075" cy="206298"/>
          </a:xfrm>
          <a:prstGeom prst="rect">
            <a:avLst/>
          </a:prstGeom>
          <a:solidFill>
            <a:srgbClr val="FAA7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C8AE4CF-FFA3-160D-FDEF-66370C028DA8}"/>
              </a:ext>
            </a:extLst>
          </p:cNvPr>
          <p:cNvSpPr/>
          <p:nvPr/>
        </p:nvSpPr>
        <p:spPr>
          <a:xfrm>
            <a:off x="3293772" y="4183705"/>
            <a:ext cx="219075" cy="206298"/>
          </a:xfrm>
          <a:prstGeom prst="rect">
            <a:avLst/>
          </a:prstGeom>
          <a:solidFill>
            <a:srgbClr val="FAA7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6740E28-7847-A15A-D6A0-351C75E50DFA}"/>
              </a:ext>
            </a:extLst>
          </p:cNvPr>
          <p:cNvSpPr/>
          <p:nvPr/>
        </p:nvSpPr>
        <p:spPr>
          <a:xfrm>
            <a:off x="3293771" y="4370953"/>
            <a:ext cx="219075" cy="206298"/>
          </a:xfrm>
          <a:prstGeom prst="rect">
            <a:avLst/>
          </a:prstGeom>
          <a:solidFill>
            <a:srgbClr val="FAA7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760F1C-8D3A-7993-3B77-9B9D1EB983CD}"/>
              </a:ext>
            </a:extLst>
          </p:cNvPr>
          <p:cNvSpPr/>
          <p:nvPr/>
        </p:nvSpPr>
        <p:spPr>
          <a:xfrm>
            <a:off x="3293771" y="4561568"/>
            <a:ext cx="219075" cy="206298"/>
          </a:xfrm>
          <a:prstGeom prst="rect">
            <a:avLst/>
          </a:prstGeom>
          <a:solidFill>
            <a:srgbClr val="FAA76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0A3CBDF6-5EB0-514D-1482-688FFFC670EE}"/>
              </a:ext>
            </a:extLst>
          </p:cNvPr>
          <p:cNvSpPr/>
          <p:nvPr/>
        </p:nvSpPr>
        <p:spPr>
          <a:xfrm>
            <a:off x="9616386" y="2257742"/>
            <a:ext cx="742950" cy="71437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13AD2EB-26E2-8FB7-9589-DB41D71DBE91}"/>
              </a:ext>
            </a:extLst>
          </p:cNvPr>
          <p:cNvSpPr/>
          <p:nvPr/>
        </p:nvSpPr>
        <p:spPr>
          <a:xfrm>
            <a:off x="7300913" y="2153924"/>
            <a:ext cx="742950" cy="714375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4D74AFF-3C9E-5A6A-7430-C0A0FCFB6FDE}"/>
              </a:ext>
            </a:extLst>
          </p:cNvPr>
          <p:cNvSpPr/>
          <p:nvPr/>
        </p:nvSpPr>
        <p:spPr>
          <a:xfrm>
            <a:off x="8386763" y="2765992"/>
            <a:ext cx="742950" cy="714375"/>
          </a:xfrm>
          <a:prstGeom prst="ellipse">
            <a:avLst/>
          </a:prstGeom>
          <a:solidFill>
            <a:srgbClr val="2F52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103BFFD9-F0D8-ED05-A50D-9C7D31852287}"/>
              </a:ext>
            </a:extLst>
          </p:cNvPr>
          <p:cNvSpPr/>
          <p:nvPr/>
        </p:nvSpPr>
        <p:spPr>
          <a:xfrm>
            <a:off x="8277960" y="3906673"/>
            <a:ext cx="742950" cy="714375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A0EA43F-EC41-EF20-7315-AEC3073A7A42}"/>
              </a:ext>
            </a:extLst>
          </p:cNvPr>
          <p:cNvCxnSpPr>
            <a:cxnSpLocks/>
            <a:stCxn id="34" idx="7"/>
            <a:endCxn id="32" idx="2"/>
          </p:cNvCxnSpPr>
          <p:nvPr/>
        </p:nvCxnSpPr>
        <p:spPr>
          <a:xfrm flipV="1">
            <a:off x="9020910" y="2614930"/>
            <a:ext cx="595476" cy="25568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D00C56B-15EC-5B95-9204-F8B19E3A3663}"/>
              </a:ext>
            </a:extLst>
          </p:cNvPr>
          <p:cNvCxnSpPr>
            <a:cxnSpLocks/>
            <a:stCxn id="34" idx="2"/>
            <a:endCxn id="33" idx="5"/>
          </p:cNvCxnSpPr>
          <p:nvPr/>
        </p:nvCxnSpPr>
        <p:spPr>
          <a:xfrm flipH="1" flipV="1">
            <a:off x="7935060" y="2763681"/>
            <a:ext cx="451703" cy="35949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F027D7D-D2CE-500B-1F6B-193DF2F51ACF}"/>
              </a:ext>
            </a:extLst>
          </p:cNvPr>
          <p:cNvCxnSpPr>
            <a:cxnSpLocks/>
            <a:stCxn id="34" idx="4"/>
            <a:endCxn id="35" idx="0"/>
          </p:cNvCxnSpPr>
          <p:nvPr/>
        </p:nvCxnSpPr>
        <p:spPr>
          <a:xfrm flipH="1">
            <a:off x="8649435" y="3480367"/>
            <a:ext cx="108803" cy="42630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CA73628-FFA7-098F-9880-65005301A16E}"/>
              </a:ext>
            </a:extLst>
          </p:cNvPr>
          <p:cNvSpPr/>
          <p:nvPr/>
        </p:nvSpPr>
        <p:spPr>
          <a:xfrm>
            <a:off x="10491788" y="1830074"/>
            <a:ext cx="219075" cy="20629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70A29EE-9A1F-A97D-D89E-B9FFFCB7B9D5}"/>
              </a:ext>
            </a:extLst>
          </p:cNvPr>
          <p:cNvSpPr/>
          <p:nvPr/>
        </p:nvSpPr>
        <p:spPr>
          <a:xfrm>
            <a:off x="10491788" y="2017322"/>
            <a:ext cx="219075" cy="20629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856238D-83AF-C8C4-3EBE-08AF1D0C4834}"/>
              </a:ext>
            </a:extLst>
          </p:cNvPr>
          <p:cNvSpPr/>
          <p:nvPr/>
        </p:nvSpPr>
        <p:spPr>
          <a:xfrm>
            <a:off x="10491788" y="2196786"/>
            <a:ext cx="219075" cy="20629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48F4B8C-61D6-5138-224C-BFBD3B38C766}"/>
              </a:ext>
            </a:extLst>
          </p:cNvPr>
          <p:cNvSpPr/>
          <p:nvPr/>
        </p:nvSpPr>
        <p:spPr>
          <a:xfrm>
            <a:off x="10491787" y="2384034"/>
            <a:ext cx="219075" cy="20629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112C030-B688-3523-ED8E-DFA21DA80353}"/>
              </a:ext>
            </a:extLst>
          </p:cNvPr>
          <p:cNvSpPr/>
          <p:nvPr/>
        </p:nvSpPr>
        <p:spPr>
          <a:xfrm>
            <a:off x="10491787" y="2574649"/>
            <a:ext cx="219075" cy="206298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61B41AF-D740-4BBD-C020-E193A9B05576}"/>
              </a:ext>
            </a:extLst>
          </p:cNvPr>
          <p:cNvSpPr/>
          <p:nvPr/>
        </p:nvSpPr>
        <p:spPr>
          <a:xfrm>
            <a:off x="8948738" y="1687199"/>
            <a:ext cx="219075" cy="206298"/>
          </a:xfrm>
          <a:prstGeom prst="rect">
            <a:avLst/>
          </a:prstGeom>
          <a:solidFill>
            <a:srgbClr val="2F52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0C9A7D9-3914-2C93-594E-F64165F77E5B}"/>
              </a:ext>
            </a:extLst>
          </p:cNvPr>
          <p:cNvSpPr/>
          <p:nvPr/>
        </p:nvSpPr>
        <p:spPr>
          <a:xfrm>
            <a:off x="8948738" y="1874447"/>
            <a:ext cx="219075" cy="206298"/>
          </a:xfrm>
          <a:prstGeom prst="rect">
            <a:avLst/>
          </a:prstGeom>
          <a:solidFill>
            <a:srgbClr val="2F52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673A47E-9E4C-E222-2798-6EC49AE600B3}"/>
              </a:ext>
            </a:extLst>
          </p:cNvPr>
          <p:cNvSpPr/>
          <p:nvPr/>
        </p:nvSpPr>
        <p:spPr>
          <a:xfrm>
            <a:off x="8948738" y="2053911"/>
            <a:ext cx="219075" cy="206298"/>
          </a:xfrm>
          <a:prstGeom prst="rect">
            <a:avLst/>
          </a:prstGeom>
          <a:solidFill>
            <a:srgbClr val="2F52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A3B5A96-DFF8-1A3C-2491-7F89B5293D31}"/>
              </a:ext>
            </a:extLst>
          </p:cNvPr>
          <p:cNvSpPr/>
          <p:nvPr/>
        </p:nvSpPr>
        <p:spPr>
          <a:xfrm>
            <a:off x="8948737" y="2241159"/>
            <a:ext cx="219075" cy="206298"/>
          </a:xfrm>
          <a:prstGeom prst="rect">
            <a:avLst/>
          </a:prstGeom>
          <a:solidFill>
            <a:srgbClr val="2F52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3638268-395F-05EC-DB65-3CF1125A464A}"/>
              </a:ext>
            </a:extLst>
          </p:cNvPr>
          <p:cNvSpPr/>
          <p:nvPr/>
        </p:nvSpPr>
        <p:spPr>
          <a:xfrm>
            <a:off x="8948737" y="2431774"/>
            <a:ext cx="219075" cy="206298"/>
          </a:xfrm>
          <a:prstGeom prst="rect">
            <a:avLst/>
          </a:prstGeom>
          <a:solidFill>
            <a:srgbClr val="2F529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6F7D8C8-97D7-E8AA-3812-2064DC3CB194}"/>
              </a:ext>
            </a:extLst>
          </p:cNvPr>
          <p:cNvSpPr/>
          <p:nvPr/>
        </p:nvSpPr>
        <p:spPr>
          <a:xfrm>
            <a:off x="6959918" y="1982474"/>
            <a:ext cx="219075" cy="20629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A197BC7-7D87-6A98-CB11-0B57736C96E2}"/>
              </a:ext>
            </a:extLst>
          </p:cNvPr>
          <p:cNvSpPr/>
          <p:nvPr/>
        </p:nvSpPr>
        <p:spPr>
          <a:xfrm>
            <a:off x="6959918" y="2169722"/>
            <a:ext cx="219075" cy="20629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7A8B84D-FFA9-D359-20EB-48F09804D1F0}"/>
              </a:ext>
            </a:extLst>
          </p:cNvPr>
          <p:cNvSpPr/>
          <p:nvPr/>
        </p:nvSpPr>
        <p:spPr>
          <a:xfrm>
            <a:off x="6959918" y="2349186"/>
            <a:ext cx="219075" cy="20629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146F439-B166-B034-EA65-5784D4CA2E44}"/>
              </a:ext>
            </a:extLst>
          </p:cNvPr>
          <p:cNvSpPr/>
          <p:nvPr/>
        </p:nvSpPr>
        <p:spPr>
          <a:xfrm>
            <a:off x="6959917" y="2536434"/>
            <a:ext cx="219075" cy="20629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9C6132D-5F15-D93C-756E-8C3F16EF55A6}"/>
              </a:ext>
            </a:extLst>
          </p:cNvPr>
          <p:cNvSpPr/>
          <p:nvPr/>
        </p:nvSpPr>
        <p:spPr>
          <a:xfrm>
            <a:off x="6959917" y="2727049"/>
            <a:ext cx="219075" cy="206298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7114C8F-BC81-5D97-CE7C-FED69C60A0E3}"/>
              </a:ext>
            </a:extLst>
          </p:cNvPr>
          <p:cNvSpPr/>
          <p:nvPr/>
        </p:nvSpPr>
        <p:spPr>
          <a:xfrm>
            <a:off x="9167813" y="3725549"/>
            <a:ext cx="219075" cy="20629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6070DBD-FB30-BB8E-4865-F542F295ADA8}"/>
              </a:ext>
            </a:extLst>
          </p:cNvPr>
          <p:cNvSpPr/>
          <p:nvPr/>
        </p:nvSpPr>
        <p:spPr>
          <a:xfrm>
            <a:off x="9167813" y="3912797"/>
            <a:ext cx="219075" cy="20629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3B8E796-214C-252B-1526-29EC4B78EE55}"/>
              </a:ext>
            </a:extLst>
          </p:cNvPr>
          <p:cNvSpPr/>
          <p:nvPr/>
        </p:nvSpPr>
        <p:spPr>
          <a:xfrm>
            <a:off x="9167813" y="4092261"/>
            <a:ext cx="219075" cy="20629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9B762A6-6121-A02F-EB2E-B108E561A588}"/>
              </a:ext>
            </a:extLst>
          </p:cNvPr>
          <p:cNvSpPr/>
          <p:nvPr/>
        </p:nvSpPr>
        <p:spPr>
          <a:xfrm>
            <a:off x="9167812" y="4279509"/>
            <a:ext cx="219075" cy="20629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38A7F13-9A25-B04C-68F0-7B168DFD6C09}"/>
              </a:ext>
            </a:extLst>
          </p:cNvPr>
          <p:cNvSpPr/>
          <p:nvPr/>
        </p:nvSpPr>
        <p:spPr>
          <a:xfrm>
            <a:off x="9167812" y="4470124"/>
            <a:ext cx="219075" cy="206298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DD779DB-DF2B-1377-ACE4-EB26F8E690F1}"/>
                  </a:ext>
                </a:extLst>
              </p:cNvPr>
              <p:cNvSpPr txBox="1"/>
              <p:nvPr/>
            </p:nvSpPr>
            <p:spPr>
              <a:xfrm>
                <a:off x="7935060" y="1216490"/>
                <a:ext cx="3814128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/>
                  <a:t>+ 1) </a:t>
                </a:r>
                <a:r>
                  <a:rPr lang="ko-KR" altLang="en-US" dirty="0"/>
                  <a:t>번째 레이어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DD779DB-DF2B-1377-ACE4-EB26F8E69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060" y="1216490"/>
                <a:ext cx="3814128" cy="374526"/>
              </a:xfrm>
              <a:prstGeom prst="rect">
                <a:avLst/>
              </a:prstGeom>
              <a:blipFill>
                <a:blip r:embed="rId3"/>
                <a:stretch>
                  <a:fillRect l="-1440" t="-9836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화살표: 오른쪽 60">
            <a:extLst>
              <a:ext uri="{FF2B5EF4-FFF2-40B4-BE49-F238E27FC236}">
                <a16:creationId xmlns:a16="http://schemas.microsoft.com/office/drawing/2014/main" id="{09B98DDC-8473-9EB3-5920-8A88BE9164CF}"/>
              </a:ext>
            </a:extLst>
          </p:cNvPr>
          <p:cNvSpPr/>
          <p:nvPr/>
        </p:nvSpPr>
        <p:spPr>
          <a:xfrm>
            <a:off x="5532636" y="2271142"/>
            <a:ext cx="751919" cy="19717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B766D39-A6C0-61BE-8D40-BF904A669452}"/>
                  </a:ext>
                </a:extLst>
              </p:cNvPr>
              <p:cNvSpPr txBox="1"/>
              <p:nvPr/>
            </p:nvSpPr>
            <p:spPr>
              <a:xfrm>
                <a:off x="2857917" y="5404541"/>
                <a:ext cx="6162993" cy="552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B766D39-A6C0-61BE-8D40-BF904A669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917" y="5404541"/>
                <a:ext cx="6162993" cy="5522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7871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81EF1-FA7A-7AD1-5504-D76F98883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A9CB35-8A2C-7A04-C80F-50ED1FB5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AC49CC-E0AD-FD4B-CA36-A54623E18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Graph Attention Networks (ICLR, 2018)</a:t>
            </a:r>
          </a:p>
          <a:p>
            <a:r>
              <a:rPr lang="en-US" altLang="ko-KR" dirty="0"/>
              <a:t>Graph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r>
              <a:rPr lang="ko-KR" altLang="en-US" dirty="0"/>
              <a:t>에서 </a:t>
            </a:r>
            <a:r>
              <a:rPr lang="en-US" altLang="ko-KR" dirty="0"/>
              <a:t>attention mechanism</a:t>
            </a:r>
            <a:r>
              <a:rPr lang="ko-KR" altLang="en-US" dirty="0"/>
              <a:t>을 활용함</a:t>
            </a:r>
            <a:endParaRPr lang="en-US" altLang="ko-KR" dirty="0"/>
          </a:p>
          <a:p>
            <a:r>
              <a:rPr lang="ko-KR" altLang="en-US" dirty="0"/>
              <a:t>이웃 노드들에 대한 가중치를 동적으로 할당함</a:t>
            </a:r>
            <a:r>
              <a:rPr lang="en-US" altLang="ko-KR" dirty="0"/>
              <a:t>, </a:t>
            </a:r>
            <a:r>
              <a:rPr lang="ko-KR" altLang="en-US" dirty="0"/>
              <a:t>이는 이웃 노드의 중요도에 따라 달라짐</a:t>
            </a:r>
            <a:endParaRPr lang="en-US" altLang="ko-KR" dirty="0"/>
          </a:p>
          <a:p>
            <a:r>
              <a:rPr lang="ko-KR" altLang="en-US" dirty="0"/>
              <a:t>기존의 </a:t>
            </a:r>
            <a:r>
              <a:rPr lang="en-US" altLang="ko-KR" dirty="0"/>
              <a:t>model</a:t>
            </a:r>
            <a:r>
              <a:rPr lang="ko-KR" altLang="en-US" dirty="0"/>
              <a:t>과는 달리 </a:t>
            </a:r>
            <a:r>
              <a:rPr lang="en-US" altLang="ko-KR" dirty="0"/>
              <a:t>node</a:t>
            </a:r>
            <a:r>
              <a:rPr lang="ko-KR" altLang="en-US" dirty="0"/>
              <a:t>의 </a:t>
            </a:r>
            <a:r>
              <a:rPr lang="en-US" altLang="ko-KR" dirty="0"/>
              <a:t>importance</a:t>
            </a:r>
            <a:r>
              <a:rPr lang="ko-KR" altLang="en-US" dirty="0"/>
              <a:t> 반영 가능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AB4859-EDF1-9354-5EED-F210AC54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6598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D51A0-2ABC-51CC-7AEB-C7AB91590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80A79-017C-6B60-AEDD-86409CE5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Attention</a:t>
            </a:r>
            <a:r>
              <a:rPr lang="ko-KR" altLang="en-US" dirty="0"/>
              <a:t> </a:t>
            </a:r>
            <a:r>
              <a:rPr lang="en-US" altLang="ko-KR" dirty="0"/>
              <a:t>Coefficients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2EA9C2-E8BB-9CF8-C6DF-E12D230AA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27" y="1043796"/>
            <a:ext cx="11660576" cy="5133167"/>
          </a:xfrm>
        </p:spPr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node</a:t>
            </a:r>
            <a:r>
              <a:rPr lang="ko-KR" altLang="en-US" dirty="0"/>
              <a:t>의 </a:t>
            </a:r>
            <a:r>
              <a:rPr lang="en-US" altLang="ko-KR" dirty="0"/>
              <a:t>feature</a:t>
            </a:r>
            <a:r>
              <a:rPr lang="ko-KR" altLang="en-US" dirty="0"/>
              <a:t>에 대해 선형 변환을 수행 </a:t>
            </a:r>
            <a:r>
              <a:rPr lang="en-US" altLang="ko-KR" dirty="0"/>
              <a:t>-&gt; attention</a:t>
            </a:r>
            <a:r>
              <a:rPr lang="ko-KR" altLang="en-US" dirty="0"/>
              <a:t> </a:t>
            </a:r>
            <a:r>
              <a:rPr lang="en-US" altLang="ko-KR" dirty="0"/>
              <a:t>mechanism</a:t>
            </a:r>
            <a:r>
              <a:rPr lang="ko-KR" altLang="en-US" dirty="0"/>
              <a:t> 적용 </a:t>
            </a:r>
            <a:r>
              <a:rPr lang="en-US" altLang="ko-KR" dirty="0"/>
              <a:t>-&gt; </a:t>
            </a:r>
            <a:r>
              <a:rPr lang="en-US" altLang="ko-KR" dirty="0" err="1"/>
              <a:t>LeakyReLU</a:t>
            </a:r>
            <a:r>
              <a:rPr lang="en-US" altLang="ko-KR" dirty="0"/>
              <a:t> </a:t>
            </a:r>
            <a:r>
              <a:rPr lang="ko-KR" altLang="en-US" dirty="0"/>
              <a:t>통과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9C3949-681D-461A-D2F6-B2329D6F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37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798CC9-E37B-8FA8-BC7B-33DE456CD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5262" y="1680364"/>
            <a:ext cx="3715268" cy="9335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EE7A8D-33A8-C32B-E965-BD412C281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8046" y="2653910"/>
            <a:ext cx="3607872" cy="33804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69E60D-3B96-9091-42DA-8FB5F7E1B3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9049" y="2613944"/>
            <a:ext cx="4182059" cy="3372321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1F93A1E-255B-75FC-4A17-2F495C62DDE8}"/>
              </a:ext>
            </a:extLst>
          </p:cNvPr>
          <p:cNvSpPr/>
          <p:nvPr/>
        </p:nvSpPr>
        <p:spPr>
          <a:xfrm>
            <a:off x="5696638" y="3776870"/>
            <a:ext cx="1124952" cy="9335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17DA32-B421-7A01-5AE1-79F1B789BE73}"/>
              </a:ext>
            </a:extLst>
          </p:cNvPr>
          <p:cNvSpPr txBox="1"/>
          <p:nvPr/>
        </p:nvSpPr>
        <p:spPr>
          <a:xfrm>
            <a:off x="6566409" y="1680364"/>
            <a:ext cx="4980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h: node feature, j</a:t>
            </a:r>
            <a:r>
              <a:rPr lang="ko-KR" altLang="en-US" dirty="0">
                <a:solidFill>
                  <a:srgbClr val="FF0000"/>
                </a:solidFill>
              </a:rPr>
              <a:t>는 </a:t>
            </a:r>
            <a:r>
              <a:rPr lang="en-US" altLang="ko-KR" dirty="0" err="1">
                <a:solidFill>
                  <a:srgbClr val="FF0000"/>
                </a:solidFill>
              </a:rPr>
              <a:t>i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-US" altLang="ko-KR" dirty="0">
                <a:solidFill>
                  <a:srgbClr val="FF0000"/>
                </a:solidFill>
              </a:rPr>
              <a:t>neighbor node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W: weight 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a: attention mechanism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641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7B086-3EF4-6222-6BF2-0D065DF87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51D8D-D0E4-DF42-7E60-34F3C9F4C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Masked Attention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BF8B3-A6CB-43F6-5095-42ED9D81B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다음으로</a:t>
            </a:r>
            <a:r>
              <a:rPr lang="en-US" altLang="ko-KR" dirty="0"/>
              <a:t>, </a:t>
            </a:r>
            <a:r>
              <a:rPr lang="en-US" altLang="ko-KR" dirty="0" err="1"/>
              <a:t>softmax</a:t>
            </a:r>
            <a:r>
              <a:rPr lang="ko-KR" altLang="en-US" dirty="0"/>
              <a:t>를 취해야 함</a:t>
            </a:r>
            <a:endParaRPr lang="en-US" altLang="ko-KR" dirty="0"/>
          </a:p>
          <a:p>
            <a:r>
              <a:rPr lang="ko-KR" altLang="en-US" dirty="0"/>
              <a:t>값이 있는 부분에만 </a:t>
            </a:r>
            <a:r>
              <a:rPr lang="en-US" altLang="ko-KR" dirty="0" err="1"/>
              <a:t>softmax</a:t>
            </a:r>
            <a:r>
              <a:rPr lang="ko-KR" altLang="en-US" dirty="0"/>
              <a:t>를 취해도 되지만 그러면 프로그래밍이 복잡해짐</a:t>
            </a:r>
            <a:endParaRPr lang="en-US" altLang="ko-KR" dirty="0"/>
          </a:p>
          <a:p>
            <a:r>
              <a:rPr lang="ko-KR" altLang="en-US" dirty="0"/>
              <a:t>따라서 빈칸을 채워줘야 하는데</a:t>
            </a:r>
            <a:r>
              <a:rPr lang="en-US" altLang="ko-KR" dirty="0"/>
              <a:t>, </a:t>
            </a:r>
            <a:r>
              <a:rPr lang="ko-KR" altLang="en-US" dirty="0"/>
              <a:t>이 과정을 </a:t>
            </a:r>
            <a:r>
              <a:rPr lang="en-US" altLang="ko-KR" dirty="0"/>
              <a:t>masking</a:t>
            </a:r>
            <a:r>
              <a:rPr lang="ko-KR" altLang="en-US" dirty="0"/>
              <a:t>이라고 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BB36D-FBBE-DFE0-D99C-F69C68F1A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38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42AEADD-E28F-E1BA-FFA8-F220287F7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26" y="2893774"/>
            <a:ext cx="3650259" cy="306416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8521C8B-C9E5-A4F5-FCC1-69DEA7999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756" y="2790079"/>
            <a:ext cx="3278487" cy="3502215"/>
          </a:xfrm>
          <a:prstGeom prst="rect">
            <a:avLst/>
          </a:prstGeom>
        </p:spPr>
      </p:pic>
      <p:pic>
        <p:nvPicPr>
          <p:cNvPr id="16" name="Picture 2" descr="지수 함수 - 위키백과, 우리 모두의 백과사전">
            <a:extLst>
              <a:ext uri="{FF2B5EF4-FFF2-40B4-BE49-F238E27FC236}">
                <a16:creationId xmlns:a16="http://schemas.microsoft.com/office/drawing/2014/main" id="{51F7EC92-BC6D-13A2-1451-D72A05EA3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708" y="3164984"/>
            <a:ext cx="3009260" cy="225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5372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D4861-3190-E72A-57FD-61B5FD0BC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DC806-47BB-EC8B-F6F8-D898163D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C093D1-0B0F-8BD9-5463-994EF46F2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282C9C-7CB4-C91C-E052-9DC908839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39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9011A9-FC76-373C-0A92-5BE8AD33E3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729"/>
          <a:stretch/>
        </p:blipFill>
        <p:spPr>
          <a:xfrm>
            <a:off x="2919981" y="1238649"/>
            <a:ext cx="5802682" cy="9503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B3618B-6DAD-D0D3-3EA0-066615E5E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399" y="2396025"/>
            <a:ext cx="3743847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7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8FC33-B022-6A01-D5D1-F52CC838A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48F5F-1FCA-CEA5-7C43-6172E1CB4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D96B8-C4B9-7BC7-74C3-E5C727C0A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pytorch</a:t>
            </a:r>
            <a:r>
              <a:rPr lang="en-US" altLang="ko-KR" dirty="0"/>
              <a:t>, </a:t>
            </a:r>
            <a:r>
              <a:rPr lang="en-US" altLang="ko-KR" dirty="0" err="1"/>
              <a:t>pytorch</a:t>
            </a:r>
            <a:r>
              <a:rPr lang="en-US" altLang="ko-KR" dirty="0"/>
              <a:t>-geometric </a:t>
            </a:r>
            <a:r>
              <a:rPr lang="ko-KR" altLang="en-US" dirty="0"/>
              <a:t>설치 되어있으면 다 삭제</a:t>
            </a:r>
            <a:endParaRPr lang="en-US" altLang="ko-KR" dirty="0"/>
          </a:p>
          <a:p>
            <a:pPr lvl="1"/>
            <a:r>
              <a:rPr lang="en-US" altLang="ko-KR" dirty="0"/>
              <a:t>$ pip uninstall torch</a:t>
            </a:r>
          </a:p>
          <a:p>
            <a:pPr lvl="1"/>
            <a:r>
              <a:rPr lang="en-US" altLang="ko-KR" dirty="0"/>
              <a:t>$ pip uninstall torch-geometric</a:t>
            </a:r>
          </a:p>
          <a:p>
            <a:r>
              <a:rPr lang="en-US" altLang="ko-KR" dirty="0" err="1"/>
              <a:t>pytorch</a:t>
            </a:r>
            <a:r>
              <a:rPr lang="en-US" altLang="ko-KR" dirty="0"/>
              <a:t>, geometric, etc.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/>
              <a:t>$ pip install torch==2.0.0</a:t>
            </a:r>
          </a:p>
          <a:p>
            <a:pPr lvl="1"/>
            <a:r>
              <a:rPr lang="en-US" altLang="ko-KR" dirty="0"/>
              <a:t>$ pip install </a:t>
            </a:r>
            <a:r>
              <a:rPr lang="en-US" altLang="ko-KR" dirty="0" err="1"/>
              <a:t>torch_geometric</a:t>
            </a:r>
            <a:endParaRPr lang="en-US" altLang="ko-KR" dirty="0"/>
          </a:p>
          <a:p>
            <a:pPr lvl="1"/>
            <a:r>
              <a:rPr lang="en-US" altLang="ko-KR" dirty="0"/>
              <a:t>$ pip install </a:t>
            </a:r>
            <a:r>
              <a:rPr lang="en-US" altLang="ko-KR" dirty="0" err="1"/>
              <a:t>pyg_lib</a:t>
            </a:r>
            <a:r>
              <a:rPr lang="en-US" altLang="ko-KR" dirty="0"/>
              <a:t> </a:t>
            </a:r>
            <a:r>
              <a:rPr lang="en-US" altLang="ko-KR" dirty="0" err="1"/>
              <a:t>torch_scatter</a:t>
            </a:r>
            <a:r>
              <a:rPr lang="en-US" altLang="ko-KR" dirty="0"/>
              <a:t> </a:t>
            </a:r>
            <a:r>
              <a:rPr lang="en-US" altLang="ko-KR" dirty="0" err="1"/>
              <a:t>torch_sparse</a:t>
            </a:r>
            <a:r>
              <a:rPr lang="en-US" altLang="ko-KR" dirty="0"/>
              <a:t> </a:t>
            </a:r>
            <a:r>
              <a:rPr lang="en-US" altLang="ko-KR" dirty="0" err="1"/>
              <a:t>torch_cluster</a:t>
            </a:r>
            <a:r>
              <a:rPr lang="en-US" altLang="ko-KR" dirty="0"/>
              <a:t> </a:t>
            </a:r>
            <a:r>
              <a:rPr lang="en-US" altLang="ko-KR" dirty="0" err="1"/>
              <a:t>torch_spline_conv</a:t>
            </a:r>
            <a:r>
              <a:rPr lang="en-US" altLang="ko-KR" dirty="0"/>
              <a:t> –f 	https://data.pyg.org/whl/torch-2.0.0+cpu.html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CAA160-E8D0-8751-9CA2-861A253B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820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3ADFE-59DA-87E4-E687-333152D62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53CCA7-C46B-3B6B-3BEB-022885FC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GCN vs GAT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5D734B-7175-680C-E740-96E838936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GCN</a:t>
            </a:r>
            <a:r>
              <a:rPr lang="ko-KR" altLang="en-US" dirty="0"/>
              <a:t>은 </a:t>
            </a:r>
            <a:r>
              <a:rPr lang="en-US" altLang="ko-KR" dirty="0"/>
              <a:t>node</a:t>
            </a:r>
            <a:r>
              <a:rPr lang="ko-KR" altLang="en-US" dirty="0"/>
              <a:t>끼리 단순히 </a:t>
            </a:r>
            <a:r>
              <a:rPr lang="ko-KR" altLang="en-US" dirty="0" err="1"/>
              <a:t>연결되었는지만</a:t>
            </a:r>
            <a:r>
              <a:rPr lang="ko-KR" altLang="en-US" dirty="0"/>
              <a:t> 반영 </a:t>
            </a:r>
            <a:r>
              <a:rPr lang="en-US" altLang="ko-KR" dirty="0"/>
              <a:t>(</a:t>
            </a:r>
            <a:r>
              <a:rPr lang="ko-KR" altLang="en-US" dirty="0"/>
              <a:t>동일한 </a:t>
            </a:r>
            <a:r>
              <a:rPr lang="en-US" altLang="ko-KR" dirty="0"/>
              <a:t>importance)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CAEA5F-B056-77FA-F6E1-B0DA99A0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40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1F0485-8A23-D6E0-14F4-2176D4B71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368" y="1716551"/>
            <a:ext cx="8983910" cy="437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39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C93B8-6FFA-214C-2119-8044AE0AB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3D1C9-2D2C-4B9A-4FDA-7C09B0F2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NFS(Network File System)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796E84-E09E-0F34-2D62-E8B9F119A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NFS</a:t>
            </a:r>
            <a:r>
              <a:rPr lang="ko-KR" altLang="en-US" dirty="0"/>
              <a:t>란 네트워크 상에서 다른 컴퓨터의 파일 시스템을 </a:t>
            </a:r>
            <a:r>
              <a:rPr lang="ko-KR" altLang="en-US" dirty="0" err="1"/>
              <a:t>마운트해서</a:t>
            </a:r>
            <a:r>
              <a:rPr lang="ko-KR" altLang="en-US" dirty="0"/>
              <a:t> 공유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다른 컴퓨터의 파일 시스템을 마치 자기 것처럼 사용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9541A0-812B-E20D-BD2E-58B17BE98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AC14E64-932F-5C1E-5E6F-A693C03DD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825" y="2207101"/>
            <a:ext cx="4324350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70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DF265-8CAF-90CC-D9E8-6120FC9D0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42E20-7B20-6C6A-F2C0-30497057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공개키 생성 </a:t>
            </a:r>
            <a:r>
              <a:rPr lang="en-US" altLang="ko-KR" dirty="0"/>
              <a:t>(MN</a:t>
            </a:r>
            <a:r>
              <a:rPr lang="ko-KR" altLang="en-US" dirty="0"/>
              <a:t>에서만 수행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275385-7AEE-E291-C416-9DC70F3B9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Directory </a:t>
            </a:r>
            <a:r>
              <a:rPr lang="ko-KR" altLang="en-US" dirty="0"/>
              <a:t>및 키 생성</a:t>
            </a:r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ko-KR" altLang="en-US" dirty="0"/>
              <a:t> </a:t>
            </a:r>
            <a:r>
              <a:rPr lang="en-US" altLang="ko-KR" dirty="0"/>
              <a:t>~/.ssh</a:t>
            </a:r>
          </a:p>
          <a:p>
            <a:pPr lvl="1"/>
            <a:r>
              <a:rPr lang="en-US" altLang="ko-KR" dirty="0"/>
              <a:t>$ ssh-keygen -t </a:t>
            </a:r>
            <a:r>
              <a:rPr lang="en-US" altLang="ko-KR" dirty="0" err="1"/>
              <a:t>rsa</a:t>
            </a:r>
            <a:r>
              <a:rPr lang="en-US" altLang="ko-KR" dirty="0"/>
              <a:t> -P “” </a:t>
            </a:r>
            <a:r>
              <a:rPr lang="en-US" altLang="ko-KR" dirty="0">
                <a:sym typeface="Wingdings" panose="05000000000000000000" pitchFamily="2" charset="2"/>
              </a:rPr>
              <a:t> Enter </a:t>
            </a:r>
            <a:r>
              <a:rPr lang="ko-KR" altLang="en-US" dirty="0">
                <a:sym typeface="Wingdings" panose="05000000000000000000" pitchFamily="2" charset="2"/>
              </a:rPr>
              <a:t>입력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F04894-8CEF-58FB-168A-A1EC33C9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683831-731F-A7DA-5D25-3ACE30235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488" y="2363434"/>
            <a:ext cx="6104292" cy="345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78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0AAC4-7F9E-CF81-7EF2-3FF0D4999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1DF89-8580-A83A-B372-C9C539C7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공개키 배포 </a:t>
            </a:r>
            <a:r>
              <a:rPr lang="en-US" altLang="ko-KR" dirty="0"/>
              <a:t>(MN</a:t>
            </a:r>
            <a:r>
              <a:rPr lang="ko-KR" altLang="en-US" dirty="0"/>
              <a:t>에서만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E18DE-B37D-BBBB-62AE-7340ADF44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ym typeface="Wingdings" panose="05000000000000000000" pitchFamily="2" charset="2"/>
              </a:rPr>
              <a:t>마스터의 공개 키를 모든 워커에 복사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$ ssh-copy-id -p 10022 -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 /home/(</a:t>
            </a:r>
            <a:r>
              <a:rPr lang="ko-KR" altLang="en-US" dirty="0">
                <a:sym typeface="Wingdings" panose="05000000000000000000" pitchFamily="2" charset="2"/>
              </a:rPr>
              <a:t>사용자 아이디</a:t>
            </a:r>
            <a:r>
              <a:rPr lang="en-US" altLang="ko-KR" dirty="0">
                <a:sym typeface="Wingdings" panose="05000000000000000000" pitchFamily="2" charset="2"/>
              </a:rPr>
              <a:t>)/.ssh/id_rsa.pub MN  yes </a:t>
            </a:r>
            <a:r>
              <a:rPr lang="ko-KR" altLang="en-US" dirty="0">
                <a:sym typeface="Wingdings" panose="05000000000000000000" pitchFamily="2" charset="2"/>
              </a:rPr>
              <a:t>입력 </a:t>
            </a:r>
            <a:r>
              <a:rPr lang="en-US" altLang="ko-KR" dirty="0">
                <a:sym typeface="Wingdings" panose="05000000000000000000" pitchFamily="2" charset="2"/>
              </a:rPr>
              <a:t> password </a:t>
            </a:r>
            <a:r>
              <a:rPr lang="ko-KR" altLang="en-US" dirty="0">
                <a:sym typeface="Wingdings" panose="05000000000000000000" pitchFamily="2" charset="2"/>
              </a:rPr>
              <a:t>입력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$ ssh-copy-id -p 10022 -</a:t>
            </a:r>
            <a:r>
              <a:rPr lang="en-US" altLang="ko-KR" dirty="0" err="1">
                <a:sym typeface="Wingdings" panose="05000000000000000000" pitchFamily="2" charset="2"/>
              </a:rPr>
              <a:t>i</a:t>
            </a:r>
            <a:r>
              <a:rPr lang="en-US" altLang="ko-KR" dirty="0">
                <a:sym typeface="Wingdings" panose="05000000000000000000" pitchFamily="2" charset="2"/>
              </a:rPr>
              <a:t> /home/(</a:t>
            </a:r>
            <a:r>
              <a:rPr lang="ko-KR" altLang="en-US" dirty="0">
                <a:sym typeface="Wingdings" panose="05000000000000000000" pitchFamily="2" charset="2"/>
              </a:rPr>
              <a:t>사용자 아이디</a:t>
            </a:r>
            <a:r>
              <a:rPr lang="en-US" altLang="ko-KR" dirty="0">
                <a:sym typeface="Wingdings" panose="05000000000000000000" pitchFamily="2" charset="2"/>
              </a:rPr>
              <a:t>)/.ssh/id_rsa.pub SN01</a:t>
            </a: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$ ssh-copy-id -p 10022-i /home/(</a:t>
            </a:r>
            <a:r>
              <a:rPr lang="ko-KR" altLang="en-US" dirty="0">
                <a:sym typeface="Wingdings" panose="05000000000000000000" pitchFamily="2" charset="2"/>
              </a:rPr>
              <a:t>사용자 아이디</a:t>
            </a:r>
            <a:r>
              <a:rPr lang="en-US" altLang="ko-KR" dirty="0">
                <a:sym typeface="Wingdings" panose="05000000000000000000" pitchFamily="2" charset="2"/>
              </a:rPr>
              <a:t>)/.ssh/id_rsa.pub SN02</a:t>
            </a:r>
          </a:p>
          <a:p>
            <a:r>
              <a:rPr lang="ko-KR" altLang="en-US" dirty="0">
                <a:sym typeface="Wingdings" panose="05000000000000000000" pitchFamily="2" charset="2"/>
              </a:rPr>
              <a:t>모든 노드 </a:t>
            </a:r>
            <a:r>
              <a:rPr lang="en-US" altLang="ko-KR" dirty="0">
                <a:sym typeface="Wingdings" panose="05000000000000000000" pitchFamily="2" charset="2"/>
              </a:rPr>
              <a:t>ssh </a:t>
            </a:r>
            <a:r>
              <a:rPr lang="ko-KR" altLang="en-US" dirty="0">
                <a:sym typeface="Wingdings" panose="05000000000000000000" pitchFamily="2" charset="2"/>
              </a:rPr>
              <a:t>재시작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$ service </a:t>
            </a:r>
            <a:r>
              <a:rPr lang="en-US" altLang="ko-KR" dirty="0" err="1">
                <a:sym typeface="Wingdings" panose="05000000000000000000" pitchFamily="2" charset="2"/>
              </a:rPr>
              <a:t>sshd</a:t>
            </a:r>
            <a:r>
              <a:rPr lang="en-US" altLang="ko-KR" dirty="0">
                <a:sym typeface="Wingdings" panose="05000000000000000000" pitchFamily="2" charset="2"/>
              </a:rPr>
              <a:t> restart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8166A7-8EB3-67C1-18BA-71DF14D57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59DB73-8D24-8AA6-0816-BD96EEFF8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60" y="3578463"/>
            <a:ext cx="11846280" cy="276078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F64BCA1-A5A8-0F74-5407-98ECB10D8C21}"/>
              </a:ext>
            </a:extLst>
          </p:cNvPr>
          <p:cNvSpPr/>
          <p:nvPr/>
        </p:nvSpPr>
        <p:spPr>
          <a:xfrm>
            <a:off x="7069015" y="4528033"/>
            <a:ext cx="439616" cy="2637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25AF6C-6F41-EB17-7560-203ED2E64F99}"/>
              </a:ext>
            </a:extLst>
          </p:cNvPr>
          <p:cNvSpPr/>
          <p:nvPr/>
        </p:nvSpPr>
        <p:spPr>
          <a:xfrm>
            <a:off x="172860" y="5128841"/>
            <a:ext cx="2113140" cy="2168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87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87B69-DD43-B00E-8AAD-E24C61A66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2CF0F-7276-EE17-0FA5-19FF2D716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NFS Server </a:t>
            </a:r>
            <a:r>
              <a:rPr lang="ko-KR" altLang="en-US" dirty="0"/>
              <a:t>설치 </a:t>
            </a:r>
            <a:r>
              <a:rPr lang="en-US" altLang="ko-KR" dirty="0"/>
              <a:t>(MN</a:t>
            </a:r>
            <a:r>
              <a:rPr lang="ko-KR" altLang="en-US" dirty="0"/>
              <a:t>에서만 수행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E110C0-CCAD-288C-C51F-8D8C7CB74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nfs</a:t>
            </a:r>
            <a:r>
              <a:rPr lang="en-US" altLang="ko-KR" dirty="0"/>
              <a:t>-kernel-server </a:t>
            </a:r>
            <a:r>
              <a:rPr lang="ko-KR" altLang="en-US" dirty="0"/>
              <a:t>설치 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완료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apt-get update</a:t>
            </a:r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apt install </a:t>
            </a:r>
            <a:r>
              <a:rPr lang="en-US" altLang="ko-KR" dirty="0" err="1"/>
              <a:t>nfs</a:t>
            </a:r>
            <a:r>
              <a:rPr lang="en-US" altLang="ko-KR" dirty="0"/>
              <a:t>-kernel-server</a:t>
            </a:r>
          </a:p>
          <a:p>
            <a:r>
              <a:rPr lang="ko-KR" altLang="en-US" dirty="0"/>
              <a:t>공유 디렉토리 생성</a:t>
            </a:r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en-US" altLang="ko-KR" dirty="0"/>
              <a:t> –p workspace</a:t>
            </a:r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chmod</a:t>
            </a:r>
            <a:r>
              <a:rPr lang="en-US" altLang="ko-KR" dirty="0"/>
              <a:t> –R 777 workspace</a:t>
            </a:r>
          </a:p>
          <a:p>
            <a:r>
              <a:rPr lang="en-US" altLang="ko-KR" dirty="0"/>
              <a:t>NFS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r>
              <a:rPr lang="ko-KR" altLang="en-US" dirty="0"/>
              <a:t> 설정 </a:t>
            </a:r>
            <a:r>
              <a:rPr lang="en-US" altLang="ko-KR" dirty="0"/>
              <a:t>(/</a:t>
            </a:r>
            <a:r>
              <a:rPr lang="en-US" altLang="ko-KR" dirty="0" err="1"/>
              <a:t>etc</a:t>
            </a:r>
            <a:r>
              <a:rPr lang="en-US" altLang="ko-KR" dirty="0"/>
              <a:t>/exports)</a:t>
            </a:r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vim /</a:t>
            </a:r>
            <a:r>
              <a:rPr lang="en-US" altLang="ko-KR" dirty="0" err="1"/>
              <a:t>etc</a:t>
            </a:r>
            <a:r>
              <a:rPr lang="en-US" altLang="ko-KR" dirty="0"/>
              <a:t>/exports</a:t>
            </a:r>
          </a:p>
          <a:p>
            <a:r>
              <a:rPr lang="ko-KR" altLang="en-US" dirty="0"/>
              <a:t>설정 마무리</a:t>
            </a:r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exportfs</a:t>
            </a:r>
            <a:r>
              <a:rPr lang="en-US" altLang="ko-KR" dirty="0"/>
              <a:t> –a</a:t>
            </a:r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systemctl</a:t>
            </a:r>
            <a:r>
              <a:rPr lang="en-US" altLang="ko-KR" dirty="0"/>
              <a:t> restart </a:t>
            </a:r>
            <a:r>
              <a:rPr lang="en-US" altLang="ko-KR" dirty="0" err="1"/>
              <a:t>nfs</a:t>
            </a:r>
            <a:r>
              <a:rPr lang="en-US" altLang="ko-KR" dirty="0"/>
              <a:t>-kernel-server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6B4DF5-1DA0-100D-2D31-611B6DFE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96174E0-FBA5-AA9C-CB76-D74991D8C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158" y="3354711"/>
            <a:ext cx="5611425" cy="13579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9FB62E-CEB1-E285-19E8-580FDC5C1E36}"/>
              </a:ext>
            </a:extLst>
          </p:cNvPr>
          <p:cNvSpPr txBox="1"/>
          <p:nvPr/>
        </p:nvSpPr>
        <p:spPr>
          <a:xfrm>
            <a:off x="5238318" y="2993007"/>
            <a:ext cx="639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공유하고자하는</a:t>
            </a:r>
            <a:r>
              <a:rPr lang="ko-KR" altLang="en-US" dirty="0">
                <a:solidFill>
                  <a:srgbClr val="FF0000"/>
                </a:solidFill>
              </a:rPr>
              <a:t> 디렉토리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B09587-C490-2EEB-7BE8-B308E0774BD1}"/>
              </a:ext>
            </a:extLst>
          </p:cNvPr>
          <p:cNvSpPr txBox="1"/>
          <p:nvPr/>
        </p:nvSpPr>
        <p:spPr>
          <a:xfrm>
            <a:off x="8310376" y="2996576"/>
            <a:ext cx="215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클라이언트 </a:t>
            </a:r>
            <a:r>
              <a:rPr lang="en-US" altLang="ko-KR" dirty="0">
                <a:solidFill>
                  <a:srgbClr val="FF0000"/>
                </a:solidFill>
              </a:rPr>
              <a:t>IP(</a:t>
            </a:r>
            <a:r>
              <a:rPr lang="ko-KR" altLang="en-US" dirty="0">
                <a:solidFill>
                  <a:srgbClr val="FF0000"/>
                </a:solidFill>
              </a:rPr>
              <a:t>옵션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003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34787-CD0B-9393-0AFC-A39D2F4BF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386B8-655F-0AC8-D737-CA699422F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NFS-Client (SN0* </a:t>
            </a:r>
            <a:r>
              <a:rPr lang="ko-KR" altLang="en-US" dirty="0"/>
              <a:t>에서만 수행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051456-8AC8-977E-E8D4-B39439A9C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nfs</a:t>
            </a:r>
            <a:r>
              <a:rPr lang="en-US" altLang="ko-KR" dirty="0"/>
              <a:t>-common </a:t>
            </a:r>
            <a:r>
              <a:rPr lang="ko-KR" altLang="en-US" dirty="0"/>
              <a:t>설치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완료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apt-get update</a:t>
            </a:r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apt install </a:t>
            </a:r>
            <a:r>
              <a:rPr lang="en-US" altLang="ko-KR" dirty="0" err="1"/>
              <a:t>nfs</a:t>
            </a:r>
            <a:r>
              <a:rPr lang="en-US" altLang="ko-KR" dirty="0"/>
              <a:t>-common</a:t>
            </a:r>
          </a:p>
          <a:p>
            <a:r>
              <a:rPr lang="en-US" altLang="ko-KR" dirty="0"/>
              <a:t>NFS</a:t>
            </a:r>
            <a:r>
              <a:rPr lang="ko-KR" altLang="en-US" dirty="0"/>
              <a:t> </a:t>
            </a:r>
            <a:r>
              <a:rPr lang="en-US" altLang="ko-KR" dirty="0"/>
              <a:t>Client</a:t>
            </a:r>
            <a:r>
              <a:rPr lang="ko-KR" altLang="en-US" dirty="0"/>
              <a:t>에서 마운트</a:t>
            </a:r>
            <a:endParaRPr lang="en-US" altLang="ko-KR" dirty="0"/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mkdir</a:t>
            </a:r>
            <a:r>
              <a:rPr lang="ko-KR" altLang="en-US" dirty="0"/>
              <a:t> </a:t>
            </a:r>
            <a:r>
              <a:rPr lang="en-US" altLang="ko-KR" dirty="0"/>
              <a:t>–p</a:t>
            </a:r>
            <a:r>
              <a:rPr lang="ko-KR" altLang="en-US" dirty="0"/>
              <a:t> </a:t>
            </a:r>
            <a:r>
              <a:rPr lang="en-US" altLang="ko-KR" dirty="0"/>
              <a:t>workspace</a:t>
            </a:r>
          </a:p>
          <a:p>
            <a:pPr lvl="1"/>
            <a:r>
              <a:rPr lang="en-US" altLang="ko-KR" dirty="0"/>
              <a:t>$ </a:t>
            </a:r>
            <a:r>
              <a:rPr lang="en-US" altLang="ko-KR" dirty="0" err="1"/>
              <a:t>sudo</a:t>
            </a:r>
            <a:r>
              <a:rPr lang="en-US" altLang="ko-KR" dirty="0"/>
              <a:t> mount MN:/home/(</a:t>
            </a:r>
            <a:r>
              <a:rPr lang="ko-KR" altLang="en-US" dirty="0"/>
              <a:t>사용자 아이디</a:t>
            </a:r>
            <a:r>
              <a:rPr lang="en-US" altLang="ko-KR" dirty="0"/>
              <a:t>)/workspace /home/(</a:t>
            </a:r>
            <a:r>
              <a:rPr lang="ko-KR" altLang="en-US" dirty="0"/>
              <a:t>사용자 아이디</a:t>
            </a:r>
            <a:r>
              <a:rPr lang="en-US" altLang="ko-KR" dirty="0"/>
              <a:t>)/workspace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1A7C64-7027-2700-3AAE-30564813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EF8F6-5EFE-430F-989E-F4ADF695B52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07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-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9582</TotalTime>
  <Words>1306</Words>
  <Application>Microsoft Office PowerPoint</Application>
  <PresentationFormat>와이드스크린</PresentationFormat>
  <Paragraphs>253</Paragraphs>
  <Slides>40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6" baseType="lpstr">
      <vt:lpstr>Cambria Math</vt:lpstr>
      <vt:lpstr>Arial</vt:lpstr>
      <vt:lpstr>Consolas</vt:lpstr>
      <vt:lpstr>Wingdings</vt:lpstr>
      <vt:lpstr>맑은 고딕</vt:lpstr>
      <vt:lpstr>Office 테마</vt:lpstr>
      <vt:lpstr>GNN</vt:lpstr>
      <vt:lpstr>PowerPoint 프레젠테이션</vt:lpstr>
      <vt:lpstr>Install</vt:lpstr>
      <vt:lpstr>PyTorch 설치</vt:lpstr>
      <vt:lpstr>NFS(Network File System)</vt:lpstr>
      <vt:lpstr>공개키 생성 (MN에서만 수행)</vt:lpstr>
      <vt:lpstr>공개키 배포 (MN에서만)</vt:lpstr>
      <vt:lpstr>NFS Server 설치 (MN에서만 수행)</vt:lpstr>
      <vt:lpstr>NFS-Client (SN0* 에서만 수행)</vt:lpstr>
      <vt:lpstr>파일 공유 확인</vt:lpstr>
      <vt:lpstr>Horovod 설치 (모든 노드)</vt:lpstr>
      <vt:lpstr>Horovod 설치 확인</vt:lpstr>
      <vt:lpstr>Single machine</vt:lpstr>
      <vt:lpstr>3차년도 서버</vt:lpstr>
      <vt:lpstr>Single machine training 실습</vt:lpstr>
      <vt:lpstr>GCN training</vt:lpstr>
      <vt:lpstr>Docker login</vt:lpstr>
      <vt:lpstr>Docker image build</vt:lpstr>
      <vt:lpstr>Docker image run</vt:lpstr>
      <vt:lpstr>Docker hub push</vt:lpstr>
      <vt:lpstr>Docker hub</vt:lpstr>
      <vt:lpstr>GCN training on k8s</vt:lpstr>
      <vt:lpstr>Container 내부, log 확인</vt:lpstr>
      <vt:lpstr>Distributed training</vt:lpstr>
      <vt:lpstr>Distributed Training</vt:lpstr>
      <vt:lpstr>Data Parallelism</vt:lpstr>
      <vt:lpstr>Synchronization</vt:lpstr>
      <vt:lpstr>Horovod</vt:lpstr>
      <vt:lpstr>Distributed training 실습 (1/2)</vt:lpstr>
      <vt:lpstr>Distributed training 실습 (2/2)</vt:lpstr>
      <vt:lpstr>PowerPoint 프레젠테이션</vt:lpstr>
      <vt:lpstr>Background</vt:lpstr>
      <vt:lpstr>Graph Convolutional Network (1/3)</vt:lpstr>
      <vt:lpstr>Graph Convolutional Network (2/3)</vt:lpstr>
      <vt:lpstr>Graph Convolutional Network (3/3)</vt:lpstr>
      <vt:lpstr>GAT</vt:lpstr>
      <vt:lpstr>Attention Coefficients</vt:lpstr>
      <vt:lpstr>Masked Attention</vt:lpstr>
      <vt:lpstr>Softmax 적용</vt:lpstr>
      <vt:lpstr>GCN vs GAT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DKE Templete</dc:title>
  <dc:creator>Myeongseon Gil</dc:creator>
  <cp:lastModifiedBy>강소연</cp:lastModifiedBy>
  <cp:revision>3148</cp:revision>
  <dcterms:created xsi:type="dcterms:W3CDTF">2015-05-25T08:58:52Z</dcterms:created>
  <dcterms:modified xsi:type="dcterms:W3CDTF">2024-02-15T07:53:03Z</dcterms:modified>
  <cp:version>1000.0000.01</cp:version>
</cp:coreProperties>
</file>