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64" r:id="rId4"/>
    <p:sldId id="265" r:id="rId5"/>
    <p:sldId id="266" r:id="rId6"/>
    <p:sldId id="287" r:id="rId7"/>
    <p:sldId id="278" r:id="rId8"/>
    <p:sldId id="279" r:id="rId9"/>
    <p:sldId id="268" r:id="rId10"/>
    <p:sldId id="269" r:id="rId11"/>
    <p:sldId id="280" r:id="rId12"/>
    <p:sldId id="271" r:id="rId13"/>
    <p:sldId id="272" r:id="rId14"/>
    <p:sldId id="273" r:id="rId15"/>
    <p:sldId id="281" r:id="rId16"/>
    <p:sldId id="274" r:id="rId17"/>
    <p:sldId id="275" r:id="rId18"/>
    <p:sldId id="276" r:id="rId19"/>
    <p:sldId id="277" r:id="rId20"/>
    <p:sldId id="289" r:id="rId21"/>
    <p:sldId id="285" r:id="rId22"/>
    <p:sldId id="290" r:id="rId23"/>
    <p:sldId id="261" r:id="rId24"/>
  </p:sldIdLst>
  <p:sldSz cx="12192000" cy="6858000"/>
  <p:notesSz cx="6807200" cy="9939338"/>
  <p:embeddedFontLs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77525" autoAdjust="0"/>
  </p:normalViewPr>
  <p:slideViewPr>
    <p:cSldViewPr snapToGrid="0">
      <p:cViewPr varScale="1">
        <p:scale>
          <a:sx n="88" d="100"/>
          <a:sy n="88" d="100"/>
        </p:scale>
        <p:origin x="696" y="90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Bento</a:t>
            </a:r>
            <a:r>
              <a:rPr lang="ko-KR" altLang="en-US" dirty="0"/>
              <a:t>는 도시락이라는 의미</a:t>
            </a:r>
            <a:r>
              <a:rPr lang="en-US" altLang="ko-KR" dirty="0"/>
              <a:t>, </a:t>
            </a:r>
            <a:r>
              <a:rPr lang="ko-KR" altLang="en-US" dirty="0"/>
              <a:t>도시락에 반찬을 차곡차곡 담듯</a:t>
            </a:r>
            <a:r>
              <a:rPr lang="en-US" altLang="ko-KR" dirty="0"/>
              <a:t>, </a:t>
            </a:r>
            <a:r>
              <a:rPr lang="ko-KR" altLang="en-US" dirty="0"/>
              <a:t>모델과 모델을 </a:t>
            </a:r>
            <a:r>
              <a:rPr lang="ko-KR" altLang="en-US" dirty="0" err="1"/>
              <a:t>서빙하기</a:t>
            </a:r>
            <a:r>
              <a:rPr lang="ko-KR" altLang="en-US" dirty="0"/>
              <a:t> 위한 코드들을 포함해 하나의 </a:t>
            </a:r>
            <a:r>
              <a:rPr lang="ko-KR" altLang="en-US" dirty="0" err="1"/>
              <a:t>벤또로</a:t>
            </a:r>
            <a:r>
              <a:rPr lang="ko-KR" altLang="en-US" dirty="0"/>
              <a:t> 패키징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44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입력으로 받은 이미지를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 변환하는 과정을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6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Content-Type </a:t>
            </a:r>
            <a:r>
              <a:rPr lang="ko-KR" altLang="en-US" dirty="0"/>
              <a:t>헤더는 </a:t>
            </a:r>
            <a:r>
              <a:rPr lang="en-US" altLang="ko-KR" dirty="0"/>
              <a:t>HTTP </a:t>
            </a:r>
            <a:r>
              <a:rPr lang="ko-KR" altLang="en-US" dirty="0"/>
              <a:t>요청에 포함되며</a:t>
            </a:r>
            <a:r>
              <a:rPr lang="en-US" altLang="ko-KR" dirty="0"/>
              <a:t>, </a:t>
            </a:r>
            <a:r>
              <a:rPr lang="ko-KR" altLang="en-US" dirty="0"/>
              <a:t>해당 데이터의 유형을 나타냄</a:t>
            </a:r>
            <a:endParaRPr lang="en-US" altLang="ko-KR" dirty="0"/>
          </a:p>
          <a:p>
            <a:r>
              <a:rPr lang="en-US" altLang="ko-KR" dirty="0"/>
              <a:t>multipart/form-data</a:t>
            </a:r>
            <a:r>
              <a:rPr lang="ko-KR" altLang="en-US" dirty="0"/>
              <a:t>는 여러 종류의 데이터를 함께 전송할 때 사용되는 인코딩 방식 중 하나임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4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mn:3000,</a:t>
            </a:r>
            <a:r>
              <a:rPr lang="ko-KR" altLang="en-US" dirty="0"/>
              <a:t> </a:t>
            </a:r>
            <a:r>
              <a:rPr lang="en-US" altLang="ko-KR" dirty="0"/>
              <a:t>sn01:3001,</a:t>
            </a:r>
            <a:r>
              <a:rPr lang="ko-KR" altLang="en-US" dirty="0"/>
              <a:t> </a:t>
            </a:r>
            <a:r>
              <a:rPr lang="en-US" altLang="ko-KR" dirty="0"/>
              <a:t>sn02:3002, sn03:3003, sn04:3004, sn05:3005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47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bento </a:t>
            </a:r>
            <a:r>
              <a:rPr lang="ko-KR" altLang="en-US" dirty="0"/>
              <a:t>자체를 </a:t>
            </a:r>
            <a:r>
              <a:rPr lang="ko-KR" altLang="en-US" dirty="0" err="1"/>
              <a:t>서빙할</a:t>
            </a:r>
            <a:r>
              <a:rPr lang="ko-KR" altLang="en-US" dirty="0"/>
              <a:t>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3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모델 </a:t>
            </a:r>
            <a:r>
              <a:rPr lang="ko-KR" altLang="en-US" dirty="0" err="1"/>
              <a:t>아티팩트는</a:t>
            </a:r>
            <a:r>
              <a:rPr lang="ko-KR" altLang="en-US" dirty="0"/>
              <a:t> 모델의 종류 </a:t>
            </a:r>
            <a:r>
              <a:rPr lang="ko-KR" altLang="en-US" dirty="0" err="1"/>
              <a:t>파이토치인지</a:t>
            </a:r>
            <a:r>
              <a:rPr lang="en-US" altLang="ko-KR" dirty="0"/>
              <a:t>, </a:t>
            </a:r>
            <a:r>
              <a:rPr lang="ko-KR" altLang="en-US" dirty="0" err="1"/>
              <a:t>텐서플로인지에</a:t>
            </a:r>
            <a:r>
              <a:rPr lang="ko-KR" altLang="en-US" dirty="0"/>
              <a:t> 따라 최적화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아티팩트에</a:t>
            </a:r>
            <a:r>
              <a:rPr lang="ko-KR" altLang="en-US" dirty="0">
                <a:sym typeface="Wingdings" panose="05000000000000000000" pitchFamily="2" charset="2"/>
              </a:rPr>
              <a:t> 대표적으로 모델 웨이트 파일이 있음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다음을 학습한 모델을 </a:t>
            </a:r>
            <a:r>
              <a:rPr lang="ko-KR" altLang="en-US" dirty="0" err="1">
                <a:sym typeface="Wingdings" panose="05000000000000000000" pitchFamily="2" charset="2"/>
              </a:rPr>
              <a:t>서빙하기</a:t>
            </a:r>
            <a:r>
              <a:rPr lang="ko-KR" altLang="en-US" dirty="0">
                <a:sym typeface="Wingdings" panose="05000000000000000000" pitchFamily="2" charset="2"/>
              </a:rPr>
              <a:t> 위해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데코레이터를</a:t>
            </a:r>
            <a:r>
              <a:rPr lang="ko-KR" altLang="en-US" dirty="0">
                <a:sym typeface="Wingdings" panose="05000000000000000000" pitchFamily="2" charset="2"/>
              </a:rPr>
              <a:t> 통해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선언함 또한</a:t>
            </a:r>
            <a:r>
              <a:rPr lang="en-US" altLang="ko-KR" dirty="0">
                <a:sym typeface="Wingdings" panose="05000000000000000000" pitchFamily="2" charset="2"/>
              </a:rPr>
              <a:t>, Adapters</a:t>
            </a:r>
            <a:r>
              <a:rPr lang="ko-KR" altLang="en-US" dirty="0">
                <a:sym typeface="Wingdings" panose="05000000000000000000" pitchFamily="2" charset="2"/>
              </a:rPr>
              <a:t>를 통해 입출력 형식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최대 사이즈 등 상세한 스펙 사항을 정의함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다음으로는 모델 </a:t>
            </a:r>
            <a:r>
              <a:rPr lang="ko-KR" altLang="en-US" dirty="0" err="1">
                <a:sym typeface="Wingdings" panose="05000000000000000000" pitchFamily="2" charset="2"/>
              </a:rPr>
              <a:t>아티팩트와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가지고 모델의 </a:t>
            </a:r>
            <a:r>
              <a:rPr lang="en-US" altLang="ko-KR" dirty="0">
                <a:sym typeface="Wingdings" panose="05000000000000000000" pitchFamily="2" charset="2"/>
              </a:rPr>
              <a:t>inference </a:t>
            </a:r>
            <a:r>
              <a:rPr lang="ko-KR" altLang="en-US" dirty="0">
                <a:sym typeface="Wingdings" panose="05000000000000000000" pitchFamily="2" charset="2"/>
              </a:rPr>
              <a:t>서비스를 빌딩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BentoService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벤또서비스는</a:t>
            </a:r>
            <a:r>
              <a:rPr lang="ko-KR" altLang="en-US" dirty="0">
                <a:sym typeface="Wingdings" panose="05000000000000000000" pitchFamily="2" charset="2"/>
              </a:rPr>
              <a:t> 모델이 어떤 </a:t>
            </a:r>
            <a:r>
              <a:rPr lang="ko-KR" altLang="en-US" dirty="0" err="1">
                <a:sym typeface="Wingdings" panose="05000000000000000000" pitchFamily="2" charset="2"/>
              </a:rPr>
              <a:t>아티팩트로</a:t>
            </a:r>
            <a:r>
              <a:rPr lang="ko-KR" altLang="en-US" dirty="0">
                <a:sym typeface="Wingdings" panose="05000000000000000000" pitchFamily="2" charset="2"/>
              </a:rPr>
              <a:t> 구성되어 있는지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모델을 </a:t>
            </a:r>
            <a:r>
              <a:rPr lang="ko-KR" altLang="en-US" dirty="0" err="1">
                <a:sym typeface="Wingdings" panose="05000000000000000000" pitchFamily="2" charset="2"/>
              </a:rPr>
              <a:t>서빙하기위해</a:t>
            </a:r>
            <a:r>
              <a:rPr lang="ko-KR" altLang="en-US" dirty="0">
                <a:sym typeface="Wingdings" panose="05000000000000000000" pitchFamily="2" charset="2"/>
              </a:rPr>
              <a:t> 어떤 환경이 준비되어야 하는지 등 모델의 </a:t>
            </a:r>
            <a:r>
              <a:rPr lang="en-US" altLang="ko-KR" dirty="0">
                <a:sym typeface="Wingdings" panose="05000000000000000000" pitchFamily="2" charset="2"/>
              </a:rPr>
              <a:t>inference</a:t>
            </a:r>
            <a:r>
              <a:rPr lang="ko-KR" altLang="en-US" dirty="0">
                <a:sym typeface="Wingdings" panose="05000000000000000000" pitchFamily="2" charset="2"/>
              </a:rPr>
              <a:t>를 위해 필요한 모든 내용을 담고 있음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그리고 이 서비스를 쉽게 배포하고 관리하기 위한 툴들이 있는데 대표적으로는 </a:t>
            </a:r>
            <a:r>
              <a:rPr lang="en-US" altLang="ko-KR" dirty="0" err="1">
                <a:sym typeface="Wingdings" panose="05000000000000000000" pitchFamily="2" charset="2"/>
              </a:rPr>
              <a:t>yatai</a:t>
            </a:r>
            <a:r>
              <a:rPr lang="ko-KR" altLang="en-US" dirty="0">
                <a:sym typeface="Wingdings" panose="05000000000000000000" pitchFamily="2" charset="2"/>
              </a:rPr>
              <a:t>라는 툴을 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Yatai</a:t>
            </a:r>
            <a:r>
              <a:rPr lang="ko-KR" altLang="en-US" dirty="0"/>
              <a:t>는 </a:t>
            </a:r>
            <a:r>
              <a:rPr lang="en-US" altLang="ko-KR" dirty="0" err="1"/>
              <a:t>bentoML</a:t>
            </a:r>
            <a:r>
              <a:rPr lang="ko-KR" altLang="en-US" dirty="0"/>
              <a:t>을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클러스터에 배포하고 확장하기 위한 오픈 소스임</a:t>
            </a:r>
            <a:endParaRPr lang="en-US" altLang="ko-KR" dirty="0"/>
          </a:p>
          <a:p>
            <a:r>
              <a:rPr lang="ko-KR" altLang="en-US" dirty="0" err="1"/>
              <a:t>쿠버네티스</a:t>
            </a:r>
            <a:r>
              <a:rPr lang="ko-KR" altLang="en-US" dirty="0"/>
              <a:t> 대시보드와 같은 웹 </a:t>
            </a:r>
            <a:r>
              <a:rPr lang="en-US" altLang="ko-KR" dirty="0"/>
              <a:t>UI</a:t>
            </a:r>
            <a:r>
              <a:rPr lang="ko-KR" altLang="en-US" dirty="0"/>
              <a:t>를 통해 </a:t>
            </a:r>
            <a:r>
              <a:rPr lang="en-US" altLang="ko-KR" dirty="0"/>
              <a:t>bento</a:t>
            </a:r>
            <a:r>
              <a:rPr lang="ko-KR" altLang="en-US" dirty="0"/>
              <a:t>를 관리하고 배포</a:t>
            </a:r>
            <a:r>
              <a:rPr lang="en-US" altLang="ko-KR" dirty="0"/>
              <a:t>, </a:t>
            </a:r>
            <a:r>
              <a:rPr lang="ko-KR" altLang="en-US" dirty="0"/>
              <a:t>업데이트</a:t>
            </a:r>
            <a:r>
              <a:rPr lang="en-US" altLang="ko-KR" dirty="0"/>
              <a:t>, </a:t>
            </a:r>
            <a:r>
              <a:rPr lang="ko-KR" altLang="en-US" dirty="0"/>
              <a:t>롤백 등을 수행함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첫번쨰 사진은 </a:t>
            </a:r>
            <a:r>
              <a:rPr lang="ko-KR" altLang="en-US" dirty="0" err="1"/>
              <a:t>벤또를</a:t>
            </a:r>
            <a:r>
              <a:rPr lang="ko-KR" altLang="en-US" dirty="0"/>
              <a:t> 선택하고 </a:t>
            </a:r>
            <a:r>
              <a:rPr lang="ko-KR" altLang="en-US" dirty="0" err="1"/>
              <a:t>쿠버네티스</a:t>
            </a:r>
            <a:r>
              <a:rPr lang="ko-KR" altLang="en-US" dirty="0"/>
              <a:t> 클러스터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네임스페이스등을</a:t>
            </a:r>
            <a:r>
              <a:rPr lang="ko-KR" altLang="en-US" dirty="0"/>
              <a:t> 선택해 클러스터에 배포함</a:t>
            </a:r>
            <a:endParaRPr lang="en-US" altLang="ko-KR" dirty="0"/>
          </a:p>
          <a:p>
            <a:r>
              <a:rPr lang="ko-KR" altLang="en-US" dirty="0"/>
              <a:t>두번째 사진은 배포한 </a:t>
            </a:r>
            <a:r>
              <a:rPr lang="ko-KR" altLang="en-US" dirty="0" err="1"/>
              <a:t>벤또를</a:t>
            </a:r>
            <a:r>
              <a:rPr lang="ko-KR" altLang="en-US" dirty="0"/>
              <a:t> 관리할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08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7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cross validation: </a:t>
            </a:r>
            <a:r>
              <a:rPr lang="ko-KR" altLang="en-US" dirty="0"/>
              <a:t>데이터셋을 </a:t>
            </a:r>
            <a:r>
              <a:rPr lang="en-US" altLang="ko-KR" dirty="0"/>
              <a:t>k</a:t>
            </a:r>
            <a:r>
              <a:rPr lang="ko-KR" altLang="en-US" dirty="0"/>
              <a:t>개의 동일한 크기를 가진 부분집합으로 나누고 하나의 </a:t>
            </a:r>
            <a:r>
              <a:rPr lang="ko-KR" altLang="en-US" dirty="0" err="1"/>
              <a:t>폴드를</a:t>
            </a:r>
            <a:r>
              <a:rPr lang="ko-KR" altLang="en-US" dirty="0"/>
              <a:t> 테스트 데이터로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k-1</a:t>
            </a:r>
            <a:r>
              <a:rPr lang="ko-KR" altLang="en-US" dirty="0"/>
              <a:t>개를 트레인 데이터로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5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6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4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함수</a:t>
            </a:r>
            <a:r>
              <a:rPr lang="en-US" altLang="ko-KR" dirty="0"/>
              <a:t>: </a:t>
            </a:r>
            <a:r>
              <a:rPr lang="ko-KR" altLang="en-US" dirty="0"/>
              <a:t>해당 함수의 연산이 시작된 후 연산이 완료될 때까지 기다리지 않고</a:t>
            </a:r>
            <a:r>
              <a:rPr lang="en-US" altLang="ko-KR" dirty="0"/>
              <a:t>, </a:t>
            </a:r>
            <a:r>
              <a:rPr lang="ko-KR" altLang="en-US" dirty="0"/>
              <a:t>다른 작업을 동시에 계속 진행할 수 있게 하는 함수</a:t>
            </a:r>
            <a:endParaRPr lang="en-US" altLang="ko-KR" dirty="0"/>
          </a:p>
          <a:p>
            <a:r>
              <a:rPr lang="ko-KR" altLang="en-US" dirty="0"/>
              <a:t>웹 서버에서 비동기 함수는 클라이언트 요청을 처리하는 동안 대기 시간이 발생해도 서버가 해당 클라이언트를 기다리지 않고 다른 요청을 동시에 처리할 수 있게 </a:t>
            </a:r>
            <a:r>
              <a:rPr lang="ko-KR" altLang="en-US" dirty="0" err="1"/>
              <a:t>해줌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이는 서버의 처리량을 크게 향상시킬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predict_ndarray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numpy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배열이 </a:t>
            </a:r>
            <a:r>
              <a:rPr lang="en-US" altLang="ko-KR" dirty="0">
                <a:sym typeface="Wingdings" panose="05000000000000000000" pitchFamily="2" charset="2"/>
              </a:rPr>
              <a:t>input, </a:t>
            </a:r>
            <a:r>
              <a:rPr lang="ko-KR" altLang="en-US" dirty="0">
                <a:sym typeface="Wingdings" panose="05000000000000000000" pitchFamily="2" charset="2"/>
              </a:rPr>
              <a:t>이미지 데이터가 이미 배열 형태로 </a:t>
            </a:r>
            <a:r>
              <a:rPr lang="ko-KR" altLang="en-US" dirty="0" err="1">
                <a:sym typeface="Wingdings" panose="05000000000000000000" pitchFamily="2" charset="2"/>
              </a:rPr>
              <a:t>전처리된</a:t>
            </a:r>
            <a:r>
              <a:rPr lang="ko-KR" altLang="en-US" dirty="0">
                <a:sym typeface="Wingdings" panose="05000000000000000000" pitchFamily="2" charset="2"/>
              </a:rPr>
              <a:t> 상태에서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호출할 때 사용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input data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runner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/>
          <a:lstStyle/>
          <a:p>
            <a:r>
              <a:rPr lang="en-US" altLang="ko-KR" dirty="0" err="1"/>
              <a:t>BentoML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2024. 02. 21.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009CB-12F1-7BB8-7B7F-136FD58B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MNIST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7F7C-6BF8-A020-5F60-4178558A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CNN, </a:t>
            </a:r>
            <a:r>
              <a:rPr lang="ko-KR" altLang="en-US" dirty="0"/>
              <a:t>데이터셋</a:t>
            </a:r>
            <a:r>
              <a:rPr lang="en-US" altLang="ko-KR" dirty="0"/>
              <a:t>: MNIST</a:t>
            </a:r>
          </a:p>
          <a:p>
            <a:r>
              <a:rPr lang="ko-KR" altLang="en-US" dirty="0"/>
              <a:t>과정</a:t>
            </a:r>
            <a:r>
              <a:rPr lang="en-US" altLang="ko-KR" dirty="0"/>
              <a:t>: model train </a:t>
            </a:r>
            <a:r>
              <a:rPr lang="en-US" altLang="ko-KR" dirty="0">
                <a:sym typeface="Wingdings" panose="05000000000000000000" pitchFamily="2" charset="2"/>
              </a:rPr>
              <a:t> save  serve  inference</a:t>
            </a:r>
            <a:endParaRPr lang="en-US" altLang="ko-KR" dirty="0"/>
          </a:p>
          <a:p>
            <a:r>
              <a:rPr lang="en-US" altLang="ko-KR" dirty="0"/>
              <a:t>$ cd 2024_winter_seminar/</a:t>
            </a:r>
            <a:r>
              <a:rPr lang="en-US" altLang="ko-KR" dirty="0" err="1"/>
              <a:t>BentoML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1B873-6119-3D9C-0823-8D6DCFE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7DCBC9E-04D0-5845-FDF3-8FBB4252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40" y="2661494"/>
            <a:ext cx="6229781" cy="151861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994067A-A94E-3F35-4B34-E109E68F8B2A}"/>
              </a:ext>
            </a:extLst>
          </p:cNvPr>
          <p:cNvCxnSpPr/>
          <p:nvPr/>
        </p:nvCxnSpPr>
        <p:spPr>
          <a:xfrm>
            <a:off x="1208314" y="3186759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1198D1-548C-B1C2-97D5-DCBEDE9A20CE}"/>
              </a:ext>
            </a:extLst>
          </p:cNvPr>
          <p:cNvSpPr txBox="1"/>
          <p:nvPr/>
        </p:nvSpPr>
        <p:spPr>
          <a:xfrm>
            <a:off x="5531276" y="3640242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D3397-B735-7717-3BD0-5F9696065E8B}"/>
              </a:ext>
            </a:extLst>
          </p:cNvPr>
          <p:cNvCxnSpPr/>
          <p:nvPr/>
        </p:nvCxnSpPr>
        <p:spPr>
          <a:xfrm>
            <a:off x="5821323" y="3215241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6F3432-47B4-BF78-CD08-6DF4589F25A2}"/>
              </a:ext>
            </a:extLst>
          </p:cNvPr>
          <p:cNvSpPr txBox="1"/>
          <p:nvPr/>
        </p:nvSpPr>
        <p:spPr>
          <a:xfrm>
            <a:off x="935822" y="3619045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FE2A57-B9D8-249B-7E90-2A76422D9213}"/>
              </a:ext>
            </a:extLst>
          </p:cNvPr>
          <p:cNvCxnSpPr/>
          <p:nvPr/>
        </p:nvCxnSpPr>
        <p:spPr>
          <a:xfrm>
            <a:off x="4127482" y="3247898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85490D-D62B-7C63-CADF-5A6ECFF9C90C}"/>
              </a:ext>
            </a:extLst>
          </p:cNvPr>
          <p:cNvSpPr txBox="1"/>
          <p:nvPr/>
        </p:nvSpPr>
        <p:spPr>
          <a:xfrm>
            <a:off x="3748504" y="3640242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69B910-47D4-7E6D-4FA0-661B8F52DC04}"/>
              </a:ext>
            </a:extLst>
          </p:cNvPr>
          <p:cNvCxnSpPr/>
          <p:nvPr/>
        </p:nvCxnSpPr>
        <p:spPr>
          <a:xfrm>
            <a:off x="2723688" y="3256093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0A29DC-3BCA-B60F-DD40-52E334DB190D}"/>
              </a:ext>
            </a:extLst>
          </p:cNvPr>
          <p:cNvSpPr txBox="1"/>
          <p:nvPr/>
        </p:nvSpPr>
        <p:spPr>
          <a:xfrm>
            <a:off x="2233131" y="3654845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2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C863F-D1D7-E5A5-E6D6-A02E8AE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train and save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7F153-8940-473A-B80B-309CD158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06ED7-5E87-29A4-8CBB-E2F55732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38" y="3002721"/>
            <a:ext cx="3386471" cy="3157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7502FB-FED5-317E-555C-2B028F10C89C}"/>
              </a:ext>
            </a:extLst>
          </p:cNvPr>
          <p:cNvSpPr/>
          <p:nvPr/>
        </p:nvSpPr>
        <p:spPr>
          <a:xfrm>
            <a:off x="462939" y="1282148"/>
            <a:ext cx="4005072" cy="50674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0A3966-068C-1717-0D57-A875D43748B6}"/>
              </a:ext>
            </a:extLst>
          </p:cNvPr>
          <p:cNvSpPr/>
          <p:nvPr/>
        </p:nvSpPr>
        <p:spPr>
          <a:xfrm>
            <a:off x="755545" y="1468366"/>
            <a:ext cx="3403163" cy="130363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7A4528-F071-869E-BDD4-6E19566F37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65472" y="2392548"/>
            <a:ext cx="2" cy="610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76FD08-CE64-FA71-DEB1-7D3AA7DE9AB7}"/>
              </a:ext>
            </a:extLst>
          </p:cNvPr>
          <p:cNvSpPr txBox="1"/>
          <p:nvPr/>
        </p:nvSpPr>
        <p:spPr>
          <a:xfrm>
            <a:off x="2465472" y="2443840"/>
            <a:ext cx="6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6D8FE6-6FA9-8890-6703-FA664F5BCF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458"/>
          <a:stretch/>
        </p:blipFill>
        <p:spPr>
          <a:xfrm>
            <a:off x="7778376" y="1920394"/>
            <a:ext cx="3398563" cy="2142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80462A-9F39-0BC6-9FFD-AE1D9A370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22" y="4894117"/>
            <a:ext cx="4439270" cy="9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D76200-2010-0198-DF24-8899295E6983}"/>
              </a:ext>
            </a:extLst>
          </p:cNvPr>
          <p:cNvSpPr txBox="1"/>
          <p:nvPr/>
        </p:nvSpPr>
        <p:spPr>
          <a:xfrm>
            <a:off x="4952010" y="3109364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python3 train.py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A007-FC39-5167-ED27-7F552F821A33}"/>
              </a:ext>
            </a:extLst>
          </p:cNvPr>
          <p:cNvSpPr txBox="1"/>
          <p:nvPr/>
        </p:nvSpPr>
        <p:spPr>
          <a:xfrm>
            <a:off x="9148473" y="1257277"/>
            <a:ext cx="65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</a:p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828D0-381F-CD14-8AE4-955777894E49}"/>
              </a:ext>
            </a:extLst>
          </p:cNvPr>
          <p:cNvSpPr txBox="1"/>
          <p:nvPr/>
        </p:nvSpPr>
        <p:spPr>
          <a:xfrm>
            <a:off x="9477657" y="4293675"/>
            <a:ext cx="108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C3E33-ECE7-1A9F-9A59-4DB89B8C6C5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477657" y="4062565"/>
            <a:ext cx="1" cy="831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84393-58C0-A5CA-FFE4-AA6597505960}"/>
              </a:ext>
            </a:extLst>
          </p:cNvPr>
          <p:cNvSpPr txBox="1"/>
          <p:nvPr/>
        </p:nvSpPr>
        <p:spPr>
          <a:xfrm>
            <a:off x="1991263" y="868319"/>
            <a:ext cx="94841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2C6235F-8F4D-0CED-9F34-545B26CCACA1}"/>
              </a:ext>
            </a:extLst>
          </p:cNvPr>
          <p:cNvSpPr/>
          <p:nvPr/>
        </p:nvSpPr>
        <p:spPr>
          <a:xfrm>
            <a:off x="5168346" y="3478696"/>
            <a:ext cx="1642413" cy="541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5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3D65D-05AD-B4BA-2636-528875D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A2DA4-6073-A0F1-39CC-E8ACBAF6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models list 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models get </a:t>
            </a:r>
            <a:r>
              <a:rPr lang="en-US" altLang="ko-KR" dirty="0" err="1"/>
              <a:t>pytorch_mnist:latest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13D2C-AB55-A4B8-7311-BD53C3B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B98223-CDC3-69AF-CE9F-5BECBDC4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3" y="1527016"/>
            <a:ext cx="6173061" cy="457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499CDD-A798-023A-57F8-F547209F3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93" y="2587752"/>
            <a:ext cx="6110050" cy="38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F4FF-26ED-3616-CEAF-B6420599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ML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33139-7026-8389-51B2-8A19277C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70E5F-95AD-DDE5-44CC-87C35E27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434D0-116C-5D82-14FA-9BCE5E65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3" y="1861698"/>
            <a:ext cx="4451629" cy="3948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F1805-1B8F-CBA0-0408-39ACE69E2D8E}"/>
              </a:ext>
            </a:extLst>
          </p:cNvPr>
          <p:cNvSpPr txBox="1"/>
          <p:nvPr/>
        </p:nvSpPr>
        <p:spPr>
          <a:xfrm>
            <a:off x="5821323" y="1955075"/>
            <a:ext cx="465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Runner: </a:t>
            </a:r>
            <a:r>
              <a:rPr lang="ko-KR" altLang="en-US" dirty="0"/>
              <a:t>모델을 감싸는 컴포넌트</a:t>
            </a:r>
            <a:endParaRPr lang="en-US" altLang="ko-KR" dirty="0"/>
          </a:p>
          <a:p>
            <a:r>
              <a:rPr lang="en-US" altLang="ko-KR" dirty="0" err="1"/>
              <a:t>BentoML</a:t>
            </a:r>
            <a:r>
              <a:rPr lang="ko-KR" altLang="en-US" dirty="0"/>
              <a:t>에서 모델의 </a:t>
            </a:r>
            <a:r>
              <a:rPr lang="en-US" altLang="ko-KR" dirty="0"/>
              <a:t>inference </a:t>
            </a:r>
            <a:r>
              <a:rPr lang="ko-KR" altLang="en-US" dirty="0"/>
              <a:t>작업을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000E-3B5F-EECF-8802-2C7549BE551C}"/>
              </a:ext>
            </a:extLst>
          </p:cNvPr>
          <p:cNvSpPr txBox="1"/>
          <p:nvPr/>
        </p:nvSpPr>
        <p:spPr>
          <a:xfrm>
            <a:off x="5821323" y="3836112"/>
            <a:ext cx="420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Service: </a:t>
            </a:r>
            <a:r>
              <a:rPr lang="ko-KR" altLang="en-US" dirty="0"/>
              <a:t>모델을 서비스로 패키징하고</a:t>
            </a:r>
            <a:r>
              <a:rPr lang="en-US" altLang="ko-KR" dirty="0"/>
              <a:t>, inference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정의하며</a:t>
            </a:r>
            <a:r>
              <a:rPr lang="en-US" altLang="ko-KR" dirty="0"/>
              <a:t>, </a:t>
            </a:r>
            <a:r>
              <a:rPr lang="ko-KR" altLang="en-US" dirty="0"/>
              <a:t>배포를 위한 준비를 하는데 필요한 모든 정보를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6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12D7-29D5-53D5-4107-68FE64DC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endpoint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52567-CEF6-0A6A-94F8-997DAA35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@svc.api: </a:t>
            </a:r>
            <a:r>
              <a:rPr lang="en-US" altLang="ko-KR" dirty="0" err="1"/>
              <a:t>BentoML</a:t>
            </a:r>
            <a:r>
              <a:rPr lang="en-US" altLang="ko-KR" dirty="0"/>
              <a:t> service</a:t>
            </a:r>
            <a:r>
              <a:rPr lang="ko-KR" altLang="en-US" dirty="0"/>
              <a:t>에 </a:t>
            </a:r>
            <a:r>
              <a:rPr lang="en-US" altLang="ko-KR" dirty="0"/>
              <a:t>API endpoint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 err="1"/>
              <a:t>predict_ndarray</a:t>
            </a:r>
            <a:r>
              <a:rPr lang="en-US" altLang="ko-KR" dirty="0"/>
              <a:t>: input, output </a:t>
            </a:r>
            <a:r>
              <a:rPr lang="ko-KR" altLang="en-US" dirty="0"/>
              <a:t>모두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이미지 데이터가 이미 배열 형태로 </a:t>
            </a:r>
            <a:r>
              <a:rPr lang="ko-KR" altLang="en-US" dirty="0" err="1"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sym typeface="Wingdings" panose="05000000000000000000" pitchFamily="2" charset="2"/>
              </a:rPr>
              <a:t> 된 상태에서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호출할 때 사용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318D9-0876-53FE-C519-AB55E7E9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FD90EF-BC02-958F-02E5-D6E5E4D3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454962"/>
            <a:ext cx="640169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AE1E-A72F-F8E3-46D7-C29DF43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endpoint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C09B-A13D-35C3-BECB-B3A40773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predict_image</a:t>
            </a:r>
            <a:r>
              <a:rPr lang="en-US" altLang="ko-KR" dirty="0"/>
              <a:t>: input</a:t>
            </a:r>
            <a:r>
              <a:rPr lang="ko-KR" altLang="en-US" dirty="0"/>
              <a:t>은 이미지</a:t>
            </a:r>
            <a:r>
              <a:rPr lang="en-US" altLang="ko-KR" dirty="0"/>
              <a:t>, output</a:t>
            </a:r>
            <a:r>
              <a:rPr lang="ko-KR" altLang="en-US" dirty="0"/>
              <a:t>은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82A74-5C07-276F-0103-95A2FF5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EA040-DD3F-4FB2-8230-9307E262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1591996"/>
            <a:ext cx="7673265" cy="29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99B8A-9C9E-42DF-8AB5-941F5DA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Serving and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EA70-303B-00FE-0BD9-A13E27BC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serve </a:t>
            </a:r>
            <a:r>
              <a:rPr lang="en-US" altLang="ko-KR" dirty="0" err="1"/>
              <a:t>service:svc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curl -H "Content-Type: multipart/form-data" -</a:t>
            </a:r>
            <a:r>
              <a:rPr lang="en-US" altLang="ko-KR" dirty="0" err="1"/>
              <a:t>F'fileobj</a:t>
            </a:r>
            <a:r>
              <a:rPr lang="en-US" altLang="ko-KR" dirty="0"/>
              <a:t>=@samples/1.png;type=image/png' http://127.0.0.1:3000/predict_image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6A975-CE1C-224B-A506-B971403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6E5754-26D5-3BC2-6F22-38900226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3" y="3591453"/>
            <a:ext cx="11067803" cy="9503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304E96-9B68-CBC1-8607-510F1D0CE209}"/>
              </a:ext>
            </a:extLst>
          </p:cNvPr>
          <p:cNvSpPr/>
          <p:nvPr/>
        </p:nvSpPr>
        <p:spPr>
          <a:xfrm>
            <a:off x="6299344" y="3582309"/>
            <a:ext cx="2532888" cy="393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D0B08-F3F7-3E70-3174-97EE375A5259}"/>
              </a:ext>
            </a:extLst>
          </p:cNvPr>
          <p:cNvSpPr/>
          <p:nvPr/>
        </p:nvSpPr>
        <p:spPr>
          <a:xfrm>
            <a:off x="213753" y="3692436"/>
            <a:ext cx="270007" cy="1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A5254C-5F83-A8E7-4CB5-FC9DB7419090}"/>
              </a:ext>
            </a:extLst>
          </p:cNvPr>
          <p:cNvSpPr/>
          <p:nvPr/>
        </p:nvSpPr>
        <p:spPr>
          <a:xfrm>
            <a:off x="217093" y="3945820"/>
            <a:ext cx="270007" cy="1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87A6F3-E76E-001C-32FD-F7061866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7" y="1654585"/>
            <a:ext cx="1180312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5FC86-6AF0-3647-16DB-920C144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Swagger UI (</a:t>
            </a:r>
            <a:r>
              <a:rPr lang="ko-KR" altLang="en-US" dirty="0"/>
              <a:t>테스트 페이지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8CC2A-6716-E3BD-93E3-3207E5B8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EAF63-4CCB-63C4-CC07-1F3B5766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001E0-6053-A818-01D1-F39BC365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1033503"/>
            <a:ext cx="9260042" cy="20747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E321A-F0ED-EA45-763B-0AE58AAC4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6" y="3267336"/>
            <a:ext cx="9498940" cy="25211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DC1CEC-2FE0-DBC8-D093-47233FAB1132}"/>
              </a:ext>
            </a:extLst>
          </p:cNvPr>
          <p:cNvSpPr/>
          <p:nvPr/>
        </p:nvSpPr>
        <p:spPr>
          <a:xfrm>
            <a:off x="484632" y="2070890"/>
            <a:ext cx="1682496" cy="965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92EE1-6C45-92CB-A68C-EDF501D98390}"/>
              </a:ext>
            </a:extLst>
          </p:cNvPr>
          <p:cNvSpPr/>
          <p:nvPr/>
        </p:nvSpPr>
        <p:spPr>
          <a:xfrm>
            <a:off x="518613" y="4034028"/>
            <a:ext cx="3117216" cy="35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02F0FB-7647-4F22-F293-DE316CC4A2E1}"/>
              </a:ext>
            </a:extLst>
          </p:cNvPr>
          <p:cNvSpPr/>
          <p:nvPr/>
        </p:nvSpPr>
        <p:spPr>
          <a:xfrm>
            <a:off x="8702040" y="4366359"/>
            <a:ext cx="929340" cy="32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15EE-1E01-8F29-1DDE-8E165414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uploade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3FD6F-9A44-C025-0B36-A039CBE2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2C774-27AC-7808-300A-CA7F60D8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FA0CE5-037D-60AB-E399-A460641A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1200725"/>
            <a:ext cx="10875111" cy="26677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4D4D-1CC9-CD87-E72C-9ED50B630682}"/>
              </a:ext>
            </a:extLst>
          </p:cNvPr>
          <p:cNvSpPr/>
          <p:nvPr/>
        </p:nvSpPr>
        <p:spPr>
          <a:xfrm>
            <a:off x="9214975" y="2310382"/>
            <a:ext cx="2084396" cy="454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562650-9A85-727E-C88B-F08D83744ECF}"/>
              </a:ext>
            </a:extLst>
          </p:cNvPr>
          <p:cNvSpPr/>
          <p:nvPr/>
        </p:nvSpPr>
        <p:spPr>
          <a:xfrm>
            <a:off x="731594" y="2797630"/>
            <a:ext cx="1989834" cy="454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D4EB-8E67-AC15-4B01-5501A4ED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E30F9-003A-DF3C-B18B-5826D57F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7CE9DF-9C60-15F1-9F8C-CF1647F6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" y="1132114"/>
            <a:ext cx="10658070" cy="19479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809F18-1D45-174F-6AE5-53EB17C1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744083"/>
            <a:ext cx="5239481" cy="2657846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2A4C27B-6FCB-95C3-6825-B93D3F2B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06" y="1360857"/>
            <a:ext cx="964623" cy="964623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6890DB-B71A-396E-E84A-2C4FC109B026}"/>
              </a:ext>
            </a:extLst>
          </p:cNvPr>
          <p:cNvSpPr/>
          <p:nvPr/>
        </p:nvSpPr>
        <p:spPr>
          <a:xfrm>
            <a:off x="735003" y="1711668"/>
            <a:ext cx="1975540" cy="44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F5BE3F-361D-68CD-8810-0E9C88409396}"/>
              </a:ext>
            </a:extLst>
          </p:cNvPr>
          <p:cNvSpPr/>
          <p:nvPr/>
        </p:nvSpPr>
        <p:spPr>
          <a:xfrm>
            <a:off x="767661" y="2427514"/>
            <a:ext cx="5239481" cy="366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F941B-43B8-85B9-88BA-1ED924C4CCD6}"/>
              </a:ext>
            </a:extLst>
          </p:cNvPr>
          <p:cNvSpPr/>
          <p:nvPr/>
        </p:nvSpPr>
        <p:spPr>
          <a:xfrm>
            <a:off x="4489705" y="4284449"/>
            <a:ext cx="1203526" cy="973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7C8236-7A94-EB87-1388-49F4E1CB0C75}"/>
              </a:ext>
            </a:extLst>
          </p:cNvPr>
          <p:cNvSpPr/>
          <p:nvPr/>
        </p:nvSpPr>
        <p:spPr>
          <a:xfrm rot="5400000">
            <a:off x="5063991" y="3279819"/>
            <a:ext cx="973362" cy="541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D7CA-E7E8-4C56-8E03-2B31B266E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3C1F-8CF0-5C15-C2E3-064F24F1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BentoML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B344C-7E17-A29B-E47F-5C359A9D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모델을 </a:t>
            </a:r>
            <a:r>
              <a:rPr kumimoji="1" lang="ko-KR" altLang="en-US" dirty="0" err="1"/>
              <a:t>서빙하는</a:t>
            </a:r>
            <a:r>
              <a:rPr kumimoji="1" lang="ko-KR" altLang="en-US" dirty="0"/>
              <a:t> 과정을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간소화하기 위한 </a:t>
            </a:r>
            <a:r>
              <a:rPr kumimoji="1" lang="en-US" altLang="ko-KR" dirty="0"/>
              <a:t>end-to-end solution</a:t>
            </a:r>
            <a:r>
              <a:rPr kumimoji="1" lang="ko-KR" altLang="en-US" dirty="0"/>
              <a:t>을 제공하는 프레임워크</a:t>
            </a:r>
            <a:endParaRPr kumimoji="1" lang="en-US" altLang="ko-KR" dirty="0"/>
          </a:p>
          <a:p>
            <a:r>
              <a:rPr kumimoji="1" lang="en-US" altLang="ko-KR" dirty="0" err="1"/>
              <a:t>Tensorflow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PyTorch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Keras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XGBoost</a:t>
            </a:r>
            <a:r>
              <a:rPr kumimoji="1" lang="ko-KR" altLang="en-US" dirty="0"/>
              <a:t> 등 다양한 프레임워크 지원</a:t>
            </a:r>
            <a:endParaRPr kumimoji="1" lang="en-US" altLang="ko-KR" dirty="0"/>
          </a:p>
          <a:p>
            <a:r>
              <a:rPr kumimoji="1" lang="en-US" altLang="ko-KR" dirty="0"/>
              <a:t>Docker, Kubernetes, AWS, Azure </a:t>
            </a:r>
            <a:r>
              <a:rPr kumimoji="1" lang="ko-KR" altLang="en-US" dirty="0"/>
              <a:t>등 배포 환경 지원</a:t>
            </a:r>
            <a:endParaRPr kumimoji="1" lang="en-US" altLang="ko-KR" dirty="0"/>
          </a:p>
          <a:p>
            <a:r>
              <a:rPr kumimoji="1" lang="ko-KR" altLang="en-US" dirty="0"/>
              <a:t>별다른 추가 작업이나 </a:t>
            </a:r>
            <a:r>
              <a:rPr kumimoji="1" lang="ko-KR" altLang="en-US" dirty="0" err="1"/>
              <a:t>설정없이도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swagger 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수 있음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D2C17-0478-D1A6-331B-32BE8AC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 descr="Untitled">
            <a:extLst>
              <a:ext uri="{FF2B5EF4-FFF2-40B4-BE49-F238E27FC236}">
                <a16:creationId xmlns:a16="http://schemas.microsoft.com/office/drawing/2014/main" id="{A02F860E-DABA-5D39-0756-FF67B234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06" y="1602101"/>
            <a:ext cx="3269828" cy="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텍스트, 스크린샷, 그래픽, 로고이(가) 표시된 사진&#10;&#10;자동 생성된 설명">
            <a:extLst>
              <a:ext uri="{FF2B5EF4-FFF2-40B4-BE49-F238E27FC236}">
                <a16:creationId xmlns:a16="http://schemas.microsoft.com/office/drawing/2014/main" id="{8D9BDD34-FD55-E37F-1690-3E16AADD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2485" y="2309732"/>
            <a:ext cx="4046669" cy="409789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7483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5A9E7-7940-6DFE-98CE-13FD5BA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bento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92A02-23EB-BF6B-D4AC-5442050721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bentofile.yaml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688CB-93E0-5744-C505-F7559CF16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5886" y="1151626"/>
            <a:ext cx="5630174" cy="5029650"/>
          </a:xfrm>
        </p:spPr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build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9FFDA-3B03-E7BF-CE7D-01B0DED9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11BF5-5BDB-8B97-93FD-84E763DF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1875951"/>
            <a:ext cx="4201111" cy="35723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66DA84-95CE-455E-B8A2-BD9EA15F8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43"/>
          <a:stretch/>
        </p:blipFill>
        <p:spPr>
          <a:xfrm>
            <a:off x="5821323" y="1875951"/>
            <a:ext cx="5853557" cy="33866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FDFB303-01DD-9BCB-A4C2-6F9D13F5989F}"/>
              </a:ext>
            </a:extLst>
          </p:cNvPr>
          <p:cNvSpPr/>
          <p:nvPr/>
        </p:nvSpPr>
        <p:spPr>
          <a:xfrm>
            <a:off x="5821322" y="3804677"/>
            <a:ext cx="5630174" cy="3210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734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E493-FC67-E364-FE2C-2E2A4000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Containerize Bento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36BEC-2099-F796-74E3-A35B60D6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containerize </a:t>
            </a:r>
            <a:r>
              <a:rPr lang="en-US" altLang="ko-KR" dirty="0" err="1"/>
              <a:t>pytorch_mnist_demo:latest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3E883-44D4-A736-B85F-5C7C0C73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4B6580-3D46-1942-D8A5-280ABD2AB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71"/>
          <a:stretch/>
        </p:blipFill>
        <p:spPr>
          <a:xfrm>
            <a:off x="475099" y="1606695"/>
            <a:ext cx="7762824" cy="25095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CC129D-D413-1A77-7DBC-8A7747B59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9" y="4325148"/>
            <a:ext cx="8378528" cy="110682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C2BCFDF-335D-47ED-78C8-0AFB0C6DA85A}"/>
              </a:ext>
            </a:extLst>
          </p:cNvPr>
          <p:cNvSpPr/>
          <p:nvPr/>
        </p:nvSpPr>
        <p:spPr>
          <a:xfrm>
            <a:off x="475098" y="4494787"/>
            <a:ext cx="8287901" cy="382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9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0A53-E70B-ED99-F66E-D9284B8D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 docker image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D83A3-AD40-A814-99CD-855AD0AF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43795"/>
            <a:ext cx="11412747" cy="5133167"/>
          </a:xfrm>
        </p:spPr>
        <p:txBody>
          <a:bodyPr/>
          <a:lstStyle/>
          <a:p>
            <a:r>
              <a:rPr lang="en-US" altLang="ko-KR" dirty="0"/>
              <a:t>$ docker run -p 3000:3000 </a:t>
            </a:r>
            <a:r>
              <a:rPr lang="en-US" altLang="ko-KR" dirty="0" err="1"/>
              <a:t>pytorch_mnist_demo:</a:t>
            </a:r>
            <a:r>
              <a:rPr lang="en-US" altLang="ko-KR" dirty="0" err="1">
                <a:solidFill>
                  <a:srgbClr val="FF0000"/>
                </a:solidFill>
              </a:rPr>
              <a:t>tag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Container port 3000</a:t>
            </a:r>
            <a:r>
              <a:rPr lang="ko-KR" altLang="en-US" dirty="0"/>
              <a:t>으로 접근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F7543-2838-2412-7263-089FC68A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418177-A750-48CA-19B3-6E013834B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1421569"/>
            <a:ext cx="10155067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B962ED-453A-0564-CA22-761D7A8E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572828"/>
            <a:ext cx="10461171" cy="34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E852-CE11-C61D-8C7B-BF06D7E8F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8AE2-6E43-8435-4F18-A49C46E9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serving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C8C8-34C5-C959-7843-0E40B645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8" y="1043796"/>
            <a:ext cx="11149230" cy="5133167"/>
          </a:xfrm>
        </p:spPr>
        <p:txBody>
          <a:bodyPr/>
          <a:lstStyle/>
          <a:p>
            <a:r>
              <a:rPr kumimoji="1" lang="ko-KR" altLang="en-US" dirty="0"/>
              <a:t>모델을 </a:t>
            </a:r>
            <a:r>
              <a:rPr kumimoji="1" lang="en-US" altLang="ko-KR" dirty="0"/>
              <a:t>production </a:t>
            </a:r>
            <a:r>
              <a:rPr kumimoji="1" lang="ko-KR" altLang="en-US" dirty="0"/>
              <a:t>환경에서 사용할 수 있도록 배포하는 과정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사용자가 특정한 방식으로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을 전해주면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서버에서 모델의 </a:t>
            </a:r>
            <a:r>
              <a:rPr kumimoji="1" lang="en-US" altLang="ko-KR" dirty="0"/>
              <a:t>inference</a:t>
            </a:r>
            <a:r>
              <a:rPr kumimoji="1" lang="ko-KR" altLang="en-US" dirty="0"/>
              <a:t>를 수행한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사용자는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에 대한 결과값을 전달 받을 수 있도록 하는 것</a:t>
            </a:r>
            <a:endParaRPr kumimoji="1" lang="en-US" altLang="ko-KR" dirty="0"/>
          </a:p>
          <a:p>
            <a:r>
              <a:rPr kumimoji="1" lang="en-US" altLang="ko-KR" dirty="0"/>
              <a:t>Flask, </a:t>
            </a:r>
            <a:r>
              <a:rPr kumimoji="1" lang="en-US" altLang="ko-KR" dirty="0" err="1"/>
              <a:t>FastAPI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등의 웹 프레임워크를 사용해서 </a:t>
            </a:r>
            <a:r>
              <a:rPr kumimoji="1" lang="en-US" altLang="ko-KR" dirty="0"/>
              <a:t>ML model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를 열어주는 코드를 덧붙이는 형태로 </a:t>
            </a:r>
            <a:r>
              <a:rPr kumimoji="1" lang="en-US" altLang="ko-KR" dirty="0"/>
              <a:t>serving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D5F1B-5F7F-80FD-011D-97B1FEED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CE053-BF5D-54C4-EDD5-FF1445FD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20" y="3119789"/>
            <a:ext cx="6173527" cy="31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4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A439-C958-E055-1C57-66EEA29B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B838-F109-CA49-B342-56567505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Bento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70B4-E891-1511-D7E2-C6A069C7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BentoML</a:t>
            </a:r>
            <a:r>
              <a:rPr lang="ko-KR" altLang="en-US" dirty="0"/>
              <a:t>은 </a:t>
            </a:r>
            <a:r>
              <a:rPr lang="en-US" altLang="ko-KR" dirty="0"/>
              <a:t>Bento</a:t>
            </a:r>
            <a:r>
              <a:rPr lang="ko-KR" altLang="en-US" dirty="0"/>
              <a:t>라는 배포 형식을 제공함</a:t>
            </a:r>
            <a:endParaRPr lang="en-US" altLang="ko-KR" dirty="0"/>
          </a:p>
          <a:p>
            <a:r>
              <a:rPr kumimoji="1" lang="en-US" altLang="ko-KR" dirty="0"/>
              <a:t>Bento</a:t>
            </a:r>
            <a:r>
              <a:rPr kumimoji="1" lang="ko-KR" altLang="en-US" dirty="0"/>
              <a:t>는 모델과 모델을 </a:t>
            </a:r>
            <a:r>
              <a:rPr kumimoji="1" lang="ko-KR" altLang="en-US" dirty="0" err="1"/>
              <a:t>서빙하기</a:t>
            </a:r>
            <a:r>
              <a:rPr kumimoji="1" lang="ko-KR" altLang="en-US" dirty="0"/>
              <a:t> 위한 일련의 주변 코드들을 포함하는 배포 단위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4C098-7603-DAE4-9EEF-0030C0EF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99F63-0B38-C181-F586-953A0F33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51" y="2325475"/>
            <a:ext cx="5180549" cy="396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3C85AC-D5ED-AB15-720D-79459429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93" y="2966898"/>
            <a:ext cx="473458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3A2E-9FB7-44E8-8B19-ABE1FAE5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A63F-6968-AEF2-F20D-484E045F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Components of </a:t>
            </a:r>
            <a:r>
              <a:rPr kumimoji="1" lang="en-US" altLang="ko-KR" dirty="0" err="1"/>
              <a:t>BentoML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838D0-C836-BD7F-1F04-9D45C449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 descr="Untitled">
            <a:extLst>
              <a:ext uri="{FF2B5EF4-FFF2-40B4-BE49-F238E27FC236}">
                <a16:creationId xmlns:a16="http://schemas.microsoft.com/office/drawing/2014/main" id="{C2806D52-C4B7-A17F-BC72-4C626C03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65" y="2032609"/>
            <a:ext cx="6114322" cy="41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33C-B95F-C06E-4662-7644C3AC0521}"/>
              </a:ext>
            </a:extLst>
          </p:cNvPr>
          <p:cNvSpPr txBox="1"/>
          <p:nvPr/>
        </p:nvSpPr>
        <p:spPr>
          <a:xfrm>
            <a:off x="2296886" y="997359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종류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에 따라 최적화된 </a:t>
            </a:r>
            <a:r>
              <a:rPr lang="en-US" altLang="ko-KR" dirty="0"/>
              <a:t>artifacts</a:t>
            </a:r>
            <a:r>
              <a:rPr lang="ko-KR" altLang="en-US" dirty="0"/>
              <a:t>로 패키징</a:t>
            </a:r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model weight file</a:t>
            </a:r>
            <a:r>
              <a:rPr lang="ko-KR" altLang="en-US" dirty="0"/>
              <a:t>이 있음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3CA1B-6953-6A80-4671-2796BFED58C8}"/>
              </a:ext>
            </a:extLst>
          </p:cNvPr>
          <p:cNvSpPr txBox="1"/>
          <p:nvPr/>
        </p:nvSpPr>
        <p:spPr>
          <a:xfrm>
            <a:off x="6096000" y="1023959"/>
            <a:ext cx="419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@api </a:t>
            </a:r>
            <a:r>
              <a:rPr lang="ko-KR" altLang="en-US" dirty="0" err="1"/>
              <a:t>데코레이터를</a:t>
            </a:r>
            <a:r>
              <a:rPr lang="ko-KR" altLang="en-US" dirty="0"/>
              <a:t> 통해 </a:t>
            </a:r>
            <a:r>
              <a:rPr lang="en-US" altLang="ko-KR" dirty="0"/>
              <a:t>API </a:t>
            </a:r>
            <a:r>
              <a:rPr lang="ko-KR" altLang="en-US" dirty="0"/>
              <a:t>객체 선언</a:t>
            </a:r>
            <a:endParaRPr lang="en-US" altLang="ko-KR" dirty="0"/>
          </a:p>
          <a:p>
            <a:r>
              <a:rPr lang="en-US" altLang="ko-KR" dirty="0"/>
              <a:t>Adapters</a:t>
            </a:r>
            <a:r>
              <a:rPr lang="ko-KR" altLang="en-US" dirty="0"/>
              <a:t>를 통해 입출력 형식</a:t>
            </a:r>
            <a:r>
              <a:rPr lang="en-US" altLang="ko-KR" dirty="0"/>
              <a:t>, </a:t>
            </a:r>
            <a:r>
              <a:rPr lang="ko-KR" altLang="en-US" dirty="0"/>
              <a:t>최대 사이즈 등 상세한 스펙 사항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73F6-86A9-0C70-8525-49B7B70BD606}"/>
              </a:ext>
            </a:extLst>
          </p:cNvPr>
          <p:cNvSpPr txBox="1"/>
          <p:nvPr/>
        </p:nvSpPr>
        <p:spPr>
          <a:xfrm>
            <a:off x="6645446" y="3277222"/>
            <a:ext cx="532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</a:t>
            </a:r>
            <a:r>
              <a:rPr lang="en-US" altLang="ko-KR" dirty="0"/>
              <a:t>inference</a:t>
            </a:r>
            <a:r>
              <a:rPr lang="ko-KR" altLang="en-US" dirty="0"/>
              <a:t> 서비스를 빌딩</a:t>
            </a:r>
            <a:endParaRPr lang="en-US" altLang="ko-KR" dirty="0"/>
          </a:p>
          <a:p>
            <a:r>
              <a:rPr lang="ko-KR" altLang="en-US" dirty="0"/>
              <a:t>모델이 어떤 </a:t>
            </a:r>
            <a:r>
              <a:rPr lang="en-US" altLang="ko-KR" dirty="0"/>
              <a:t>artifacts</a:t>
            </a:r>
            <a:r>
              <a:rPr lang="ko-KR" altLang="en-US" dirty="0"/>
              <a:t>로 구성되어 있는지</a:t>
            </a:r>
            <a:r>
              <a:rPr lang="en-US" altLang="ko-KR" dirty="0"/>
              <a:t>, </a:t>
            </a:r>
            <a:r>
              <a:rPr lang="ko-KR" altLang="en-US" dirty="0"/>
              <a:t>어떤 환경이 준비되어야 하는지 등 모델의 </a:t>
            </a:r>
            <a:r>
              <a:rPr lang="en-US" altLang="ko-KR" dirty="0"/>
              <a:t>inference</a:t>
            </a:r>
            <a:r>
              <a:rPr lang="ko-KR" altLang="en-US" dirty="0"/>
              <a:t>을 위해 필요한 모든 내용을 담고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0C0CF-4102-D92D-9123-3842829992DD}"/>
              </a:ext>
            </a:extLst>
          </p:cNvPr>
          <p:cNvSpPr txBox="1"/>
          <p:nvPr/>
        </p:nvSpPr>
        <p:spPr>
          <a:xfrm>
            <a:off x="6853457" y="4726045"/>
            <a:ext cx="452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BentoML</a:t>
            </a:r>
            <a:r>
              <a:rPr lang="ko-KR" altLang="en-US" dirty="0"/>
              <a:t>을 사용하여 생성한 서비스를 더 쉽게 배포하고 관리할 수 있도록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5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6B7C3-848E-4F9A-AFDF-DC1A13A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Yatai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6535B-26D7-E4B8-4070-E6A4DBF0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D0D0D"/>
                </a:solidFill>
                <a:latin typeface="Arial" panose="020B0604020202020204" pitchFamily="34" charset="0"/>
              </a:rPr>
              <a:t>BentoML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을 </a:t>
            </a:r>
            <a:r>
              <a:rPr lang="ko-KR" altLang="en-US" dirty="0" err="1">
                <a:solidFill>
                  <a:srgbClr val="0D0D0D"/>
                </a:solidFill>
                <a:latin typeface="Arial" panose="020B0604020202020204" pitchFamily="34" charset="0"/>
              </a:rPr>
              <a:t>쿠버네티스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 클러스터에 배포하고 확장하기 위한 오픈 소스</a:t>
            </a:r>
            <a:endParaRPr lang="en-US" altLang="ko-KR" dirty="0">
              <a:solidFill>
                <a:srgbClr val="0D0D0D"/>
              </a:solidFill>
              <a:latin typeface="Arial" panose="020B0604020202020204" pitchFamily="34" charset="0"/>
            </a:endParaRPr>
          </a:p>
          <a:p>
            <a:r>
              <a:rPr lang="ko-KR" altLang="en-US" dirty="0" err="1">
                <a:solidFill>
                  <a:srgbClr val="0D0D0D"/>
                </a:solidFill>
                <a:latin typeface="Arial" panose="020B0604020202020204" pitchFamily="34" charset="0"/>
              </a:rPr>
              <a:t>쿠버네티스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 대시보드와 같은 웹 </a:t>
            </a:r>
            <a:r>
              <a:rPr lang="en-US" altLang="ko-KR" dirty="0">
                <a:solidFill>
                  <a:srgbClr val="0D0D0D"/>
                </a:solidFill>
                <a:latin typeface="Arial" panose="020B0604020202020204" pitchFamily="34" charset="0"/>
              </a:rPr>
              <a:t>UI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를 통해 </a:t>
            </a:r>
            <a:r>
              <a:rPr lang="en-US" altLang="ko-KR" dirty="0">
                <a:solidFill>
                  <a:srgbClr val="0D0D0D"/>
                </a:solidFill>
                <a:latin typeface="Arial" panose="020B0604020202020204" pitchFamily="34" charset="0"/>
              </a:rPr>
              <a:t>bento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를 관리하고 배포</a:t>
            </a:r>
            <a:r>
              <a:rPr lang="en-US" altLang="ko-KR" dirty="0">
                <a:solidFill>
                  <a:srgbClr val="0D0D0D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업데이트</a:t>
            </a:r>
            <a:r>
              <a:rPr lang="en-US" altLang="ko-KR" dirty="0">
                <a:solidFill>
                  <a:srgbClr val="0D0D0D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D0D0D"/>
                </a:solidFill>
                <a:latin typeface="Arial" panose="020B0604020202020204" pitchFamily="34" charset="0"/>
              </a:rPr>
              <a:t>롤백 등을 수행</a:t>
            </a:r>
            <a:endParaRPr lang="en-US" altLang="ko-KR" b="0" i="0" dirty="0">
              <a:solidFill>
                <a:srgbClr val="0D0D0D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1B9D9-24F9-F163-B597-A8308136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112EC8-49F8-3520-61BE-CDB236DC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580" y="2082684"/>
            <a:ext cx="9383486" cy="40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5F3042-AE8D-5551-BEA3-70AFC66F5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28" y="2143223"/>
            <a:ext cx="6480400" cy="41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4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23C8-0AD2-22CB-7B56-0FDB02F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6344-CEEC-891B-16EB-D65E2D785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9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8BAE-61B5-3E4D-23F8-3EC5A96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차년도 서버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0AB75-9400-8ADE-1C82-15B2A5E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0F41F8-E33B-0848-249A-934B4951A8F7}"/>
              </a:ext>
            </a:extLst>
          </p:cNvPr>
          <p:cNvSpPr/>
          <p:nvPr/>
        </p:nvSpPr>
        <p:spPr>
          <a:xfrm>
            <a:off x="6368137" y="195415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@SN02</a:t>
            </a:r>
          </a:p>
          <a:p>
            <a:pPr algn="ctr"/>
            <a:r>
              <a:rPr lang="ko-KR" altLang="en-US" dirty="0"/>
              <a:t>민선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A8D167-AE0B-1B13-2E92-05715FFF0653}"/>
              </a:ext>
            </a:extLst>
          </p:cNvPr>
          <p:cNvSpPr/>
          <p:nvPr/>
        </p:nvSpPr>
        <p:spPr>
          <a:xfrm>
            <a:off x="3846735" y="197465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@SN01</a:t>
            </a:r>
          </a:p>
          <a:p>
            <a:pPr algn="ctr"/>
            <a:r>
              <a:rPr lang="ko-KR" altLang="en-US" dirty="0" err="1"/>
              <a:t>래원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E109CF-7BE3-BEF6-7E32-EBE46CDA68EA}"/>
              </a:ext>
            </a:extLst>
          </p:cNvPr>
          <p:cNvSpPr/>
          <p:nvPr/>
        </p:nvSpPr>
        <p:spPr>
          <a:xfrm>
            <a:off x="1337635" y="195415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@MN</a:t>
            </a:r>
          </a:p>
          <a:p>
            <a:pPr algn="ctr"/>
            <a:r>
              <a:rPr lang="ko-KR" altLang="en-US" dirty="0"/>
              <a:t>이삭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AF81D-11C2-2FF1-861F-16FFC0A5A413}"/>
              </a:ext>
            </a:extLst>
          </p:cNvPr>
          <p:cNvSpPr/>
          <p:nvPr/>
        </p:nvSpPr>
        <p:spPr>
          <a:xfrm>
            <a:off x="8889539" y="197465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@SN03</a:t>
            </a:r>
          </a:p>
          <a:p>
            <a:pPr algn="ctr"/>
            <a:r>
              <a:rPr lang="ko-KR" altLang="en-US" dirty="0"/>
              <a:t>승규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E4D643-D267-4026-791A-32E8B60CE792}"/>
              </a:ext>
            </a:extLst>
          </p:cNvPr>
          <p:cNvSpPr/>
          <p:nvPr/>
        </p:nvSpPr>
        <p:spPr>
          <a:xfrm>
            <a:off x="1001485" y="1496932"/>
            <a:ext cx="10189029" cy="1856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19A94-D0BD-2AF5-5EBD-30993F74CC47}"/>
              </a:ext>
            </a:extLst>
          </p:cNvPr>
          <p:cNvSpPr txBox="1"/>
          <p:nvPr/>
        </p:nvSpPr>
        <p:spPr>
          <a:xfrm>
            <a:off x="1023983" y="1534528"/>
            <a:ext cx="206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차년도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B5D2FD-8021-FCE1-F8C5-53E001CD1083}"/>
              </a:ext>
            </a:extLst>
          </p:cNvPr>
          <p:cNvSpPr/>
          <p:nvPr/>
        </p:nvSpPr>
        <p:spPr>
          <a:xfrm>
            <a:off x="6368137" y="426786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study@SN02</a:t>
            </a:r>
          </a:p>
          <a:p>
            <a:pPr algn="ctr"/>
            <a:r>
              <a:rPr lang="ko-KR" altLang="en-US" dirty="0"/>
              <a:t>지혜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64A13-41EB-B78E-8C96-C7FAF861AC10}"/>
              </a:ext>
            </a:extLst>
          </p:cNvPr>
          <p:cNvSpPr/>
          <p:nvPr/>
        </p:nvSpPr>
        <p:spPr>
          <a:xfrm>
            <a:off x="3846735" y="428836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study@SN01</a:t>
            </a:r>
          </a:p>
          <a:p>
            <a:pPr algn="ctr"/>
            <a:r>
              <a:rPr lang="ko-KR" altLang="en-US" dirty="0"/>
              <a:t>정훈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35437-92D1-2265-AD88-A6AD78024668}"/>
              </a:ext>
            </a:extLst>
          </p:cNvPr>
          <p:cNvSpPr/>
          <p:nvPr/>
        </p:nvSpPr>
        <p:spPr>
          <a:xfrm>
            <a:off x="1337635" y="426786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study@MN</a:t>
            </a:r>
            <a:endParaRPr lang="en-US" altLang="ko-KR" dirty="0"/>
          </a:p>
          <a:p>
            <a:pPr algn="ctr"/>
            <a:r>
              <a:rPr lang="ko-KR" altLang="en-US" dirty="0"/>
              <a:t>호준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61031-66B1-BD73-AECF-B4B943E639B2}"/>
              </a:ext>
            </a:extLst>
          </p:cNvPr>
          <p:cNvSpPr/>
          <p:nvPr/>
        </p:nvSpPr>
        <p:spPr>
          <a:xfrm>
            <a:off x="8889539" y="428836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study@SN03</a:t>
            </a:r>
          </a:p>
          <a:p>
            <a:pPr algn="ctr"/>
            <a:r>
              <a:rPr lang="ko-KR" altLang="en-US" dirty="0"/>
              <a:t>수현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ED48-C1F2-BD6D-D0C7-0B778A770F9E}"/>
              </a:ext>
            </a:extLst>
          </p:cNvPr>
          <p:cNvSpPr/>
          <p:nvPr/>
        </p:nvSpPr>
        <p:spPr>
          <a:xfrm>
            <a:off x="1001485" y="3810642"/>
            <a:ext cx="10189029" cy="1856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189AA-4D0E-60C1-84CF-C5697F21D411}"/>
              </a:ext>
            </a:extLst>
          </p:cNvPr>
          <p:cNvSpPr txBox="1"/>
          <p:nvPr/>
        </p:nvSpPr>
        <p:spPr>
          <a:xfrm>
            <a:off x="1023983" y="3848238"/>
            <a:ext cx="206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차년도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3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031B-FB9A-DC9B-A20E-5A6C5A9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BEBCA-B4B8-3ACF-1D1C-901E84C9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pip install </a:t>
            </a:r>
            <a:r>
              <a:rPr lang="en-US" altLang="ko-KR" dirty="0" err="1"/>
              <a:t>bentoml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-h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61EA8-AA5C-853E-4F32-A56AAED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218C0-1163-47B2-072C-72D1961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9" y="1558628"/>
            <a:ext cx="5994535" cy="19507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2366F-0579-4DD3-B7C7-1963D44B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4208147"/>
            <a:ext cx="5643706" cy="20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887</Words>
  <Application>Microsoft Office PowerPoint</Application>
  <PresentationFormat>와이드스크린</PresentationFormat>
  <Paragraphs>158</Paragraphs>
  <Slides>23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Wingdings</vt:lpstr>
      <vt:lpstr>맑은 고딕</vt:lpstr>
      <vt:lpstr>Office 테마</vt:lpstr>
      <vt:lpstr>BentoML</vt:lpstr>
      <vt:lpstr>BentoML</vt:lpstr>
      <vt:lpstr>Model serving</vt:lpstr>
      <vt:lpstr>Bento</vt:lpstr>
      <vt:lpstr>Components of BentoML</vt:lpstr>
      <vt:lpstr>Yatai</vt:lpstr>
      <vt:lpstr>실습</vt:lpstr>
      <vt:lpstr>1차, 3차년도 서버</vt:lpstr>
      <vt:lpstr>Install</vt:lpstr>
      <vt:lpstr>PyTorch MNIST 예제</vt:lpstr>
      <vt:lpstr>Model train and save</vt:lpstr>
      <vt:lpstr>Model info</vt:lpstr>
      <vt:lpstr>Create ML Service</vt:lpstr>
      <vt:lpstr>API endpoint (1/2)</vt:lpstr>
      <vt:lpstr>API endpoint (2/2)</vt:lpstr>
      <vt:lpstr>Serving and inference</vt:lpstr>
      <vt:lpstr>Swagger UI (테스트 페이지)</vt:lpstr>
      <vt:lpstr>Image uploade</vt:lpstr>
      <vt:lpstr>Inference</vt:lpstr>
      <vt:lpstr>Create bento</vt:lpstr>
      <vt:lpstr>Containerize Bento</vt:lpstr>
      <vt:lpstr>Run docker image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3106</cp:revision>
  <dcterms:created xsi:type="dcterms:W3CDTF">2015-05-25T08:58:52Z</dcterms:created>
  <dcterms:modified xsi:type="dcterms:W3CDTF">2024-02-21T04:41:42Z</dcterms:modified>
  <cp:version>1000.0000.01</cp:version>
</cp:coreProperties>
</file>