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4" r:id="rId3"/>
    <p:sldId id="262" r:id="rId4"/>
    <p:sldId id="263" r:id="rId5"/>
    <p:sldId id="289" r:id="rId6"/>
    <p:sldId id="295" r:id="rId7"/>
    <p:sldId id="264" r:id="rId8"/>
    <p:sldId id="266" r:id="rId9"/>
    <p:sldId id="275" r:id="rId10"/>
    <p:sldId id="272" r:id="rId11"/>
    <p:sldId id="296" r:id="rId12"/>
    <p:sldId id="274" r:id="rId13"/>
    <p:sldId id="277" r:id="rId14"/>
    <p:sldId id="278" r:id="rId15"/>
    <p:sldId id="279" r:id="rId16"/>
    <p:sldId id="284" r:id="rId17"/>
    <p:sldId id="287" r:id="rId18"/>
    <p:sldId id="293" r:id="rId19"/>
    <p:sldId id="285" r:id="rId20"/>
    <p:sldId id="292" r:id="rId21"/>
    <p:sldId id="286" r:id="rId22"/>
    <p:sldId id="261" r:id="rId23"/>
  </p:sldIdLst>
  <p:sldSz cx="12192000" cy="6858000"/>
  <p:notesSz cx="6807200" cy="9939338"/>
  <p:embeddedFontLst>
    <p:embeddedFont>
      <p:font typeface="Cambria Math" panose="02040503050406030204" pitchFamily="18" charset="0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  <p:cmAuthor id="2" name="서지희" initials="서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7795D7"/>
    <a:srgbClr val="FAA76E"/>
    <a:srgbClr val="EC6608"/>
    <a:srgbClr val="2F52A0"/>
    <a:srgbClr val="5D80CF"/>
    <a:srgbClr val="696969"/>
    <a:srgbClr val="111E3B"/>
    <a:srgbClr val="2F5291"/>
    <a:srgbClr val="284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3FF31-4463-4629-AB2D-718A6883B9E0}" v="169" dt="2021-07-25T15:34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7" autoAdjust="0"/>
    <p:restoredTop sz="96353" autoAdjust="0"/>
  </p:normalViewPr>
  <p:slideViewPr>
    <p:cSldViewPr snapToGrid="0">
      <p:cViewPr>
        <p:scale>
          <a:sx n="125" d="100"/>
          <a:sy n="125" d="100"/>
        </p:scale>
        <p:origin x="90" y="96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0052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562" y="3"/>
            <a:ext cx="2950051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25"/>
            <a:ext cx="2950052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562" y="9440625"/>
            <a:ext cx="2950051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10"/>
            <a:ext cx="5445760" cy="3913614"/>
          </a:xfrm>
          <a:prstGeom prst="rect">
            <a:avLst/>
          </a:prstGeom>
        </p:spPr>
        <p:txBody>
          <a:bodyPr vert="horz" lIns="91422" tIns="45710" rIns="91422" bIns="4571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3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2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9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1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1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9072" y="2252999"/>
            <a:ext cx="8753856" cy="1006475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2F52A0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419918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DCE03-F373-4334-B81D-2F8ADB27FB2E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205622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2F52A0"/>
                </a:gs>
                <a:gs pos="38000">
                  <a:srgbClr val="7795D7"/>
                </a:gs>
                <a:gs pos="66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3AFA3-9A3F-421F-8457-ABABB293FD02}"/>
              </a:ext>
            </a:extLst>
          </p:cNvPr>
          <p:cNvGrpSpPr/>
          <p:nvPr userDrawn="1"/>
        </p:nvGrpSpPr>
        <p:grpSpPr>
          <a:xfrm>
            <a:off x="4746871" y="5848793"/>
            <a:ext cx="2749534" cy="975023"/>
            <a:chOff x="4746871" y="5848793"/>
            <a:chExt cx="2749534" cy="975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A9CDEC-DCAC-420E-B118-7D73D25F1A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23006" y="5848793"/>
              <a:ext cx="2145988" cy="4248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FA45D1-E82E-4CE2-9648-80E2CA551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46871" y="6256839"/>
              <a:ext cx="2749534" cy="566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" panose="05000000000000000000" pitchFamily="2" charset="2"/>
              <a:buChar char="u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 marL="987425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255713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1524000" indent="-228600"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192" y="2519557"/>
            <a:ext cx="9106916" cy="948905"/>
          </a:xfrm>
          <a:noFill/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757575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36738-2AFD-46E3-9706-433368DF2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1894EC-C502-40AB-AE50-F201A23BFC25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462000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7795D7"/>
                </a:gs>
                <a:gs pos="36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rgbClr val="7795D7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BC79-5229-4BDB-B316-7B0AD69C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7312" y="2102947"/>
            <a:ext cx="7973316" cy="4255124"/>
          </a:xfrm>
        </p:spPr>
        <p:txBody>
          <a:bodyPr>
            <a:normAutofit/>
          </a:bodyPr>
          <a:lstStyle>
            <a:lvl1pPr marL="444500" indent="-444500">
              <a:lnSpc>
                <a:spcPct val="150000"/>
              </a:lnSpc>
              <a:spcBef>
                <a:spcPts val="1200"/>
              </a:spcBef>
              <a:defRPr sz="2400"/>
            </a:lvl1pPr>
            <a:lvl2pPr marL="717550" indent="-228600">
              <a:lnSpc>
                <a:spcPct val="150000"/>
              </a:lnSpc>
              <a:spcBef>
                <a:spcPts val="1200"/>
              </a:spcBef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EC4EE5-5A53-49B0-988B-A36081777135}"/>
              </a:ext>
            </a:extLst>
          </p:cNvPr>
          <p:cNvGrpSpPr/>
          <p:nvPr userDrawn="1"/>
        </p:nvGrpSpPr>
        <p:grpSpPr>
          <a:xfrm>
            <a:off x="1264642" y="1077969"/>
            <a:ext cx="3065253" cy="843562"/>
            <a:chOff x="1162093" y="1223249"/>
            <a:chExt cx="3065253" cy="843562"/>
          </a:xfrm>
        </p:grpSpPr>
        <p:sp>
          <p:nvSpPr>
            <p:cNvPr id="4" name="제목 1"/>
            <p:cNvSpPr txBox="1">
              <a:spLocks/>
            </p:cNvSpPr>
            <p:nvPr userDrawn="1"/>
          </p:nvSpPr>
          <p:spPr>
            <a:xfrm>
              <a:off x="1162093" y="1223249"/>
              <a:ext cx="3065253" cy="84356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Contents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9" name="사다리꼴 7">
              <a:extLst>
                <a:ext uri="{FF2B5EF4-FFF2-40B4-BE49-F238E27FC236}">
                  <a16:creationId xmlns:a16="http://schemas.microsoft.com/office/drawing/2014/main" id="{FDE4667F-1B15-4F80-A8C7-D2B9C509DFA9}"/>
                </a:ext>
              </a:extLst>
            </p:cNvPr>
            <p:cNvSpPr/>
            <p:nvPr userDrawn="1"/>
          </p:nvSpPr>
          <p:spPr>
            <a:xfrm rot="5400000">
              <a:off x="1160041" y="1458764"/>
              <a:ext cx="640853" cy="389625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BCEDD-56C4-45CE-ABA5-144D263E36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11293" y="1944582"/>
              <a:ext cx="2467909" cy="0"/>
            </a:xfrm>
            <a:prstGeom prst="line">
              <a:avLst/>
            </a:prstGeom>
            <a:ln w="41275" cap="rnd">
              <a:solidFill>
                <a:srgbClr val="2F52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547871" y="2403031"/>
            <a:ext cx="5096258" cy="1938078"/>
            <a:chOff x="3530619" y="2305187"/>
            <a:chExt cx="5096258" cy="193807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3530619" y="2305187"/>
              <a:ext cx="5096258" cy="10934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4800" dirty="0">
                  <a:solidFill>
                    <a:srgbClr val="EC6608"/>
                  </a:solidFill>
                  <a:effectLst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804841" y="3535379"/>
              <a:ext cx="25478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Thank You!</a:t>
              </a:r>
              <a:endPara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D5F816-C5F4-4204-B158-AFF75A0C2886}"/>
              </a:ext>
            </a:extLst>
          </p:cNvPr>
          <p:cNvCxnSpPr>
            <a:cxnSpLocks/>
          </p:cNvCxnSpPr>
          <p:nvPr userDrawn="1"/>
        </p:nvCxnSpPr>
        <p:spPr>
          <a:xfrm>
            <a:off x="3411387" y="3504725"/>
            <a:ext cx="5369226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EC6608"/>
                </a:gs>
                <a:gs pos="51000">
                  <a:schemeClr val="bg1">
                    <a:lumMod val="65000"/>
                  </a:schemeClr>
                </a:gs>
                <a:gs pos="100000">
                  <a:srgbClr val="EC6608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rot="5400000">
            <a:off x="-205344" y="193431"/>
            <a:ext cx="790790" cy="3896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563523" y="178700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12715" y="640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307003" y="6407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0505E4-2737-494F-BB35-78D928115803}"/>
              </a:ext>
            </a:extLst>
          </p:cNvPr>
          <p:cNvCxnSpPr>
            <a:cxnSpLocks/>
          </p:cNvCxnSpPr>
          <p:nvPr userDrawn="1"/>
        </p:nvCxnSpPr>
        <p:spPr>
          <a:xfrm>
            <a:off x="94004" y="766470"/>
            <a:ext cx="12096000" cy="0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2F52A0"/>
                </a:gs>
                <a:gs pos="41000">
                  <a:srgbClr val="7795D7"/>
                </a:gs>
                <a:gs pos="68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DFCC037-D8F4-4A67-BCEC-865A5B9D9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2F52A0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EC6608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014B-881E-443F-9A44-062FE449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805" y="2266931"/>
            <a:ext cx="8150469" cy="1006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Inductive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on Large Graphs</a:t>
            </a:r>
            <a:br>
              <a:rPr lang="en-US" altLang="ko-KR" dirty="0"/>
            </a:br>
            <a:r>
              <a:rPr lang="en-US" altLang="ko-KR" sz="22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Advances in neural information processing systems, 2017, 30.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86079-C3E1-4F42-A7B7-2137B269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8644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/>
              <a:t>2023. 10. 26.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강소연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96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F5B63-3000-C2A3-FB35-6B21F3AE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Algorithm 1: Full-batch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FFDA9-5EC3-D86B-B923-153B18BF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45" y="1024025"/>
            <a:ext cx="11412747" cy="5133167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E86D5-ABE1-76F0-547A-7D887F5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EE8F7-3C5F-C607-8B6F-E57CF09EA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70" y="1088903"/>
            <a:ext cx="10688539" cy="513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C9CC2-AFC7-9ABF-183B-45AD01127560}"/>
              </a:ext>
            </a:extLst>
          </p:cNvPr>
          <p:cNvSpPr txBox="1"/>
          <p:nvPr/>
        </p:nvSpPr>
        <p:spPr>
          <a:xfrm>
            <a:off x="3482648" y="5486437"/>
            <a:ext cx="264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Final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representation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36E3E-C215-9B0D-94EA-E636CC9A2EDB}"/>
              </a:ext>
            </a:extLst>
          </p:cNvPr>
          <p:cNvSpPr txBox="1"/>
          <p:nvPr/>
        </p:nvSpPr>
        <p:spPr>
          <a:xfrm>
            <a:off x="7125276" y="3590609"/>
            <a:ext cx="436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Aggregated neighborhood feature vector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-&gt; single vector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DC4E1-2328-5B7C-8026-2953C87CEA00}"/>
              </a:ext>
            </a:extLst>
          </p:cNvPr>
          <p:cNvSpPr txBox="1"/>
          <p:nvPr/>
        </p:nvSpPr>
        <p:spPr>
          <a:xfrm>
            <a:off x="6425467" y="4207279"/>
            <a:ext cx="57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CONCAT(node’s current feature vector, single vector)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BC98-11E0-F13A-23A2-0A66BCD5B5DE}"/>
              </a:ext>
            </a:extLst>
          </p:cNvPr>
          <p:cNvSpPr txBox="1"/>
          <p:nvPr/>
        </p:nvSpPr>
        <p:spPr>
          <a:xfrm>
            <a:off x="4596096" y="4869092"/>
            <a:ext cx="264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Normalization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78A1D-0A5D-0153-C45B-BA5CE1247495}"/>
              </a:ext>
            </a:extLst>
          </p:cNvPr>
          <p:cNvSpPr txBox="1"/>
          <p:nvPr/>
        </p:nvSpPr>
        <p:spPr>
          <a:xfrm>
            <a:off x="3363114" y="3170613"/>
            <a:ext cx="264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K: current depth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68F84-9004-D65C-1EEB-72968699AA84}"/>
              </a:ext>
            </a:extLst>
          </p:cNvPr>
          <p:cNvSpPr txBox="1"/>
          <p:nvPr/>
        </p:nvSpPr>
        <p:spPr>
          <a:xfrm>
            <a:off x="7172784" y="2573674"/>
            <a:ext cx="417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v: representation</a:t>
            </a:r>
            <a:r>
              <a:rPr lang="ko-KR" altLang="en-US" dirty="0">
                <a:solidFill>
                  <a:srgbClr val="FF0000"/>
                </a:solidFill>
              </a:rPr>
              <a:t> 구하고자 하는 </a:t>
            </a:r>
            <a:r>
              <a:rPr lang="en-US" altLang="ko-KR" dirty="0">
                <a:solidFill>
                  <a:srgbClr val="FF0000"/>
                </a:solidFill>
              </a:rPr>
              <a:t>node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u: v</a:t>
            </a:r>
            <a:r>
              <a:rPr lang="ko-KR" altLang="en-US" dirty="0">
                <a:solidFill>
                  <a:srgbClr val="FF0000"/>
                </a:solidFill>
              </a:rPr>
              <a:t>의 모든 </a:t>
            </a:r>
            <a:r>
              <a:rPr lang="en-US" altLang="ko-KR" dirty="0">
                <a:solidFill>
                  <a:srgbClr val="FF0000"/>
                </a:solidFill>
              </a:rPr>
              <a:t>neighborhood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9E9BE-4588-F29C-F75E-594C3DC8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F5C27-E59C-F311-985C-7362EB3F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B3870-5428-EAAF-751C-DC17258E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463BF1-F06D-D8B6-6298-D9EA9C739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1" t="-318" r="36731" b="10389"/>
          <a:stretch/>
        </p:blipFill>
        <p:spPr>
          <a:xfrm>
            <a:off x="3837543" y="914400"/>
            <a:ext cx="4222830" cy="526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E154A9-B285-8533-2E71-2851651C6964}"/>
                  </a:ext>
                </a:extLst>
              </p:cNvPr>
              <p:cNvSpPr txBox="1"/>
              <p:nvPr/>
            </p:nvSpPr>
            <p:spPr>
              <a:xfrm>
                <a:off x="5686675" y="2520235"/>
                <a:ext cx="4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E154A9-B285-8533-2E71-2851651C6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75" y="2520235"/>
                <a:ext cx="4406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FF6D0-E341-2986-59B3-B11F5F4F72AA}"/>
                  </a:ext>
                </a:extLst>
              </p:cNvPr>
              <p:cNvSpPr txBox="1"/>
              <p:nvPr/>
            </p:nvSpPr>
            <p:spPr>
              <a:xfrm>
                <a:off x="5821323" y="3889039"/>
                <a:ext cx="4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FF6D0-E341-2986-59B3-B11F5F4F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323" y="3889039"/>
                <a:ext cx="4406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A49EC-67BF-DC02-E034-0835DCD35F93}"/>
                  </a:ext>
                </a:extLst>
              </p:cNvPr>
              <p:cNvSpPr txBox="1"/>
              <p:nvPr/>
            </p:nvSpPr>
            <p:spPr>
              <a:xfrm>
                <a:off x="6652807" y="3704373"/>
                <a:ext cx="4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A49EC-67BF-DC02-E034-0835DCD35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07" y="3704373"/>
                <a:ext cx="44067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496921-4978-E4D8-430D-D5DB5B0179B6}"/>
                  </a:ext>
                </a:extLst>
              </p:cNvPr>
              <p:cNvSpPr txBox="1"/>
              <p:nvPr/>
            </p:nvSpPr>
            <p:spPr>
              <a:xfrm>
                <a:off x="4446503" y="1926015"/>
                <a:ext cx="4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496921-4978-E4D8-430D-D5DB5B017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03" y="1926015"/>
                <a:ext cx="4406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B1CB4D-21E0-C31D-4D49-6689C89FFC59}"/>
                  </a:ext>
                </a:extLst>
              </p:cNvPr>
              <p:cNvSpPr txBox="1"/>
              <p:nvPr/>
            </p:nvSpPr>
            <p:spPr>
              <a:xfrm>
                <a:off x="4226165" y="3076446"/>
                <a:ext cx="4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B1CB4D-21E0-C31D-4D49-6689C89F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65" y="3076446"/>
                <a:ext cx="44067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380A0-BA0B-9FC1-03C4-3735CA78FE97}"/>
                  </a:ext>
                </a:extLst>
              </p:cNvPr>
              <p:cNvSpPr txBox="1"/>
              <p:nvPr/>
            </p:nvSpPr>
            <p:spPr>
              <a:xfrm>
                <a:off x="4741515" y="4704169"/>
                <a:ext cx="4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380A0-BA0B-9FC1-03C4-3735CA78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15" y="4704169"/>
                <a:ext cx="44067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4187F-3D15-1FC2-A2AF-318DB19E1E9A}"/>
                  </a:ext>
                </a:extLst>
              </p:cNvPr>
              <p:cNvSpPr txBox="1"/>
              <p:nvPr/>
            </p:nvSpPr>
            <p:spPr>
              <a:xfrm>
                <a:off x="6535581" y="4571336"/>
                <a:ext cx="4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4187F-3D15-1FC2-A2AF-318DB19E1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81" y="4571336"/>
                <a:ext cx="44067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B62124-8801-D086-41AB-951835CB694B}"/>
                  </a:ext>
                </a:extLst>
              </p:cNvPr>
              <p:cNvSpPr txBox="1"/>
              <p:nvPr/>
            </p:nvSpPr>
            <p:spPr>
              <a:xfrm>
                <a:off x="7385971" y="3335041"/>
                <a:ext cx="44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B62124-8801-D086-41AB-951835CB6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971" y="3335041"/>
                <a:ext cx="440675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F5D8604-6B99-DDD8-A2CA-8AA70A222E3D}"/>
              </a:ext>
            </a:extLst>
          </p:cNvPr>
          <p:cNvSpPr txBox="1"/>
          <p:nvPr/>
        </p:nvSpPr>
        <p:spPr>
          <a:xfrm>
            <a:off x="3523545" y="1590347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41C98E-3543-ACE5-638B-FB87D63B12FD}"/>
                  </a:ext>
                </a:extLst>
              </p:cNvPr>
              <p:cNvSpPr txBox="1"/>
              <p:nvPr/>
            </p:nvSpPr>
            <p:spPr>
              <a:xfrm>
                <a:off x="5219114" y="2520235"/>
                <a:ext cx="137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41C98E-3543-ACE5-638B-FB87D63B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114" y="2520235"/>
                <a:ext cx="137579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EE97EE-5857-1D7A-E5A9-49D8BFBCF48C}"/>
                  </a:ext>
                </a:extLst>
              </p:cNvPr>
              <p:cNvSpPr txBox="1"/>
              <p:nvPr/>
            </p:nvSpPr>
            <p:spPr>
              <a:xfrm>
                <a:off x="5341595" y="3889039"/>
                <a:ext cx="137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EE97EE-5857-1D7A-E5A9-49D8BFBC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95" y="3889039"/>
                <a:ext cx="137579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536F9-B50E-8679-F5E8-26FDFE37311E}"/>
                  </a:ext>
                </a:extLst>
              </p:cNvPr>
              <p:cNvSpPr txBox="1"/>
              <p:nvPr/>
            </p:nvSpPr>
            <p:spPr>
              <a:xfrm>
                <a:off x="6184727" y="3698131"/>
                <a:ext cx="137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536F9-B50E-8679-F5E8-26FDFE37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27" y="3698131"/>
                <a:ext cx="1375795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951CDD-14F2-5FC8-8CAB-2B415B7B6B0A}"/>
                  </a:ext>
                </a:extLst>
              </p:cNvPr>
              <p:cNvSpPr txBox="1"/>
              <p:nvPr/>
            </p:nvSpPr>
            <p:spPr>
              <a:xfrm>
                <a:off x="5538774" y="3168258"/>
                <a:ext cx="137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951CDD-14F2-5FC8-8CAB-2B415B7B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774" y="3168258"/>
                <a:ext cx="13757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D0CB410-5728-47BC-0D81-9C2C988CD739}"/>
              </a:ext>
            </a:extLst>
          </p:cNvPr>
          <p:cNvSpPr txBox="1"/>
          <p:nvPr/>
        </p:nvSpPr>
        <p:spPr>
          <a:xfrm>
            <a:off x="3523545" y="1585494"/>
            <a:ext cx="221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09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F5B63-3000-C2A3-FB35-6B21F3AE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Algorithm 2: Mini-batch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FFDA9-5EC3-D86B-B923-153B18BF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E86D5-ABE1-76F0-547A-7D887F5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D731E-767F-8656-74EE-C672693A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98" y="1043796"/>
            <a:ext cx="6932604" cy="52191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108D37-8295-AB5C-E415-C3FE70EDC30F}"/>
              </a:ext>
            </a:extLst>
          </p:cNvPr>
          <p:cNvSpPr/>
          <p:nvPr/>
        </p:nvSpPr>
        <p:spPr>
          <a:xfrm>
            <a:off x="2732183" y="2753162"/>
            <a:ext cx="3018622" cy="1190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0302C-868D-A8D0-42B5-5944B05A78B2}"/>
              </a:ext>
            </a:extLst>
          </p:cNvPr>
          <p:cNvSpPr txBox="1"/>
          <p:nvPr/>
        </p:nvSpPr>
        <p:spPr>
          <a:xfrm>
            <a:off x="5821323" y="3163934"/>
            <a:ext cx="23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mini-batch sampling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4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EF248-F3CB-0546-A495-267DB9F1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Aggregator Architectures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602D5-C770-C9C8-E1F1-06B367A24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15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E56CC-CF70-B845-E70B-12D2776A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Mean aggregator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460C9-796D-3A0C-67EE-B2EE2099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Mean aggregator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neighbor node</a:t>
            </a:r>
            <a:r>
              <a:rPr kumimoji="1" lang="ko-KR" altLang="en-US" dirty="0"/>
              <a:t>와 자기 자신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를 단순 평균화한 것임 </a:t>
            </a:r>
            <a:endParaRPr kumimoji="1" lang="en-US" altLang="ko-KR" dirty="0"/>
          </a:p>
          <a:p>
            <a:r>
              <a:rPr kumimoji="1" lang="en-US" altLang="ko-KR" dirty="0"/>
              <a:t>Algorithm 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행의 </a:t>
            </a:r>
            <a:r>
              <a:rPr kumimoji="1" lang="en-US" altLang="ko-KR" dirty="0"/>
              <a:t>concatenation </a:t>
            </a:r>
            <a:r>
              <a:rPr kumimoji="1" lang="ko-KR" altLang="en-US" dirty="0"/>
              <a:t>과정이 생략됨</a:t>
            </a:r>
            <a:endParaRPr kumimoji="1" lang="en-US" altLang="ko-KR" dirty="0"/>
          </a:p>
          <a:p>
            <a:r>
              <a:rPr kumimoji="1" lang="en-US" altLang="ko-KR" dirty="0"/>
              <a:t>Layer</a:t>
            </a:r>
            <a:r>
              <a:rPr kumimoji="1" lang="ko-KR" altLang="en-US" dirty="0"/>
              <a:t> 사이의 </a:t>
            </a:r>
            <a:r>
              <a:rPr kumimoji="1" lang="en-US" altLang="ko-KR" dirty="0"/>
              <a:t>skip connection</a:t>
            </a:r>
            <a:r>
              <a:rPr kumimoji="1" lang="ko-KR" altLang="en-US" dirty="0"/>
              <a:t>이라고 볼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이것이 성능의 향상을 가지고 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1295FE-AFE4-B101-10B1-F5C90C00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4DE540-1A2B-C6B4-10C8-EAB2A690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095"/>
            <a:ext cx="7800525" cy="3746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E7F056-0252-5630-CE01-DF3A6C061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006" y="3926457"/>
            <a:ext cx="6660518" cy="635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36B277-F218-4B2A-9715-0B478252BB1E}"/>
              </a:ext>
            </a:extLst>
          </p:cNvPr>
          <p:cNvSpPr/>
          <p:nvPr/>
        </p:nvSpPr>
        <p:spPr>
          <a:xfrm>
            <a:off x="848299" y="4472847"/>
            <a:ext cx="3996035" cy="667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8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E56CC-CF70-B845-E70B-12D2776A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LSTM/Pooling aggregator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460C9-796D-3A0C-67EE-B2EE2099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23" y="1043796"/>
            <a:ext cx="11802373" cy="5133167"/>
          </a:xfrm>
        </p:spPr>
        <p:txBody>
          <a:bodyPr/>
          <a:lstStyle/>
          <a:p>
            <a:r>
              <a:rPr kumimoji="1" lang="en-US" altLang="ko-KR" dirty="0"/>
              <a:t>LSTM aggregator</a:t>
            </a:r>
          </a:p>
          <a:p>
            <a:pPr lvl="1"/>
            <a:r>
              <a:rPr kumimoji="1" lang="en-US" altLang="ko-KR" dirty="0"/>
              <a:t>Mean aggregator</a:t>
            </a:r>
            <a:r>
              <a:rPr kumimoji="1" lang="ko-KR" altLang="en-US" dirty="0"/>
              <a:t>와 비교하여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LSTM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larger expressive capability</a:t>
            </a:r>
            <a:r>
              <a:rPr kumimoji="1" lang="ko-KR" altLang="en-US" dirty="0"/>
              <a:t>의 장점이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그러나 </a:t>
            </a:r>
            <a:r>
              <a:rPr kumimoji="1" lang="en-US" altLang="ko-KR" dirty="0"/>
              <a:t>LSTM</a:t>
            </a:r>
            <a:r>
              <a:rPr kumimoji="1" lang="ko-KR" altLang="en-US" dirty="0"/>
              <a:t>은 순차적으로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을 처리함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따라서 </a:t>
            </a:r>
            <a:r>
              <a:rPr kumimoji="1" lang="en-US" altLang="ko-KR" dirty="0"/>
              <a:t>node neighbors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random permutation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LSTM</a:t>
            </a:r>
            <a:r>
              <a:rPr kumimoji="1" lang="ko-KR" altLang="en-US" dirty="0"/>
              <a:t>에 적용함으로써 </a:t>
            </a:r>
            <a:r>
              <a:rPr kumimoji="1" lang="en-US" altLang="ko-KR" dirty="0"/>
              <a:t>unordered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에서 작동하도록 </a:t>
            </a:r>
            <a:r>
              <a:rPr kumimoji="1" lang="en-US" altLang="ko-KR" dirty="0"/>
              <a:t>LSTM</a:t>
            </a:r>
            <a:r>
              <a:rPr kumimoji="1" lang="ko-KR" altLang="en-US" dirty="0"/>
              <a:t>을 조정함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Pooling aggregator</a:t>
            </a:r>
          </a:p>
          <a:p>
            <a:pPr lvl="1"/>
            <a:r>
              <a:rPr kumimoji="1" lang="en-US" altLang="ko-KR" dirty="0"/>
              <a:t>Computed features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max-pooling operator</a:t>
            </a:r>
            <a:r>
              <a:rPr kumimoji="1" lang="ko-KR" altLang="en-US" dirty="0"/>
              <a:t>를 적용함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Experiments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max-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mean-pooling </a:t>
            </a:r>
            <a:r>
              <a:rPr kumimoji="1" lang="ko-KR" altLang="en-US" dirty="0"/>
              <a:t>사이에 큰 차이가 없었으므로</a:t>
            </a:r>
            <a:r>
              <a:rPr kumimoji="1" lang="en-US" altLang="ko-KR" dirty="0"/>
              <a:t>, max-pooling</a:t>
            </a:r>
            <a:r>
              <a:rPr kumimoji="1" lang="ko-KR" altLang="en-US" dirty="0"/>
              <a:t>에 중점을 둠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1295FE-AFE4-B101-10B1-F5C90C00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01F6F-43AE-DA95-202A-E87587C3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45" y="4550386"/>
            <a:ext cx="8067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9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EEAD-C447-259D-7417-4A36360C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Experiments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800CF-3C58-E638-7291-420DDAA7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768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7DCE7-EBED-426F-9ED0-C9F98FA8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Inductive learning on evolving graphs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5F98E-A5C3-54E8-E263-C3F5C7B4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/>
              <a:t>Training</a:t>
            </a:r>
            <a:r>
              <a:rPr kumimoji="1" lang="ko-KR" altLang="en-US"/>
              <a:t> </a:t>
            </a:r>
            <a:r>
              <a:rPr kumimoji="1" lang="ko-KR" altLang="en-US" dirty="0"/>
              <a:t>중에 보지 못한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prediction</a:t>
            </a:r>
            <a:r>
              <a:rPr kumimoji="1" lang="ko-KR" altLang="en-US" dirty="0"/>
              <a:t>을 수행</a:t>
            </a:r>
            <a:endParaRPr kumimoji="1" lang="en-US" altLang="ko-KR" dirty="0"/>
          </a:p>
          <a:p>
            <a:r>
              <a:rPr kumimoji="1" lang="en-US" altLang="ko-KR" dirty="0"/>
              <a:t>Citation data:</a:t>
            </a:r>
            <a:r>
              <a:rPr kumimoji="1" lang="ko-KR" altLang="en-US" dirty="0"/>
              <a:t> 논문 주제 카테고리 분류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2000</a:t>
            </a:r>
            <a:r>
              <a:rPr kumimoji="1" lang="ko-KR" altLang="en-US" dirty="0"/>
              <a:t>년부터 </a:t>
            </a:r>
            <a:r>
              <a:rPr kumimoji="1" lang="en-US" altLang="ko-KR" dirty="0"/>
              <a:t>2005</a:t>
            </a:r>
            <a:r>
              <a:rPr kumimoji="1" lang="ko-KR" altLang="en-US" dirty="0"/>
              <a:t>년까지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개의 생물학 관련 분야의 논문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Label: 6</a:t>
            </a:r>
            <a:r>
              <a:rPr kumimoji="1" lang="ko-KR" altLang="en-US" dirty="0"/>
              <a:t>개의 주제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Node: 302,424, Average degree: 9.15 (</a:t>
            </a:r>
            <a:r>
              <a:rPr kumimoji="1" lang="ko-KR" altLang="en-US" dirty="0"/>
              <a:t>논문간의 인용 관계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Feature: </a:t>
            </a:r>
            <a:r>
              <a:rPr kumimoji="1" lang="ko-KR" altLang="en-US" dirty="0"/>
              <a:t>논문의 </a:t>
            </a:r>
            <a:r>
              <a:rPr kumimoji="1" lang="en-US" altLang="ko-KR" dirty="0"/>
              <a:t>title, abstract</a:t>
            </a:r>
          </a:p>
          <a:p>
            <a:pPr lvl="1"/>
            <a:r>
              <a:rPr kumimoji="1" lang="en-US" altLang="ko-KR" dirty="0"/>
              <a:t>2000-2004</a:t>
            </a:r>
            <a:r>
              <a:rPr kumimoji="1" lang="ko-KR" altLang="en-US" dirty="0"/>
              <a:t>년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데이터를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에 사용 </a:t>
            </a:r>
            <a:r>
              <a:rPr kumimoji="1" lang="en-US" altLang="ko-KR" dirty="0"/>
              <a:t>2005 </a:t>
            </a:r>
            <a:r>
              <a:rPr kumimoji="1" lang="ko-KR" altLang="en-US" dirty="0"/>
              <a:t>데이터를 </a:t>
            </a:r>
            <a:r>
              <a:rPr kumimoji="1" lang="en-US" altLang="ko-KR" dirty="0"/>
              <a:t>testing(30% validation)</a:t>
            </a:r>
            <a:r>
              <a:rPr kumimoji="1" lang="ko-KR" altLang="en-US" dirty="0"/>
              <a:t>에 사용</a:t>
            </a:r>
            <a:endParaRPr kumimoji="1" lang="en-US" altLang="ko-KR" dirty="0"/>
          </a:p>
          <a:p>
            <a:r>
              <a:rPr kumimoji="1" lang="en-US" altLang="ko-KR" dirty="0"/>
              <a:t>Reddit data: </a:t>
            </a:r>
            <a:r>
              <a:rPr kumimoji="1" lang="ko-KR" altLang="en-US" dirty="0"/>
              <a:t>게시물이 어떤 커뮤니티에 속하는지 분류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2014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월에 작성된 게시물 </a:t>
            </a:r>
            <a:r>
              <a:rPr kumimoji="1" lang="en-US" altLang="ko-KR" dirty="0"/>
              <a:t>data</a:t>
            </a:r>
          </a:p>
          <a:p>
            <a:pPr lvl="1"/>
            <a:r>
              <a:rPr kumimoji="1" lang="en-US" altLang="ko-KR" dirty="0"/>
              <a:t>Label: 50</a:t>
            </a:r>
            <a:r>
              <a:rPr kumimoji="1" lang="ko-KR" altLang="en-US" dirty="0"/>
              <a:t>개의 커뮤니티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Node: 232,965, Average degree: 492 (same user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post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comments</a:t>
            </a:r>
            <a:r>
              <a:rPr kumimoji="1" lang="ko-KR" altLang="en-US" dirty="0"/>
              <a:t>를 남겼을 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Feature:</a:t>
            </a:r>
            <a:r>
              <a:rPr kumimoji="1" lang="ko-KR" altLang="en-US" dirty="0"/>
              <a:t> 게시물의 </a:t>
            </a:r>
            <a:r>
              <a:rPr kumimoji="1" lang="en-US" altLang="ko-KR" dirty="0"/>
              <a:t>title, comments, post’s score, the number of comments</a:t>
            </a:r>
          </a:p>
          <a:p>
            <a:pPr lvl="1"/>
            <a:r>
              <a:rPr kumimoji="1" lang="en-US" altLang="ko-KR" dirty="0"/>
              <a:t>20</a:t>
            </a:r>
            <a:r>
              <a:rPr kumimoji="1" lang="ko-KR" altLang="en-US" dirty="0"/>
              <a:t>일 데이터를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에 사용 나머지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일을 </a:t>
            </a:r>
            <a:r>
              <a:rPr kumimoji="1" lang="en-US" altLang="ko-KR" dirty="0"/>
              <a:t>testing(30%validation)</a:t>
            </a:r>
            <a:r>
              <a:rPr kumimoji="1" lang="ko-KR" altLang="en-US" dirty="0"/>
              <a:t>에 사용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2C21EF-AFC1-0A78-7A2C-D4BD124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4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3370-1231-1458-EBB8-8C7F6033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Generalizing across graphs: Protein-protein interactions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1807E-D274-6C6B-E694-337F54A2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완전히 보지 못한 </a:t>
            </a:r>
            <a:r>
              <a:rPr kumimoji="1" lang="en-US" altLang="ko-KR" dirty="0"/>
              <a:t>graph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prediction </a:t>
            </a:r>
            <a:r>
              <a:rPr kumimoji="1"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PPI data: protein roles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24</a:t>
            </a:r>
            <a:r>
              <a:rPr lang="ko-KR" altLang="en-US" dirty="0"/>
              <a:t>개의 </a:t>
            </a:r>
            <a:r>
              <a:rPr lang="en-US" altLang="ko-KR" dirty="0"/>
              <a:t>graph</a:t>
            </a:r>
            <a:r>
              <a:rPr lang="ko-KR" altLang="en-US" dirty="0"/>
              <a:t>로 구성 </a:t>
            </a:r>
            <a:r>
              <a:rPr lang="en-US" altLang="ko-KR" dirty="0"/>
              <a:t>(Train:</a:t>
            </a:r>
            <a:r>
              <a:rPr lang="ko-KR" altLang="en-US" dirty="0"/>
              <a:t> </a:t>
            </a:r>
            <a:r>
              <a:rPr lang="en-US" altLang="ko-KR" dirty="0"/>
              <a:t>20,</a:t>
            </a:r>
            <a:r>
              <a:rPr lang="ko-KR" altLang="en-US" dirty="0"/>
              <a:t> </a:t>
            </a:r>
            <a:r>
              <a:rPr lang="en-US" altLang="ko-KR" dirty="0"/>
              <a:t>Valid:2, Test:2)</a:t>
            </a:r>
          </a:p>
          <a:p>
            <a:pPr lvl="1"/>
            <a:r>
              <a:rPr lang="en-US" altLang="ko-KR" dirty="0"/>
              <a:t>graph: cell, node: protein, edge: protein-protein interactions</a:t>
            </a:r>
          </a:p>
          <a:p>
            <a:pPr lvl="1"/>
            <a:r>
              <a:rPr lang="en-US" altLang="ko-KR" dirty="0"/>
              <a:t>Label: 121</a:t>
            </a:r>
            <a:r>
              <a:rPr lang="ko-KR" altLang="en-US" dirty="0"/>
              <a:t>개의 </a:t>
            </a:r>
            <a:r>
              <a:rPr lang="en-US" altLang="ko-KR" dirty="0"/>
              <a:t>protein roles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graph </a:t>
            </a:r>
            <a:r>
              <a:rPr lang="ko-KR" altLang="en-US" dirty="0"/>
              <a:t>당 </a:t>
            </a:r>
            <a:r>
              <a:rPr lang="en-US" altLang="ko-KR" dirty="0"/>
              <a:t>average node: 2,373, average degree: 28.8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EB405-8EED-5018-E44F-9578D403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9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EFA33-98E1-FE28-B2FB-2985490C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Results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EDD19F-31B2-6271-07E4-F7B8EC89D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GraphSAGE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K(layer)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=25,  </m:t>
                    </m:r>
                    <m:sSub>
                      <m:sSub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kumimoji="1" lang="ko-KR" altLang="en-US" dirty="0"/>
                  <a:t>로 설정</a:t>
                </a:r>
                <a:endParaRPr kumimoji="1" lang="en-US" altLang="ko-KR" dirty="0"/>
              </a:p>
              <a:p>
                <a:r>
                  <a:rPr kumimoji="1" lang="ko-KR" altLang="en-US" dirty="0"/>
                  <a:t>각각의 </a:t>
                </a:r>
                <a:r>
                  <a:rPr kumimoji="1" lang="en-US" altLang="ko-KR" dirty="0"/>
                  <a:t>dataset</a:t>
                </a:r>
                <a:r>
                  <a:rPr kumimoji="1" lang="ko-KR" altLang="en-US" dirty="0"/>
                  <a:t>에 대해서 </a:t>
                </a:r>
                <a:r>
                  <a:rPr kumimoji="1" lang="en-US" altLang="ko-KR" dirty="0"/>
                  <a:t>unsupervised, supervised learning </a:t>
                </a:r>
                <a:r>
                  <a:rPr kumimoji="1" lang="ko-KR" altLang="en-US" dirty="0"/>
                  <a:t>수행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EDD19F-31B2-6271-07E4-F7B8EC89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1" t="-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6BF03-29A3-B485-2DB3-DE96E46C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0F3F4-AEF2-9307-083F-40BE08AA23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987"/>
          <a:stretch/>
        </p:blipFill>
        <p:spPr>
          <a:xfrm>
            <a:off x="2096261" y="2466720"/>
            <a:ext cx="7999478" cy="27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9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CE341-20C4-A47C-70B3-5EB0432B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Transductive</a:t>
            </a:r>
            <a:r>
              <a:rPr lang="en-US" altLang="ko-KR" dirty="0"/>
              <a:t>/Inductive learning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B5A6B-F218-2C61-11BE-B289F9F81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1AD2-9B5F-CD65-3B8E-F8E76B74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Runtime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/>
              <a:t>sensitivity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732E8-6139-4822-6005-1A2CF933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DeepWalk</a:t>
            </a:r>
            <a:r>
              <a:rPr lang="ko-KR" altLang="en-US" dirty="0"/>
              <a:t>는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방법들에 비해 </a:t>
            </a:r>
            <a:r>
              <a:rPr lang="en-US" altLang="ko-KR" dirty="0"/>
              <a:t>100-500</a:t>
            </a:r>
            <a:r>
              <a:rPr lang="ko-KR" altLang="en-US" dirty="0"/>
              <a:t>배 느려짐</a:t>
            </a:r>
            <a:endParaRPr lang="en-US" altLang="ko-KR" dirty="0"/>
          </a:p>
          <a:p>
            <a:r>
              <a:rPr lang="en-US" altLang="ko-KR" dirty="0" err="1"/>
              <a:t>GraphSAGE</a:t>
            </a:r>
            <a:r>
              <a:rPr lang="ko-KR" altLang="en-US" dirty="0"/>
              <a:t>에서는 </a:t>
            </a:r>
            <a:r>
              <a:rPr lang="en-US" altLang="ko-KR" dirty="0"/>
              <a:t>K=2</a:t>
            </a:r>
            <a:r>
              <a:rPr lang="ko-KR" altLang="en-US" dirty="0"/>
              <a:t>로 설정할 때</a:t>
            </a:r>
            <a:r>
              <a:rPr lang="en-US" altLang="ko-KR" dirty="0"/>
              <a:t>, K=1</a:t>
            </a:r>
            <a:r>
              <a:rPr lang="ko-KR" altLang="en-US" dirty="0"/>
              <a:t>에 비해 평균적으로 약 </a:t>
            </a:r>
            <a:r>
              <a:rPr lang="en-US" altLang="ko-KR" dirty="0"/>
              <a:t>10-15%</a:t>
            </a:r>
            <a:r>
              <a:rPr lang="ko-KR" altLang="en-US" dirty="0"/>
              <a:t>의 정확도 향상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이상으로 늘리면 성능은 </a:t>
            </a:r>
            <a:r>
              <a:rPr lang="en-US" altLang="ko-KR" dirty="0"/>
              <a:t>0-5%</a:t>
            </a:r>
            <a:r>
              <a:rPr lang="ko-KR" altLang="en-US" dirty="0"/>
              <a:t>의 향상을 가져오지만 실행시간은 </a:t>
            </a:r>
            <a:r>
              <a:rPr lang="en-US" altLang="ko-KR" dirty="0"/>
              <a:t>10-100</a:t>
            </a:r>
            <a:r>
              <a:rPr lang="ko-KR" altLang="en-US" dirty="0"/>
              <a:t>배 증가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EABA-1A6A-4A17-4966-24E29555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1712C6-5572-FF73-C356-CE9AF16A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76" y="2653116"/>
            <a:ext cx="9166527" cy="37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6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FBC1-20C0-537B-6968-B8D4B162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Conclusion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2756D-F09D-C705-7215-D1DF8C50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Unseen node</a:t>
            </a:r>
            <a:r>
              <a:rPr kumimoji="1" lang="ko-KR" altLang="en-US" dirty="0"/>
              <a:t>에 대해 효율적으로 </a:t>
            </a:r>
            <a:r>
              <a:rPr kumimoji="1" lang="en-US" altLang="ko-KR" dirty="0"/>
              <a:t>embedding</a:t>
            </a:r>
            <a:r>
              <a:rPr kumimoji="1" lang="ko-KR" altLang="en-US" dirty="0"/>
              <a:t>을 생성할 수 있는 새로운 방법을 소개함</a:t>
            </a:r>
            <a:endParaRPr kumimoji="1" lang="en-US" altLang="ko-KR" dirty="0"/>
          </a:p>
          <a:p>
            <a:r>
              <a:rPr kumimoji="1" lang="en-US" altLang="ko-KR" dirty="0" err="1"/>
              <a:t>GraphSAGE</a:t>
            </a:r>
            <a:r>
              <a:rPr kumimoji="1" lang="ko-KR" altLang="en-US" dirty="0"/>
              <a:t>는 최신 기술보다 우수한 성능을 보이며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neighbor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sampling</a:t>
            </a:r>
            <a:r>
              <a:rPr kumimoji="1" lang="ko-KR" altLang="en-US" dirty="0"/>
              <a:t>하여 성능과  실행 시간을 최적화함</a:t>
            </a:r>
            <a:endParaRPr kumimoji="1" lang="en-US" altLang="ko-KR" dirty="0"/>
          </a:p>
          <a:p>
            <a:r>
              <a:rPr kumimoji="1" lang="en-US" altLang="ko-KR" dirty="0"/>
              <a:t>Future work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graph</a:t>
            </a:r>
            <a:r>
              <a:rPr kumimoji="1" lang="ko-KR" altLang="en-US" dirty="0"/>
              <a:t>의 다양한 확장과 </a:t>
            </a:r>
            <a:r>
              <a:rPr kumimoji="1" lang="en-US" altLang="ko-KR" dirty="0"/>
              <a:t>sampling function</a:t>
            </a:r>
            <a:r>
              <a:rPr kumimoji="1" lang="ko-KR" altLang="en-US" dirty="0"/>
              <a:t>을 탐구할 것임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CB853-DEB6-D5FD-DB3B-BE95EAF5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63751-5908-9143-76D7-4BC064336AA5}"/>
              </a:ext>
            </a:extLst>
          </p:cNvPr>
          <p:cNvSpPr/>
          <p:nvPr/>
        </p:nvSpPr>
        <p:spPr>
          <a:xfrm>
            <a:off x="5189106" y="4977587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3DCFA5B-1D78-BCA7-C035-43967F6A571F}"/>
              </a:ext>
            </a:extLst>
          </p:cNvPr>
          <p:cNvSpPr/>
          <p:nvPr/>
        </p:nvSpPr>
        <p:spPr>
          <a:xfrm>
            <a:off x="5632967" y="4593935"/>
            <a:ext cx="550844" cy="382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B145-A0E3-4DD2-4E3B-3D219A5F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Transductive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96D8F-7246-892A-49F1-456AACF4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7" y="1004539"/>
            <a:ext cx="12376804" cy="5133167"/>
          </a:xfrm>
        </p:spPr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testing data</a:t>
            </a:r>
            <a:r>
              <a:rPr lang="ko-KR" altLang="en-US" dirty="0"/>
              <a:t>를 기반으로 </a:t>
            </a:r>
            <a:r>
              <a:rPr lang="en-US" altLang="ko-KR" dirty="0"/>
              <a:t>testing data</a:t>
            </a:r>
            <a:r>
              <a:rPr lang="ko-KR" altLang="en-US" dirty="0"/>
              <a:t>의 </a:t>
            </a:r>
            <a:r>
              <a:rPr lang="en-US" altLang="ko-KR" dirty="0"/>
              <a:t>label</a:t>
            </a:r>
            <a:r>
              <a:rPr lang="ko-KR" altLang="en-US" dirty="0"/>
              <a:t>을 </a:t>
            </a:r>
            <a:r>
              <a:rPr lang="en-US" altLang="ko-KR" dirty="0"/>
              <a:t>prediction</a:t>
            </a:r>
            <a:r>
              <a:rPr lang="ko-KR" altLang="en-US" dirty="0"/>
              <a:t>하는 방식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dataset</a:t>
            </a:r>
            <a:r>
              <a:rPr lang="ko-KR" altLang="en-US" dirty="0"/>
              <a:t>에 대한 </a:t>
            </a:r>
            <a:r>
              <a:rPr lang="en-US" altLang="ko-KR" dirty="0"/>
              <a:t>prediction</a:t>
            </a:r>
            <a:r>
              <a:rPr lang="ko-KR" altLang="en-US" dirty="0"/>
              <a:t>에 집중하므로</a:t>
            </a:r>
            <a:r>
              <a:rPr lang="en-US" altLang="ko-KR" dirty="0"/>
              <a:t>,</a:t>
            </a:r>
            <a:r>
              <a:rPr lang="ko-KR" altLang="en-US" dirty="0"/>
              <a:t> 이외의 새로운 </a:t>
            </a:r>
            <a:r>
              <a:rPr lang="en-US" altLang="ko-KR" dirty="0"/>
              <a:t>data</a:t>
            </a:r>
            <a:r>
              <a:rPr lang="ko-KR" altLang="en-US" dirty="0"/>
              <a:t>에 대한 </a:t>
            </a:r>
            <a:r>
              <a:rPr lang="en-US" altLang="ko-KR" dirty="0"/>
              <a:t>prediction</a:t>
            </a:r>
            <a:r>
              <a:rPr lang="ko-KR" altLang="en-US" dirty="0"/>
              <a:t>을 수행하기 어려움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CFA7D-FC17-8D64-5C61-1BAFA4FF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DECB3A-EF16-350D-AE8A-B571589D8A60}"/>
              </a:ext>
            </a:extLst>
          </p:cNvPr>
          <p:cNvSpPr/>
          <p:nvPr/>
        </p:nvSpPr>
        <p:spPr>
          <a:xfrm>
            <a:off x="4698425" y="3917890"/>
            <a:ext cx="2419930" cy="6760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C1A929D-687B-F0BE-F496-0CC9896C2C60}"/>
              </a:ext>
            </a:extLst>
          </p:cNvPr>
          <p:cNvSpPr/>
          <p:nvPr/>
        </p:nvSpPr>
        <p:spPr>
          <a:xfrm>
            <a:off x="6262149" y="3407014"/>
            <a:ext cx="550844" cy="6616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BD752B-410E-6ECF-0589-C81846ABABE9}"/>
              </a:ext>
            </a:extLst>
          </p:cNvPr>
          <p:cNvSpPr/>
          <p:nvPr/>
        </p:nvSpPr>
        <p:spPr>
          <a:xfrm>
            <a:off x="6071514" y="2720536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8B0B197-7451-CFEF-60FC-B5D77A07CDDF}"/>
              </a:ext>
            </a:extLst>
          </p:cNvPr>
          <p:cNvSpPr/>
          <p:nvPr/>
        </p:nvSpPr>
        <p:spPr>
          <a:xfrm>
            <a:off x="4986885" y="3396016"/>
            <a:ext cx="550844" cy="6616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E540CB-4EF3-5338-89AB-FED8E95F4607}"/>
              </a:ext>
            </a:extLst>
          </p:cNvPr>
          <p:cNvSpPr/>
          <p:nvPr/>
        </p:nvSpPr>
        <p:spPr>
          <a:xfrm>
            <a:off x="4286181" y="2720536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FA2955-2487-BF62-24A1-87D62E810523}"/>
              </a:ext>
            </a:extLst>
          </p:cNvPr>
          <p:cNvSpPr txBox="1"/>
          <p:nvPr/>
        </p:nvSpPr>
        <p:spPr>
          <a:xfrm>
            <a:off x="4390301" y="2992151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Training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63D0E-B9F2-C08F-891D-B96440C03CEA}"/>
              </a:ext>
            </a:extLst>
          </p:cNvPr>
          <p:cNvSpPr txBox="1"/>
          <p:nvPr/>
        </p:nvSpPr>
        <p:spPr>
          <a:xfrm>
            <a:off x="6207551" y="2898314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Unknown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1843B4-5175-10DC-1905-118BDB1D3EF0}"/>
              </a:ext>
            </a:extLst>
          </p:cNvPr>
          <p:cNvSpPr/>
          <p:nvPr/>
        </p:nvSpPr>
        <p:spPr>
          <a:xfrm>
            <a:off x="4286181" y="2720536"/>
            <a:ext cx="1465243" cy="240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F381D4-AA02-7E86-FFDC-091AEA431F87}"/>
              </a:ext>
            </a:extLst>
          </p:cNvPr>
          <p:cNvSpPr/>
          <p:nvPr/>
        </p:nvSpPr>
        <p:spPr>
          <a:xfrm>
            <a:off x="5189106" y="4976040"/>
            <a:ext cx="1465243" cy="260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482B0-EE59-4FFA-52D7-C74BB4097096}"/>
              </a:ext>
            </a:extLst>
          </p:cNvPr>
          <p:cNvSpPr txBox="1"/>
          <p:nvPr/>
        </p:nvSpPr>
        <p:spPr>
          <a:xfrm>
            <a:off x="5311805" y="5238152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Unknown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0B02C-BE37-3DE4-4CC5-1CF604199987}"/>
              </a:ext>
            </a:extLst>
          </p:cNvPr>
          <p:cNvSpPr txBox="1"/>
          <p:nvPr/>
        </p:nvSpPr>
        <p:spPr>
          <a:xfrm>
            <a:off x="4957102" y="3969600"/>
            <a:ext cx="192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Transductive</a:t>
            </a:r>
            <a:br>
              <a:rPr lang="en-US" altLang="ko-KR" dirty="0"/>
            </a:b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8C8CF-4CEF-CA76-1B29-66C396E24F25}"/>
              </a:ext>
            </a:extLst>
          </p:cNvPr>
          <p:cNvSpPr/>
          <p:nvPr/>
        </p:nvSpPr>
        <p:spPr>
          <a:xfrm>
            <a:off x="3966073" y="2313542"/>
            <a:ext cx="3933022" cy="3863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88456-D478-F354-FD8F-DAFFB8DEF187}"/>
              </a:ext>
            </a:extLst>
          </p:cNvPr>
          <p:cNvSpPr txBox="1"/>
          <p:nvPr/>
        </p:nvSpPr>
        <p:spPr>
          <a:xfrm>
            <a:off x="5289771" y="2336408"/>
            <a:ext cx="209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0F98D0-ADA3-8089-5F98-C336809FD977}"/>
              </a:ext>
            </a:extLst>
          </p:cNvPr>
          <p:cNvSpPr/>
          <p:nvPr/>
        </p:nvSpPr>
        <p:spPr>
          <a:xfrm>
            <a:off x="6096425" y="5004587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F6498-D9E1-9202-A66A-6A2D7DA603F3}"/>
              </a:ext>
            </a:extLst>
          </p:cNvPr>
          <p:cNvSpPr/>
          <p:nvPr/>
        </p:nvSpPr>
        <p:spPr>
          <a:xfrm>
            <a:off x="6096425" y="5003040"/>
            <a:ext cx="1465243" cy="260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1E242-AF58-777D-D004-8A8125056755}"/>
              </a:ext>
            </a:extLst>
          </p:cNvPr>
          <p:cNvSpPr txBox="1"/>
          <p:nvPr/>
        </p:nvSpPr>
        <p:spPr>
          <a:xfrm>
            <a:off x="6219124" y="5265152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Unknown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E6AEAB-2027-6328-44D7-2C109D09B3E6}"/>
              </a:ext>
            </a:extLst>
          </p:cNvPr>
          <p:cNvSpPr/>
          <p:nvPr/>
        </p:nvSpPr>
        <p:spPr>
          <a:xfrm>
            <a:off x="3974929" y="4462131"/>
            <a:ext cx="3933022" cy="1896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9D79C9-B708-237D-3731-FBFE7FF0FC1E}"/>
              </a:ext>
            </a:extLst>
          </p:cNvPr>
          <p:cNvSpPr/>
          <p:nvPr/>
        </p:nvSpPr>
        <p:spPr>
          <a:xfrm>
            <a:off x="3966073" y="2379644"/>
            <a:ext cx="3933022" cy="1896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B145-A0E3-4DD2-4E3B-3D219A5F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Inductive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96D8F-7246-892A-49F1-456AACF4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Training data</a:t>
            </a:r>
            <a:r>
              <a:rPr lang="ko-KR" altLang="en-US" dirty="0"/>
              <a:t>만 사용하여 모델을 학습하며</a:t>
            </a:r>
            <a:r>
              <a:rPr lang="en-US" altLang="ko-KR" dirty="0"/>
              <a:t>,</a:t>
            </a:r>
            <a:r>
              <a:rPr lang="ko-KR" altLang="en-US" dirty="0"/>
              <a:t> 이 학습된 모델은 </a:t>
            </a:r>
            <a:r>
              <a:rPr lang="en-US" altLang="ko-KR" dirty="0"/>
              <a:t>training data</a:t>
            </a:r>
            <a:r>
              <a:rPr lang="ko-KR" altLang="en-US" dirty="0"/>
              <a:t>에 없는 새로운 </a:t>
            </a:r>
            <a:r>
              <a:rPr lang="en-US" altLang="ko-KR" dirty="0"/>
              <a:t>data</a:t>
            </a:r>
            <a:r>
              <a:rPr lang="ko-KR" altLang="en-US" dirty="0"/>
              <a:t>에 대한 </a:t>
            </a:r>
            <a:r>
              <a:rPr lang="en-US" altLang="ko-KR" dirty="0"/>
              <a:t>prediction</a:t>
            </a:r>
            <a:r>
              <a:rPr lang="ko-KR" altLang="en-US" dirty="0"/>
              <a:t>을 수행하는 데 사용됨</a:t>
            </a:r>
            <a:endParaRPr lang="en-US" altLang="ko-KR" dirty="0"/>
          </a:p>
          <a:p>
            <a:r>
              <a:rPr lang="en-US" altLang="ko-KR" dirty="0"/>
              <a:t>Training data</a:t>
            </a:r>
            <a:r>
              <a:rPr lang="ko-KR" altLang="en-US" dirty="0"/>
              <a:t>를 기반으로 일반화된 모델을 생성하므로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training data</a:t>
            </a:r>
            <a:r>
              <a:rPr lang="ko-KR" altLang="en-US" dirty="0"/>
              <a:t>에 없는 새로운 </a:t>
            </a:r>
            <a:r>
              <a:rPr lang="en-US" altLang="ko-KR" dirty="0"/>
              <a:t>data</a:t>
            </a:r>
            <a:r>
              <a:rPr lang="ko-KR" altLang="en-US" dirty="0"/>
              <a:t>에 대한 예측도 수행할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CFA7D-FC17-8D64-5C61-1BAFA4FF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E80621A-3EE7-FE60-8B40-0A69BFE727B0}"/>
              </a:ext>
            </a:extLst>
          </p:cNvPr>
          <p:cNvSpPr/>
          <p:nvPr/>
        </p:nvSpPr>
        <p:spPr>
          <a:xfrm rot="19550627">
            <a:off x="6296635" y="4212418"/>
            <a:ext cx="550844" cy="90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7DD5AD-45EA-52C9-5CAD-1E3B31E509D6}"/>
              </a:ext>
            </a:extLst>
          </p:cNvPr>
          <p:cNvSpPr txBox="1"/>
          <p:nvPr/>
        </p:nvSpPr>
        <p:spPr>
          <a:xfrm>
            <a:off x="5343978" y="5987693"/>
            <a:ext cx="209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DA263D-DA37-82DF-5852-F79D75482D46}"/>
              </a:ext>
            </a:extLst>
          </p:cNvPr>
          <p:cNvSpPr/>
          <p:nvPr/>
        </p:nvSpPr>
        <p:spPr>
          <a:xfrm>
            <a:off x="4722619" y="4002323"/>
            <a:ext cx="2419930" cy="6760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0B70B-6763-E7AA-C865-10D622E43C05}"/>
              </a:ext>
            </a:extLst>
          </p:cNvPr>
          <p:cNvSpPr txBox="1"/>
          <p:nvPr/>
        </p:nvSpPr>
        <p:spPr>
          <a:xfrm>
            <a:off x="4957102" y="4035702"/>
            <a:ext cx="192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Inductive</a:t>
            </a:r>
            <a:br>
              <a:rPr lang="en-US" altLang="ko-KR" dirty="0"/>
            </a:b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C7A126E-9F0F-F235-180F-435A0BA8AABE}"/>
              </a:ext>
            </a:extLst>
          </p:cNvPr>
          <p:cNvSpPr/>
          <p:nvPr/>
        </p:nvSpPr>
        <p:spPr>
          <a:xfrm>
            <a:off x="5646304" y="3460314"/>
            <a:ext cx="550844" cy="6616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D2BE4-55EF-B2E7-9719-FF648C435417}"/>
              </a:ext>
            </a:extLst>
          </p:cNvPr>
          <p:cNvSpPr/>
          <p:nvPr/>
        </p:nvSpPr>
        <p:spPr>
          <a:xfrm>
            <a:off x="5166990" y="2786638"/>
            <a:ext cx="1465243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5C1CF-3B08-9E9B-B235-AACB70DE099A}"/>
              </a:ext>
            </a:extLst>
          </p:cNvPr>
          <p:cNvSpPr txBox="1"/>
          <p:nvPr/>
        </p:nvSpPr>
        <p:spPr>
          <a:xfrm>
            <a:off x="5303027" y="3057549"/>
            <a:ext cx="119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Training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9EBDA6-7993-5FFD-4533-F6E7757550CA}"/>
              </a:ext>
            </a:extLst>
          </p:cNvPr>
          <p:cNvSpPr/>
          <p:nvPr/>
        </p:nvSpPr>
        <p:spPr>
          <a:xfrm>
            <a:off x="5166990" y="2786638"/>
            <a:ext cx="1465243" cy="240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001DBB1-2E6D-BEDE-8816-BA8D893F0037}"/>
              </a:ext>
            </a:extLst>
          </p:cNvPr>
          <p:cNvSpPr/>
          <p:nvPr/>
        </p:nvSpPr>
        <p:spPr>
          <a:xfrm rot="13422255">
            <a:off x="4860491" y="4368723"/>
            <a:ext cx="550844" cy="8804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860F7-9947-97E2-E822-EDC072775D63}"/>
              </a:ext>
            </a:extLst>
          </p:cNvPr>
          <p:cNvSpPr/>
          <p:nvPr/>
        </p:nvSpPr>
        <p:spPr>
          <a:xfrm>
            <a:off x="4203745" y="5000021"/>
            <a:ext cx="1611767" cy="815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CCB85-5DFE-FB80-EA19-3ACEE064FD6A}"/>
              </a:ext>
            </a:extLst>
          </p:cNvPr>
          <p:cNvSpPr txBox="1"/>
          <p:nvPr/>
        </p:nvSpPr>
        <p:spPr>
          <a:xfrm>
            <a:off x="4353385" y="5163306"/>
            <a:ext cx="131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Unknown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DBB9D6-6CA8-EC57-9651-5743D299DF8E}"/>
              </a:ext>
            </a:extLst>
          </p:cNvPr>
          <p:cNvSpPr txBox="1"/>
          <p:nvPr/>
        </p:nvSpPr>
        <p:spPr>
          <a:xfrm>
            <a:off x="5436895" y="2367246"/>
            <a:ext cx="200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94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62A23-BE09-D8A6-9972-E364E2B7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17AFB-C758-14EE-88DE-90A46E3B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Transductive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은 학습 과정에서 </a:t>
            </a:r>
            <a:r>
              <a:rPr lang="en-US" altLang="ko-KR" dirty="0"/>
              <a:t>testing data</a:t>
            </a:r>
            <a:r>
              <a:rPr lang="ko-KR" altLang="en-US" dirty="0"/>
              <a:t>의 정보를 활용하는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inductive learning</a:t>
            </a:r>
            <a:r>
              <a:rPr lang="ko-KR" altLang="en-US" dirty="0"/>
              <a:t>은 </a:t>
            </a:r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만을 사용하여 일반화된 모델을 생성함</a:t>
            </a:r>
            <a:endParaRPr lang="en-US" altLang="ko-KR" dirty="0"/>
          </a:p>
          <a:p>
            <a:r>
              <a:rPr lang="en-US" altLang="ko-KR" dirty="0" err="1"/>
              <a:t>Transductive</a:t>
            </a:r>
            <a:r>
              <a:rPr lang="en-US" altLang="ko-KR" dirty="0"/>
              <a:t> learning</a:t>
            </a:r>
            <a:r>
              <a:rPr lang="ko-KR" altLang="en-US" dirty="0"/>
              <a:t>은 주어진 </a:t>
            </a:r>
            <a:r>
              <a:rPr lang="en-US" altLang="ko-KR" dirty="0"/>
              <a:t>testing data</a:t>
            </a:r>
            <a:r>
              <a:rPr lang="ko-KR" altLang="en-US" dirty="0"/>
              <a:t>에 최적화되어 있어 다른 새로운 </a:t>
            </a:r>
            <a:r>
              <a:rPr lang="en-US" altLang="ko-KR" dirty="0"/>
              <a:t>data</a:t>
            </a:r>
            <a:r>
              <a:rPr lang="ko-KR" altLang="en-US" dirty="0"/>
              <a:t>에 적용하기 어려운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inductive learning</a:t>
            </a:r>
            <a:r>
              <a:rPr lang="ko-KR" altLang="en-US" dirty="0"/>
              <a:t>은 </a:t>
            </a:r>
            <a:r>
              <a:rPr lang="en-US" altLang="ko-KR" dirty="0"/>
              <a:t>training data </a:t>
            </a:r>
            <a:r>
              <a:rPr lang="ko-KR" altLang="en-US" dirty="0"/>
              <a:t>외의 새로운 </a:t>
            </a:r>
            <a:r>
              <a:rPr lang="en-US" altLang="ko-KR" dirty="0"/>
              <a:t>data</a:t>
            </a:r>
            <a:r>
              <a:rPr lang="ko-KR" altLang="en-US" dirty="0"/>
              <a:t>에도 </a:t>
            </a:r>
            <a:r>
              <a:rPr lang="en-US" altLang="ko-KR" dirty="0" err="1"/>
              <a:t>predicition</a:t>
            </a:r>
            <a:r>
              <a:rPr lang="ko-KR" altLang="en-US" dirty="0"/>
              <a:t>을 수행할 수 있음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C14D0-A76B-B571-C1CF-4B7DA892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9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CB0AD-891C-B935-D673-6C6FB8AB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A4F7A-C19E-05F5-9B88-879F23CCE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4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B145-A0E3-4DD2-4E3B-3D219A5F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96D8F-7246-892A-49F1-456AACF4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연구들은 </a:t>
            </a:r>
            <a:r>
              <a:rPr lang="en-US" altLang="ko-KR" dirty="0"/>
              <a:t>single fixed graph</a:t>
            </a:r>
            <a:r>
              <a:rPr lang="ko-KR" altLang="en-US" dirty="0"/>
              <a:t>에서의 </a:t>
            </a:r>
            <a:r>
              <a:rPr lang="en-US" altLang="ko-KR" dirty="0"/>
              <a:t>node embedding</a:t>
            </a:r>
            <a:r>
              <a:rPr lang="ko-KR" altLang="en-US" dirty="0"/>
              <a:t>에 초점을 맞추고 있으나</a:t>
            </a:r>
            <a:r>
              <a:rPr lang="en-US" altLang="ko-KR" dirty="0"/>
              <a:t>, </a:t>
            </a:r>
            <a:r>
              <a:rPr lang="ko-KR" altLang="en-US" dirty="0"/>
              <a:t>현실에서는 </a:t>
            </a:r>
            <a:r>
              <a:rPr lang="en-US" altLang="ko-KR" dirty="0"/>
              <a:t>unseen node or (sub)graphs</a:t>
            </a:r>
            <a:r>
              <a:rPr lang="ko-KR" altLang="en-US" dirty="0"/>
              <a:t>가 빠르게 생성되는 것이 일반적임 </a:t>
            </a:r>
            <a:r>
              <a:rPr lang="en-US" altLang="ko-KR" dirty="0"/>
              <a:t>(</a:t>
            </a:r>
            <a:r>
              <a:rPr lang="en-US" altLang="ko-KR" dirty="0" err="1"/>
              <a:t>Youtube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Fixed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inference</a:t>
            </a:r>
            <a:r>
              <a:rPr lang="ko-KR" altLang="en-US" dirty="0"/>
              <a:t>를 행하는 것을 </a:t>
            </a:r>
            <a:r>
              <a:rPr lang="en-US" altLang="ko-KR" dirty="0" err="1"/>
              <a:t>transductive</a:t>
            </a:r>
            <a:r>
              <a:rPr lang="ko-KR" altLang="en-US" dirty="0"/>
              <a:t>라고 하고 </a:t>
            </a:r>
            <a:r>
              <a:rPr lang="en-US" altLang="ko-KR" dirty="0"/>
              <a:t>unseen node</a:t>
            </a:r>
            <a:r>
              <a:rPr lang="ko-KR" altLang="en-US" dirty="0"/>
              <a:t>에 대해서도 합리적인 </a:t>
            </a:r>
            <a:r>
              <a:rPr lang="en-US" altLang="ko-KR" dirty="0"/>
              <a:t>inference</a:t>
            </a:r>
            <a:r>
              <a:rPr lang="ko-KR" altLang="en-US" dirty="0"/>
              <a:t>를 행할 수 있는 것을 </a:t>
            </a:r>
            <a:r>
              <a:rPr lang="en-US" altLang="ko-KR" dirty="0"/>
              <a:t>inductive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Inductive learning</a:t>
            </a:r>
            <a:r>
              <a:rPr lang="ko-KR" altLang="en-US" dirty="0"/>
              <a:t>은 이미 최적화된 </a:t>
            </a:r>
            <a:r>
              <a:rPr lang="en-US" altLang="ko-KR" dirty="0"/>
              <a:t>node embedding</a:t>
            </a:r>
            <a:r>
              <a:rPr lang="ko-KR" altLang="en-US" dirty="0"/>
              <a:t>에 새롭게 관찰된 </a:t>
            </a:r>
            <a:r>
              <a:rPr lang="en-US" altLang="ko-KR" dirty="0"/>
              <a:t>subgraph</a:t>
            </a:r>
            <a:r>
              <a:rPr lang="ko-KR" altLang="en-US" dirty="0"/>
              <a:t>를 맞추는 작업이 필요함</a:t>
            </a:r>
            <a:endParaRPr lang="en-US" altLang="ko-KR" dirty="0"/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fixed graph</a:t>
            </a:r>
            <a:r>
              <a:rPr lang="ko-KR" altLang="en-US" dirty="0"/>
              <a:t>를 가진 </a:t>
            </a:r>
            <a:r>
              <a:rPr lang="en-US" altLang="ko-KR" dirty="0" err="1"/>
              <a:t>transductive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에만 적용했지만</a:t>
            </a:r>
            <a:r>
              <a:rPr lang="en-US" altLang="ko-KR" dirty="0"/>
              <a:t>, </a:t>
            </a:r>
            <a:r>
              <a:rPr lang="ko-KR" altLang="en-US" dirty="0"/>
              <a:t>이 연구에서는 </a:t>
            </a:r>
            <a:r>
              <a:rPr lang="en-US" altLang="ko-KR" dirty="0"/>
              <a:t>GCN</a:t>
            </a:r>
            <a:r>
              <a:rPr lang="ko-KR" altLang="en-US" dirty="0"/>
              <a:t>을 </a:t>
            </a:r>
            <a:r>
              <a:rPr lang="en-US" altLang="ko-KR" dirty="0"/>
              <a:t>inductive learning</a:t>
            </a:r>
            <a:r>
              <a:rPr lang="ko-KR" altLang="en-US" dirty="0"/>
              <a:t>에 확장하고</a:t>
            </a:r>
            <a:r>
              <a:rPr lang="en-US" altLang="ko-KR" dirty="0"/>
              <a:t>, </a:t>
            </a:r>
            <a:r>
              <a:rPr lang="ko-KR" altLang="en-US" dirty="0"/>
              <a:t>더 발전된 </a:t>
            </a:r>
            <a:r>
              <a:rPr lang="en-US" altLang="ko-KR" dirty="0"/>
              <a:t>aggregation function</a:t>
            </a:r>
            <a:r>
              <a:rPr lang="ko-KR" altLang="en-US" dirty="0"/>
              <a:t>을 사용하는 방법을 탐구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CFA7D-FC17-8D64-5C61-1BAFA4FF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1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B145-A0E3-4DD2-4E3B-3D219A5F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96D8F-7246-892A-49F1-456AACF4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Inductive learning</a:t>
            </a:r>
            <a:r>
              <a:rPr lang="ko-KR" altLang="en-US" dirty="0"/>
              <a:t>을 위한 </a:t>
            </a:r>
            <a:r>
              <a:rPr lang="en-US" altLang="ko-KR" dirty="0" err="1"/>
              <a:t>GraphSAGE</a:t>
            </a:r>
            <a:r>
              <a:rPr lang="en-US" altLang="ko-KR" dirty="0"/>
              <a:t>(</a:t>
            </a:r>
            <a:r>
              <a:rPr lang="en-US" altLang="ko-KR" dirty="0" err="1"/>
              <a:t>SAmple</a:t>
            </a:r>
            <a:r>
              <a:rPr lang="en-US" altLang="ko-KR" dirty="0"/>
              <a:t> and </a:t>
            </a:r>
            <a:r>
              <a:rPr lang="en-US" altLang="ko-KR" dirty="0" err="1"/>
              <a:t>aggreGatE</a:t>
            </a:r>
            <a:r>
              <a:rPr lang="en-US" altLang="ko-KR" dirty="0"/>
              <a:t>)</a:t>
            </a:r>
            <a:r>
              <a:rPr lang="ko-KR" altLang="en-US" dirty="0"/>
              <a:t>를 개발함</a:t>
            </a:r>
            <a:endParaRPr lang="en-US" altLang="ko-KR" dirty="0"/>
          </a:p>
          <a:p>
            <a:r>
              <a:rPr lang="ko-KR" altLang="en-US" dirty="0"/>
              <a:t>각 노드의 </a:t>
            </a:r>
            <a:r>
              <a:rPr lang="en-US" altLang="ko-KR" dirty="0"/>
              <a:t>neighborhood</a:t>
            </a:r>
            <a:r>
              <a:rPr lang="ko-KR" altLang="en-US" dirty="0"/>
              <a:t>의 </a:t>
            </a:r>
            <a:r>
              <a:rPr lang="en-US" altLang="ko-KR" dirty="0"/>
              <a:t>topological structure</a:t>
            </a:r>
            <a:r>
              <a:rPr lang="ko-KR" altLang="en-US" dirty="0"/>
              <a:t>와 </a:t>
            </a:r>
            <a:r>
              <a:rPr lang="en-US" altLang="ko-KR" dirty="0"/>
              <a:t>node feature</a:t>
            </a:r>
            <a:r>
              <a:rPr lang="ko-KR" altLang="en-US" dirty="0"/>
              <a:t>를 동시에 학습함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주어진 </a:t>
            </a:r>
            <a:r>
              <a:rPr lang="en-US" altLang="ko-KR" dirty="0"/>
              <a:t>node</a:t>
            </a:r>
            <a:r>
              <a:rPr lang="ko-KR" altLang="en-US" dirty="0"/>
              <a:t>에서 떨어진 </a:t>
            </a:r>
            <a:r>
              <a:rPr lang="en-US" altLang="ko-KR" dirty="0"/>
              <a:t>hop</a:t>
            </a:r>
            <a:r>
              <a:rPr lang="ko-KR" altLang="en-US" dirty="0"/>
              <a:t>의 정보를 집계하는 </a:t>
            </a:r>
            <a:r>
              <a:rPr lang="en-US" altLang="ko-KR" dirty="0"/>
              <a:t>aggregator function</a:t>
            </a:r>
            <a:r>
              <a:rPr lang="ko-KR" altLang="en-US" dirty="0"/>
              <a:t>은 기존의 방식보다 우수한 성능을 보임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CFA7D-FC17-8D64-5C61-1BAFA4FF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678327-B42C-AC0C-28C3-5DF51B7F3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26679"/>
            <a:ext cx="7772400" cy="34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1D944-CF91-93D1-B831-78D92F77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Proposed method: </a:t>
            </a:r>
            <a:r>
              <a:rPr kumimoji="1" lang="en-US" altLang="ko-KR" dirty="0" err="1"/>
              <a:t>GraphSAGE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F72A5-160C-8435-7C9F-FB3F9A07B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34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8102</TotalTime>
  <Words>859</Words>
  <Application>Microsoft Office PowerPoint</Application>
  <PresentationFormat>와이드스크린</PresentationFormat>
  <Paragraphs>141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Wingdings</vt:lpstr>
      <vt:lpstr>맑은 고딕</vt:lpstr>
      <vt:lpstr>Cambria Math</vt:lpstr>
      <vt:lpstr>Office 테마</vt:lpstr>
      <vt:lpstr>Inductive Representation Learning on Large Graphs Advances in neural information processing systems, 2017, 30. </vt:lpstr>
      <vt:lpstr>Transductive/Inductive learning</vt:lpstr>
      <vt:lpstr>Transductive Learning</vt:lpstr>
      <vt:lpstr>Inductive Learning</vt:lpstr>
      <vt:lpstr>차이점</vt:lpstr>
      <vt:lpstr>Introduction</vt:lpstr>
      <vt:lpstr>Introduction</vt:lpstr>
      <vt:lpstr>Present work</vt:lpstr>
      <vt:lpstr>Proposed method: GraphSAGE</vt:lpstr>
      <vt:lpstr>Algorithm 1: Full-batch</vt:lpstr>
      <vt:lpstr>Example</vt:lpstr>
      <vt:lpstr>Algorithm 2: Mini-batch</vt:lpstr>
      <vt:lpstr>Aggregator Architectures</vt:lpstr>
      <vt:lpstr>Mean aggregator</vt:lpstr>
      <vt:lpstr>LSTM/Pooling aggregator</vt:lpstr>
      <vt:lpstr>Experiments</vt:lpstr>
      <vt:lpstr>Inductive learning on evolving graphs</vt:lpstr>
      <vt:lpstr>Generalizing across graphs: Protein-protein interactions</vt:lpstr>
      <vt:lpstr>Results</vt:lpstr>
      <vt:lpstr>Runtime and parameter sensitivity</vt:lpstr>
      <vt:lpstr>Conclusion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강소연</cp:lastModifiedBy>
  <cp:revision>3117</cp:revision>
  <dcterms:created xsi:type="dcterms:W3CDTF">2015-05-25T08:58:52Z</dcterms:created>
  <dcterms:modified xsi:type="dcterms:W3CDTF">2023-12-06T08:13:19Z</dcterms:modified>
  <cp:version>1000.0000.01</cp:version>
</cp:coreProperties>
</file>