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5" r:id="rId3"/>
    <p:sldId id="295" r:id="rId4"/>
    <p:sldId id="296" r:id="rId5"/>
    <p:sldId id="289" r:id="rId6"/>
    <p:sldId id="307" r:id="rId7"/>
    <p:sldId id="309" r:id="rId8"/>
    <p:sldId id="306" r:id="rId9"/>
    <p:sldId id="310" r:id="rId10"/>
    <p:sldId id="319" r:id="rId11"/>
    <p:sldId id="302" r:id="rId12"/>
    <p:sldId id="320" r:id="rId13"/>
    <p:sldId id="304" r:id="rId14"/>
    <p:sldId id="314" r:id="rId15"/>
    <p:sldId id="315" r:id="rId16"/>
    <p:sldId id="318" r:id="rId17"/>
    <p:sldId id="303" r:id="rId18"/>
    <p:sldId id="300" r:id="rId19"/>
    <p:sldId id="259" r:id="rId20"/>
    <p:sldId id="262" r:id="rId21"/>
    <p:sldId id="266" r:id="rId22"/>
    <p:sldId id="265" r:id="rId23"/>
    <p:sldId id="297" r:id="rId24"/>
    <p:sldId id="321" r:id="rId25"/>
    <p:sldId id="298" r:id="rId26"/>
    <p:sldId id="261" r:id="rId27"/>
  </p:sldIdLst>
  <p:sldSz cx="12192000" cy="6858000"/>
  <p:notesSz cx="6797675" cy="9928225"/>
  <p:embeddedFontLst>
    <p:embeddedFont>
      <p:font typeface="Cambria Math" panose="02040503050406030204" pitchFamily="18" charset="0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/>
  <p:cmAuthor id="2" name="서지희" initials="서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76E"/>
    <a:srgbClr val="2F5291"/>
    <a:srgbClr val="EC6608"/>
    <a:srgbClr val="7795D7"/>
    <a:srgbClr val="66FFFF"/>
    <a:srgbClr val="757575"/>
    <a:srgbClr val="2F52A0"/>
    <a:srgbClr val="5D80CF"/>
    <a:srgbClr val="696969"/>
    <a:srgbClr val="111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3FF31-4463-4629-AB2D-718A6883B9E0}" v="169" dt="2021-07-25T15:34:0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9176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2154"/>
        <p:guide pos="3839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924" cy="498157"/>
          </a:xfrm>
          <a:prstGeom prst="rect">
            <a:avLst/>
          </a:prstGeom>
        </p:spPr>
        <p:txBody>
          <a:bodyPr vert="horz" lIns="91349" tIns="45674" rIns="91349" bIns="45674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168" y="4"/>
            <a:ext cx="2945923" cy="498157"/>
          </a:xfrm>
          <a:prstGeom prst="rect">
            <a:avLst/>
          </a:prstGeom>
        </p:spPr>
        <p:txBody>
          <a:bodyPr vert="horz" lIns="91349" tIns="45674" rIns="91349" bIns="45674"/>
          <a:lstStyle>
            <a:lvl1pPr algn="r">
              <a:defRPr sz="1200"/>
            </a:lvl1pPr>
          </a:lstStyle>
          <a:p>
            <a:pPr lvl="0">
              <a:defRPr/>
            </a:pPr>
            <a:fld id="{707BC775-E588-49B1-8152-34E6F68DC449}" type="datetime1">
              <a:rPr lang="ko-KR" altLang="en-US"/>
              <a:pPr lvl="0">
                <a:defRPr/>
              </a:pPr>
              <a:t>2023-10-29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70"/>
            <a:ext cx="2945924" cy="498157"/>
          </a:xfrm>
          <a:prstGeom prst="rect">
            <a:avLst/>
          </a:prstGeom>
        </p:spPr>
        <p:txBody>
          <a:bodyPr vert="horz" lIns="91349" tIns="45674" rIns="91349" bIns="45674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168" y="9430070"/>
            <a:ext cx="2945923" cy="498157"/>
          </a:xfrm>
          <a:prstGeom prst="rect">
            <a:avLst/>
          </a:prstGeom>
        </p:spPr>
        <p:txBody>
          <a:bodyPr vert="horz" lIns="91349" tIns="45674" rIns="91349" bIns="45674" anchor="b"/>
          <a:lstStyle>
            <a:lvl1pPr algn="r">
              <a:defRPr sz="1200"/>
            </a:lvl1pPr>
          </a:lstStyle>
          <a:p>
            <a:pPr lvl="0">
              <a:defRPr/>
            </a:pPr>
            <a:fld id="{A6AB2693-AA52-4FA1-9F38-034AF80BCA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5"/>
            <a:ext cx="2945659" cy="498135"/>
          </a:xfrm>
          <a:prstGeom prst="rect">
            <a:avLst/>
          </a:prstGeom>
        </p:spPr>
        <p:txBody>
          <a:bodyPr vert="horz" lIns="91303" tIns="45651" rIns="91303" bIns="45651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5"/>
            <a:ext cx="2945659" cy="498135"/>
          </a:xfrm>
          <a:prstGeom prst="rect">
            <a:avLst/>
          </a:prstGeom>
        </p:spPr>
        <p:txBody>
          <a:bodyPr vert="horz" lIns="91303" tIns="45651" rIns="91303" bIns="45651"/>
          <a:lstStyle>
            <a:lvl1pPr algn="r">
              <a:defRPr sz="1200"/>
            </a:lvl1pPr>
          </a:lstStyle>
          <a:p>
            <a:pPr lvl="0">
              <a:defRPr/>
            </a:pPr>
            <a:fld id="{6C75824B-EE8F-4812-A8E8-7CD839AE493C}" type="datetime1">
              <a:rPr lang="ko-KR" altLang="en-US"/>
              <a:pPr lvl="0">
                <a:defRPr/>
              </a:pPr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3" tIns="45651" rIns="91303" bIns="45651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2"/>
            <a:ext cx="5438140" cy="3909238"/>
          </a:xfrm>
          <a:prstGeom prst="rect">
            <a:avLst/>
          </a:prstGeom>
        </p:spPr>
        <p:txBody>
          <a:bodyPr vert="horz" lIns="91303" tIns="45651" rIns="91303" bIns="45651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30099"/>
            <a:ext cx="2945659" cy="498135"/>
          </a:xfrm>
          <a:prstGeom prst="rect">
            <a:avLst/>
          </a:prstGeom>
        </p:spPr>
        <p:txBody>
          <a:bodyPr vert="horz" lIns="91303" tIns="45651" rIns="91303" bIns="45651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9"/>
            <a:ext cx="2945659" cy="498135"/>
          </a:xfrm>
          <a:prstGeom prst="rect">
            <a:avLst/>
          </a:prstGeom>
        </p:spPr>
        <p:txBody>
          <a:bodyPr vert="horz" lIns="91303" tIns="45651" rIns="91303" bIns="45651" anchor="b"/>
          <a:lstStyle>
            <a:lvl1pPr algn="r">
              <a:defRPr sz="1200"/>
            </a:lvl1pPr>
          </a:lstStyle>
          <a:p>
            <a:pPr lvl="0">
              <a:defRPr/>
            </a:pPr>
            <a:fld id="{54F5F91B-DFCF-4C9F-AFC4-FED87A24FDD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Graph data</a:t>
            </a:r>
            <a:r>
              <a:rPr lang="ko-KR" altLang="en-US" dirty="0"/>
              <a:t>는 </a:t>
            </a:r>
            <a:r>
              <a:rPr lang="en-US" altLang="ko-KR" dirty="0"/>
              <a:t>Node, edge(node</a:t>
            </a:r>
            <a:r>
              <a:rPr lang="ko-KR" altLang="en-US" dirty="0"/>
              <a:t> 사이를 잇는</a:t>
            </a:r>
            <a:r>
              <a:rPr lang="en-US" altLang="ko-KR" dirty="0"/>
              <a:t>), node feature vector</a:t>
            </a:r>
            <a:r>
              <a:rPr lang="ko-KR" altLang="en-US" dirty="0"/>
              <a:t>로 이루어져 있음</a:t>
            </a:r>
            <a:endParaRPr lang="en-US" altLang="ko-KR" dirty="0"/>
          </a:p>
          <a:p>
            <a:r>
              <a:rPr lang="ko-KR" altLang="en-US" dirty="0"/>
              <a:t>이 데이터를 인접행렬과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메트릭스로</a:t>
            </a:r>
            <a:r>
              <a:rPr lang="ko-KR" altLang="en-US" dirty="0"/>
              <a:t> 표현할 수 있음</a:t>
            </a:r>
            <a:endParaRPr lang="en-US" altLang="ko-KR" dirty="0"/>
          </a:p>
          <a:p>
            <a:r>
              <a:rPr lang="en-US" altLang="ko-KR" dirty="0"/>
              <a:t>Feature vector</a:t>
            </a:r>
            <a:r>
              <a:rPr lang="ko-KR" altLang="en-US" dirty="0"/>
              <a:t>가 하나의 </a:t>
            </a:r>
            <a:r>
              <a:rPr lang="ko-KR" altLang="en-US" dirty="0" err="1"/>
              <a:t>행이되고</a:t>
            </a:r>
            <a:r>
              <a:rPr lang="ko-KR" altLang="en-US" dirty="0"/>
              <a:t> 이러한 </a:t>
            </a:r>
            <a:r>
              <a:rPr lang="en-US" altLang="ko-KR" dirty="0"/>
              <a:t>feature vector</a:t>
            </a:r>
            <a:r>
              <a:rPr lang="ko-KR" altLang="en-US" dirty="0"/>
              <a:t>들을 붙여 하나의 </a:t>
            </a:r>
            <a:r>
              <a:rPr lang="en-US" altLang="ko-KR" dirty="0"/>
              <a:t>feature matrix</a:t>
            </a:r>
            <a:r>
              <a:rPr lang="ko-KR" altLang="en-US" dirty="0"/>
              <a:t>로 표현할 수 있음</a:t>
            </a:r>
            <a:endParaRPr lang="en-US" altLang="ko-KR" dirty="0"/>
          </a:p>
          <a:p>
            <a:r>
              <a:rPr lang="ko-KR" altLang="en-US" dirty="0"/>
              <a:t>같은 그래프 구조이지만 위치가 달라짐으로 인해 인접 행렬이 달라지게 되는데</a:t>
            </a:r>
            <a:r>
              <a:rPr lang="en-US" altLang="ko-KR" dirty="0"/>
              <a:t>, </a:t>
            </a:r>
            <a:r>
              <a:rPr lang="ko-KR" altLang="en-US" dirty="0"/>
              <a:t>이러한 오류를 방지하기 위한 방법이 </a:t>
            </a:r>
            <a:r>
              <a:rPr lang="en-US" altLang="ko-KR" dirty="0"/>
              <a:t>Readout</a:t>
            </a:r>
            <a:r>
              <a:rPr lang="ko-KR" altLang="en-US" dirty="0"/>
              <a:t>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0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Const-GAT</a:t>
            </a:r>
            <a:r>
              <a:rPr lang="ko-KR" altLang="en-US" dirty="0"/>
              <a:t>는 다른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9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노드의 중요도를 암시적으로 할당한다</a:t>
            </a:r>
            <a:endParaRPr lang="en-US" altLang="ko-KR" dirty="0"/>
          </a:p>
          <a:p>
            <a:r>
              <a:rPr lang="ko-KR" altLang="en-US" dirty="0"/>
              <a:t>그래프의 노드 간의 상대적인 중요도나 가중치를 명시적으로 지정해주지 않아도</a:t>
            </a:r>
            <a:r>
              <a:rPr lang="en-US" altLang="ko-KR" dirty="0"/>
              <a:t>, </a:t>
            </a:r>
            <a:r>
              <a:rPr lang="ko-KR" altLang="en-US" dirty="0"/>
              <a:t>모델이 스스로 학습하는 과정에서 각 노드의 중요도나 가중치를 판단하고 결정한다는 의미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모델이 데이터와 상황에 따라 자동으로 중요도나 가중치를 조절하며 학습한다는 것을 의미함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3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9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 matrix</a:t>
            </a:r>
            <a:r>
              <a:rPr lang="ko-KR" altLang="en-US" dirty="0"/>
              <a:t>와 </a:t>
            </a:r>
            <a:r>
              <a:rPr lang="en-US" altLang="ko-KR" dirty="0"/>
              <a:t>weight</a:t>
            </a:r>
            <a:r>
              <a:rPr lang="ko-KR" altLang="en-US" dirty="0"/>
              <a:t>를 곱함 </a:t>
            </a:r>
            <a:r>
              <a:rPr lang="en-US" altLang="ko-KR" dirty="0"/>
              <a:t>-&gt; </a:t>
            </a:r>
            <a:r>
              <a:rPr lang="ko-KR" altLang="en-US" dirty="0"/>
              <a:t>새롭게 업데이트된 하나의 </a:t>
            </a:r>
            <a:r>
              <a:rPr lang="en-US" altLang="ko-KR" dirty="0"/>
              <a:t>feature matrix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거기서 주변의 노드 정보들을 가져오기 위해 </a:t>
            </a:r>
            <a:r>
              <a:rPr lang="en-US" altLang="ko-KR" dirty="0"/>
              <a:t>Adjacency matrix</a:t>
            </a:r>
            <a:r>
              <a:rPr lang="ko-KR" altLang="en-US" dirty="0"/>
              <a:t>를 한번 더 </a:t>
            </a:r>
            <a:r>
              <a:rPr lang="ko-KR" altLang="en-US" dirty="0" err="1"/>
              <a:t>곱해줌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노드는 모든 노드와 </a:t>
            </a:r>
            <a:r>
              <a:rPr lang="ko-KR" altLang="en-US" dirty="0" err="1"/>
              <a:t>연결되어있음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모두 연산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번 노드라면 </a:t>
            </a:r>
            <a:r>
              <a:rPr lang="en-US" altLang="ko-KR" dirty="0"/>
              <a:t>3, 4</a:t>
            </a:r>
            <a:r>
              <a:rPr lang="ko-KR" altLang="en-US" dirty="0"/>
              <a:t>번과 연결되어 있지 않기 때문에 </a:t>
            </a:r>
            <a:r>
              <a:rPr lang="en-US" altLang="ko-KR" dirty="0"/>
              <a:t>Adjacency matrix</a:t>
            </a:r>
            <a:r>
              <a:rPr lang="ko-KR" altLang="en-US" dirty="0"/>
              <a:t>와 곱해지면서 제거가 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1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일반화된 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</a:t>
            </a:r>
            <a:r>
              <a:rPr lang="ko-KR" altLang="en-US" dirty="0"/>
              <a:t>는 </a:t>
            </a:r>
            <a:r>
              <a:rPr lang="en-US" altLang="ko-KR" dirty="0" err="1"/>
              <a:t>i</a:t>
            </a:r>
            <a:r>
              <a:rPr lang="ko-KR" altLang="en-US" dirty="0"/>
              <a:t>의 이웃 노드를 의미함</a:t>
            </a:r>
            <a:endParaRPr lang="en-US" altLang="ko-KR" dirty="0"/>
          </a:p>
          <a:p>
            <a:r>
              <a:rPr lang="ko-KR" altLang="en-US" dirty="0" err="1"/>
              <a:t>어텐션</a:t>
            </a:r>
            <a:r>
              <a:rPr lang="ko-KR" altLang="en-US" dirty="0"/>
              <a:t> 메커니즘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single-layer  feedforward neural network</a:t>
            </a:r>
            <a:r>
              <a:rPr lang="ko-KR" altLang="en-US" dirty="0"/>
              <a:t>이며</a:t>
            </a:r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 err="1"/>
              <a:t>i</a:t>
            </a:r>
            <a:r>
              <a:rPr lang="ko-KR" altLang="en-US" dirty="0"/>
              <a:t>에 대해 </a:t>
            </a:r>
            <a:r>
              <a:rPr lang="en-US" altLang="ko-KR" dirty="0"/>
              <a:t>j</a:t>
            </a:r>
            <a:r>
              <a:rPr lang="ko-KR" altLang="en-US" dirty="0"/>
              <a:t>가 갖는 중요도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리키렐루</a:t>
            </a:r>
            <a:r>
              <a:rPr lang="en-US" altLang="ko-KR" dirty="0"/>
              <a:t>:</a:t>
            </a:r>
            <a:r>
              <a:rPr lang="ko-KR" altLang="en-US" dirty="0"/>
              <a:t> 입력이 </a:t>
            </a:r>
            <a:r>
              <a:rPr lang="en-US" altLang="ko-KR" dirty="0"/>
              <a:t>0</a:t>
            </a:r>
            <a:r>
              <a:rPr lang="ko-KR" altLang="en-US" dirty="0"/>
              <a:t>보다 크면 그대로 반환</a:t>
            </a:r>
            <a:r>
              <a:rPr lang="en-US" altLang="ko-KR" dirty="0"/>
              <a:t>, 0</a:t>
            </a:r>
            <a:r>
              <a:rPr lang="ko-KR" altLang="en-US" dirty="0"/>
              <a:t>이하면 </a:t>
            </a:r>
            <a:r>
              <a:rPr lang="en-US" altLang="ko-KR" dirty="0"/>
              <a:t>0</a:t>
            </a:r>
            <a:r>
              <a:rPr lang="ko-KR" altLang="en-US" dirty="0"/>
              <a:t>을 반환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8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값이 있는 부분에만 </a:t>
            </a:r>
            <a:r>
              <a:rPr lang="en-US" altLang="ko-KR" dirty="0" err="1"/>
              <a:t>softmax</a:t>
            </a:r>
            <a:r>
              <a:rPr lang="ko-KR" altLang="en-US" dirty="0"/>
              <a:t>를 취해도 되지만 그러면 프로그래밍 적으로 복잡하기 때문에</a:t>
            </a:r>
            <a:endParaRPr lang="en-US" altLang="ko-KR" dirty="0"/>
          </a:p>
          <a:p>
            <a:r>
              <a:rPr lang="ko-KR" altLang="en-US" dirty="0"/>
              <a:t>빈칸에 마이너스 무한대 값을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r>
              <a:rPr lang="ko-KR" altLang="en-US" dirty="0"/>
              <a:t>만약 빈칸에 </a:t>
            </a:r>
            <a:r>
              <a:rPr lang="en-US" altLang="ko-KR" dirty="0"/>
              <a:t>0</a:t>
            </a:r>
            <a:r>
              <a:rPr lang="ko-KR" altLang="en-US" dirty="0"/>
              <a:t>을 넣으면 </a:t>
            </a:r>
            <a:r>
              <a:rPr lang="ko-KR" altLang="en-US" dirty="0" err="1"/>
              <a:t>익스포넨셜을</a:t>
            </a:r>
            <a:r>
              <a:rPr lang="ko-KR" altLang="en-US" dirty="0"/>
              <a:t> </a:t>
            </a:r>
            <a:r>
              <a:rPr lang="ko-KR" altLang="en-US" dirty="0" err="1"/>
              <a:t>취했을때</a:t>
            </a:r>
            <a:r>
              <a:rPr lang="ko-KR" altLang="en-US" dirty="0"/>
              <a:t> </a:t>
            </a:r>
            <a:r>
              <a:rPr lang="ko-KR" altLang="en-US" dirty="0" err="1"/>
              <a:t>상수값이</a:t>
            </a:r>
            <a:r>
              <a:rPr lang="ko-KR" altLang="en-US" dirty="0"/>
              <a:t> 나오게 됨</a:t>
            </a:r>
            <a:endParaRPr lang="en-US" altLang="ko-KR" dirty="0"/>
          </a:p>
          <a:p>
            <a:r>
              <a:rPr lang="ko-KR" altLang="en-US" dirty="0"/>
              <a:t>하지만 마이너스 무한대 값을 넣어주면 거의 </a:t>
            </a:r>
            <a:r>
              <a:rPr lang="en-US" altLang="ko-KR" dirty="0"/>
              <a:t>0</a:t>
            </a:r>
            <a:r>
              <a:rPr lang="ko-KR" altLang="en-US" dirty="0"/>
              <a:t>에 수렴하는 값</a:t>
            </a:r>
            <a:endParaRPr lang="en-US" altLang="ko-KR" dirty="0"/>
          </a:p>
          <a:p>
            <a:r>
              <a:rPr lang="ko-KR" altLang="en-US" dirty="0"/>
              <a:t>그 다음 소프트 맥스를 취하면 빈칸은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채워짐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9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동일한 중요도 사용</a:t>
            </a:r>
            <a:endParaRPr lang="en-US" altLang="ko-KR" dirty="0"/>
          </a:p>
          <a:p>
            <a:r>
              <a:rPr lang="en-US" altLang="ko-KR" dirty="0"/>
              <a:t>gat</a:t>
            </a:r>
            <a:r>
              <a:rPr lang="ko-KR" altLang="en-US" dirty="0"/>
              <a:t>는 </a:t>
            </a:r>
            <a:r>
              <a:rPr lang="ko-KR" altLang="en-US" dirty="0" err="1"/>
              <a:t>노드별로</a:t>
            </a:r>
            <a:r>
              <a:rPr lang="ko-KR" altLang="en-US" dirty="0"/>
              <a:t> 다르게 가중치를 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45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28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번의 실행 후에 평균 정확도</a:t>
            </a:r>
            <a:endParaRPr lang="en-US" altLang="ko-KR" dirty="0"/>
          </a:p>
          <a:p>
            <a:r>
              <a:rPr lang="en-US" altLang="ko-KR" dirty="0" err="1"/>
              <a:t>ReLU</a:t>
            </a:r>
            <a:r>
              <a:rPr lang="en-US" altLang="ko-KR" dirty="0"/>
              <a:t>, ELU </a:t>
            </a:r>
            <a:r>
              <a:rPr lang="ko-KR" altLang="en-US" dirty="0"/>
              <a:t>모두 시도했는데 </a:t>
            </a:r>
            <a:r>
              <a:rPr lang="en-US" altLang="ko-KR" dirty="0" err="1"/>
              <a:t>ReLU</a:t>
            </a:r>
            <a:r>
              <a:rPr lang="ko-KR" altLang="en-US" dirty="0"/>
              <a:t>가 모든 경우에 대해서 다 좋았음</a:t>
            </a:r>
            <a:endParaRPr lang="en-US" altLang="ko-KR" dirty="0"/>
          </a:p>
          <a:p>
            <a:r>
              <a:rPr lang="ko-KR" altLang="en-US" dirty="0"/>
              <a:t>입력이 </a:t>
            </a:r>
            <a:r>
              <a:rPr lang="en-US" altLang="ko-KR" dirty="0"/>
              <a:t>2233</a:t>
            </a:r>
            <a:r>
              <a:rPr lang="ko-KR" altLang="en-US" dirty="0"/>
              <a:t>개라면 각 </a:t>
            </a:r>
            <a:r>
              <a:rPr lang="en-US" altLang="ko-KR" dirty="0"/>
              <a:t>attention head</a:t>
            </a:r>
            <a:r>
              <a:rPr lang="ko-KR" altLang="en-US" dirty="0"/>
              <a:t>가 </a:t>
            </a:r>
            <a:r>
              <a:rPr lang="en-US" altLang="ko-KR" dirty="0"/>
              <a:t>8</a:t>
            </a:r>
            <a:r>
              <a:rPr lang="ko-KR" altLang="en-US" dirty="0"/>
              <a:t>개의 특징으로 변환함</a:t>
            </a:r>
            <a:endParaRPr lang="en-US" altLang="ko-KR" dirty="0"/>
          </a:p>
          <a:p>
            <a:r>
              <a:rPr lang="ko-KR" altLang="en-US" dirty="0" err="1"/>
              <a:t>어텐션</a:t>
            </a:r>
            <a:r>
              <a:rPr lang="ko-KR" altLang="en-US" dirty="0"/>
              <a:t> 헤드가 </a:t>
            </a:r>
            <a:r>
              <a:rPr lang="en-US" altLang="ko-KR" dirty="0"/>
              <a:t>8</a:t>
            </a:r>
            <a:r>
              <a:rPr lang="ko-KR" altLang="en-US" dirty="0"/>
              <a:t>게이기 때문에 총 출력 </a:t>
            </a:r>
            <a:r>
              <a:rPr lang="ko-KR" altLang="en-US" dirty="0" err="1"/>
              <a:t>특징수는</a:t>
            </a:r>
            <a:r>
              <a:rPr lang="ko-KR" altLang="en-US" dirty="0"/>
              <a:t> </a:t>
            </a:r>
            <a:r>
              <a:rPr lang="en-US" altLang="ko-KR" dirty="0"/>
              <a:t>8 * 8 = 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9072" y="2252999"/>
            <a:ext cx="8753856" cy="1006475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2F52A0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419918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6DCE03-F373-4334-B81D-2F8ADB27FB2E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205622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2F52A0"/>
                </a:gs>
                <a:gs pos="38000">
                  <a:srgbClr val="7795D7"/>
                </a:gs>
                <a:gs pos="66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63AFA3-9A3F-421F-8457-ABABB293FD02}"/>
              </a:ext>
            </a:extLst>
          </p:cNvPr>
          <p:cNvGrpSpPr/>
          <p:nvPr userDrawn="1"/>
        </p:nvGrpSpPr>
        <p:grpSpPr>
          <a:xfrm>
            <a:off x="4746871" y="5848793"/>
            <a:ext cx="2749534" cy="975023"/>
            <a:chOff x="4746871" y="5848793"/>
            <a:chExt cx="2749534" cy="9750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2A9CDEC-DCAC-420E-B118-7D73D25F1A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23006" y="5848793"/>
              <a:ext cx="2145988" cy="42487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FA45D1-E82E-4CE2-9648-80E2CA5516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46871" y="6256839"/>
              <a:ext cx="2749534" cy="566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" panose="05000000000000000000" pitchFamily="2" charset="2"/>
              <a:buChar char="u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defRPr/>
            </a:lvl2pPr>
            <a:lvl3pPr marL="987425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255713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/>
            </a:lvl4pPr>
            <a:lvl5pPr marL="1524000" indent="-228600">
              <a:buClr>
                <a:schemeClr val="tx1">
                  <a:lumMod val="50000"/>
                  <a:lumOff val="50000"/>
                </a:schemeClr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6192" y="2519557"/>
            <a:ext cx="9106916" cy="948905"/>
          </a:xfrm>
          <a:noFill/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757575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36738-2AFD-46E3-9706-433368DF2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1894EC-C502-40AB-AE50-F201A23BFC25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462000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7795D7"/>
                </a:gs>
                <a:gs pos="36000">
                  <a:schemeClr val="bg1">
                    <a:lumMod val="65000"/>
                  </a:schemeClr>
                </a:gs>
                <a:gs pos="69000">
                  <a:schemeClr val="bg1">
                    <a:lumMod val="65000"/>
                  </a:schemeClr>
                </a:gs>
                <a:gs pos="100000">
                  <a:srgbClr val="7795D7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CBC79-5229-4BDB-B316-7B0AD69C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7312" y="2102947"/>
            <a:ext cx="7973316" cy="4255124"/>
          </a:xfrm>
        </p:spPr>
        <p:txBody>
          <a:bodyPr>
            <a:normAutofit/>
          </a:bodyPr>
          <a:lstStyle>
            <a:lvl1pPr marL="444500" indent="-444500">
              <a:lnSpc>
                <a:spcPct val="150000"/>
              </a:lnSpc>
              <a:spcBef>
                <a:spcPts val="1200"/>
              </a:spcBef>
              <a:defRPr sz="2400"/>
            </a:lvl1pPr>
            <a:lvl2pPr marL="717550" indent="-228600">
              <a:lnSpc>
                <a:spcPct val="150000"/>
              </a:lnSpc>
              <a:spcBef>
                <a:spcPts val="1200"/>
              </a:spcBef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EC4EE5-5A53-49B0-988B-A36081777135}"/>
              </a:ext>
            </a:extLst>
          </p:cNvPr>
          <p:cNvGrpSpPr/>
          <p:nvPr userDrawn="1"/>
        </p:nvGrpSpPr>
        <p:grpSpPr>
          <a:xfrm>
            <a:off x="1264642" y="1077969"/>
            <a:ext cx="3065253" cy="843562"/>
            <a:chOff x="1162093" y="1223249"/>
            <a:chExt cx="3065253" cy="843562"/>
          </a:xfrm>
        </p:grpSpPr>
        <p:sp>
          <p:nvSpPr>
            <p:cNvPr id="4" name="제목 1"/>
            <p:cNvSpPr txBox="1">
              <a:spLocks/>
            </p:cNvSpPr>
            <p:nvPr userDrawn="1"/>
          </p:nvSpPr>
          <p:spPr>
            <a:xfrm>
              <a:off x="1162093" y="1223249"/>
              <a:ext cx="3065253" cy="84356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Contents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9" name="사다리꼴 7">
              <a:extLst>
                <a:ext uri="{FF2B5EF4-FFF2-40B4-BE49-F238E27FC236}">
                  <a16:creationId xmlns:a16="http://schemas.microsoft.com/office/drawing/2014/main" id="{FDE4667F-1B15-4F80-A8C7-D2B9C509DFA9}"/>
                </a:ext>
              </a:extLst>
            </p:cNvPr>
            <p:cNvSpPr/>
            <p:nvPr userDrawn="1"/>
          </p:nvSpPr>
          <p:spPr>
            <a:xfrm rot="5400000">
              <a:off x="1160041" y="1458764"/>
              <a:ext cx="640853" cy="389625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13BCEDD-56C4-45CE-ABA5-144D263E36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11293" y="1944582"/>
              <a:ext cx="2467909" cy="0"/>
            </a:xfrm>
            <a:prstGeom prst="line">
              <a:avLst/>
            </a:prstGeom>
            <a:ln w="41275" cap="rnd">
              <a:solidFill>
                <a:srgbClr val="2F52A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547871" y="2403031"/>
            <a:ext cx="5096258" cy="1938078"/>
            <a:chOff x="3530619" y="2305187"/>
            <a:chExt cx="5096258" cy="193807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3530619" y="2305187"/>
              <a:ext cx="5096258" cy="109345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4800" dirty="0">
                  <a:solidFill>
                    <a:srgbClr val="EC6608"/>
                  </a:solidFill>
                  <a:effectLst/>
                </a:rPr>
                <a:t>감사합니다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804841" y="3535379"/>
              <a:ext cx="25478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Thank You!</a:t>
              </a:r>
              <a:endPara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D5F816-C5F4-4204-B158-AFF75A0C2886}"/>
              </a:ext>
            </a:extLst>
          </p:cNvPr>
          <p:cNvCxnSpPr>
            <a:cxnSpLocks/>
          </p:cNvCxnSpPr>
          <p:nvPr userDrawn="1"/>
        </p:nvCxnSpPr>
        <p:spPr>
          <a:xfrm>
            <a:off x="3411387" y="3504725"/>
            <a:ext cx="5369226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EC6608"/>
                </a:gs>
                <a:gs pos="51000">
                  <a:schemeClr val="bg1">
                    <a:lumMod val="65000"/>
                  </a:schemeClr>
                </a:gs>
                <a:gs pos="100000">
                  <a:srgbClr val="EC6608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 userDrawn="1"/>
        </p:nvSpPr>
        <p:spPr>
          <a:xfrm rot="5400000">
            <a:off x="-205344" y="193431"/>
            <a:ext cx="790790" cy="389625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563523" y="178700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12715" y="640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307003" y="6407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0505E4-2737-494F-BB35-78D928115803}"/>
              </a:ext>
            </a:extLst>
          </p:cNvPr>
          <p:cNvCxnSpPr>
            <a:cxnSpLocks/>
          </p:cNvCxnSpPr>
          <p:nvPr userDrawn="1"/>
        </p:nvCxnSpPr>
        <p:spPr>
          <a:xfrm>
            <a:off x="94004" y="766470"/>
            <a:ext cx="12096000" cy="0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2F52A0"/>
                </a:gs>
                <a:gs pos="41000">
                  <a:srgbClr val="7795D7"/>
                </a:gs>
                <a:gs pos="68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DFCC037-D8F4-4A67-BCEC-865A5B9D9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2F52A0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EC6608"/>
        </a:buClr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8014B-881E-443F-9A44-062FE4499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2218815"/>
            <a:ext cx="8778240" cy="1006475"/>
          </a:xfrm>
        </p:spPr>
        <p:txBody>
          <a:bodyPr/>
          <a:lstStyle/>
          <a:p>
            <a:r>
              <a:rPr lang="en-US" altLang="ko-KR" dirty="0"/>
              <a:t>Graph Attention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786079-C3E1-4F42-A7B7-2137B269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86449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dirty="0"/>
              <a:t>2023. 11. 02.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강소연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6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9DDB6-DF58-545E-64AE-D784B8EE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</a:t>
            </a:r>
            <a:r>
              <a:rPr lang="ko-KR" altLang="en-US" dirty="0"/>
              <a:t> </a:t>
            </a:r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5251D-920D-ADDC-9DFA-70D72DB91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2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F144B-F197-C284-FB33-1002516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3F140-351D-2350-EDE2-46BDD61A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/>
              <a:t>grid </a:t>
            </a:r>
            <a:r>
              <a:rPr lang="ko-KR" altLang="en-US" dirty="0"/>
              <a:t>구조로 표현되는 </a:t>
            </a:r>
            <a:r>
              <a:rPr lang="en-US" altLang="ko-KR" dirty="0"/>
              <a:t>image classification, semantic segmentation</a:t>
            </a:r>
            <a:r>
              <a:rPr lang="ko-KR" altLang="en-US" dirty="0"/>
              <a:t> 등 많은 분야에서 사용되어 왔음</a:t>
            </a:r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3D mesh, social network</a:t>
            </a:r>
            <a:r>
              <a:rPr lang="ko-KR" altLang="en-US" dirty="0"/>
              <a:t>등의 데이터는 </a:t>
            </a:r>
            <a:r>
              <a:rPr lang="en-US" altLang="ko-KR" dirty="0"/>
              <a:t>graph </a:t>
            </a:r>
            <a:r>
              <a:rPr lang="ko-KR" altLang="en-US" dirty="0"/>
              <a:t>구조로 표현되기 때문에 </a:t>
            </a:r>
            <a:r>
              <a:rPr lang="en-US" altLang="ko-KR" dirty="0"/>
              <a:t>CNN</a:t>
            </a:r>
            <a:r>
              <a:rPr lang="ko-KR" altLang="en-US" dirty="0"/>
              <a:t>을 적용하기 어려움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871D6-B4CB-7F34-0CDE-04508E66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A44E93-C9C6-E9F2-D6ED-432F4C3B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2849313"/>
            <a:ext cx="2738436" cy="282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ocial Network Analytics. Social Network Analytics (with a Case… | by  Shreyansh nanawati | Analytics Vidhya | Medium">
            <a:extLst>
              <a:ext uri="{FF2B5EF4-FFF2-40B4-BE49-F238E27FC236}">
                <a16:creationId xmlns:a16="http://schemas.microsoft.com/office/drawing/2014/main" id="{6796BC20-6F46-21FB-2950-1DC7A15C5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1" y="3024397"/>
            <a:ext cx="3903702" cy="264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14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69BE9-D163-ED83-91C3-E052778F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GAT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35CE8-8369-B13B-7AE4-20C464D0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Graph-structured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에 대해 </a:t>
            </a:r>
            <a:r>
              <a:rPr lang="en-US" altLang="ko-KR" dirty="0"/>
              <a:t>node classification</a:t>
            </a:r>
            <a:r>
              <a:rPr lang="ko-KR" altLang="en-US" dirty="0"/>
              <a:t>을 수행하기 위한 </a:t>
            </a:r>
            <a:r>
              <a:rPr lang="en-US" altLang="ko-KR" dirty="0"/>
              <a:t>attention</a:t>
            </a:r>
            <a:r>
              <a:rPr lang="ko-KR" altLang="en-US" dirty="0"/>
              <a:t>기반의 구조</a:t>
            </a:r>
            <a:endParaRPr lang="en-US" altLang="ko-KR" dirty="0"/>
          </a:p>
          <a:p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importance</a:t>
            </a:r>
            <a:r>
              <a:rPr lang="ko-KR" altLang="en-US" dirty="0"/>
              <a:t> 반영 가능</a:t>
            </a:r>
            <a:endParaRPr lang="en-US" altLang="ko-KR" dirty="0"/>
          </a:p>
          <a:p>
            <a:r>
              <a:rPr lang="en-US" altLang="ko-KR" dirty="0"/>
              <a:t>Inductive learning</a:t>
            </a:r>
            <a:r>
              <a:rPr lang="ko-KR" altLang="en-US" dirty="0"/>
              <a:t>에 적용 가능 </a:t>
            </a:r>
            <a:r>
              <a:rPr lang="en-US" altLang="ko-KR" dirty="0"/>
              <a:t>(unseen graph</a:t>
            </a:r>
            <a:r>
              <a:rPr lang="ko-KR" altLang="en-US" dirty="0"/>
              <a:t>에 대해서 모델의 일반화 가능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2BACE-ED67-FAFC-3335-F9D8D865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2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0DF9B-CAF9-F6C8-300C-79719472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Masked</a:t>
            </a:r>
            <a:r>
              <a:rPr lang="ko-KR" altLang="en-US" dirty="0"/>
              <a:t> </a:t>
            </a:r>
            <a:r>
              <a:rPr lang="en-US" altLang="ko-KR" dirty="0"/>
              <a:t>self-attentional layer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96A11-3C60-DCCF-F7BB-B26D82963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1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8C7D8-5E6B-123A-2374-3BEFB872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 </a:t>
            </a:r>
            <a:r>
              <a:rPr lang="en-US" altLang="ko-KR" dirty="0"/>
              <a:t>Coefficients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1E612-E9C9-33ED-DD11-7A88399F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660576" cy="5133167"/>
          </a:xfrm>
        </p:spPr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에 대해 선형 변환을 수행 </a:t>
            </a:r>
            <a:r>
              <a:rPr lang="en-US" altLang="ko-KR" dirty="0"/>
              <a:t>-&gt; attention</a:t>
            </a:r>
            <a:r>
              <a:rPr lang="ko-KR" altLang="en-US" dirty="0"/>
              <a:t> </a:t>
            </a:r>
            <a:r>
              <a:rPr lang="en-US" altLang="ko-KR" dirty="0"/>
              <a:t>mechanism</a:t>
            </a:r>
            <a:r>
              <a:rPr lang="ko-KR" altLang="en-US" dirty="0"/>
              <a:t> 적용 </a:t>
            </a:r>
            <a:r>
              <a:rPr lang="en-US" altLang="ko-KR" dirty="0"/>
              <a:t>-&gt; </a:t>
            </a:r>
            <a:r>
              <a:rPr lang="en-US" altLang="ko-KR" dirty="0" err="1"/>
              <a:t>LeakyReLU</a:t>
            </a:r>
            <a:r>
              <a:rPr lang="en-US" altLang="ko-KR" dirty="0"/>
              <a:t> </a:t>
            </a:r>
            <a:r>
              <a:rPr lang="ko-KR" altLang="en-US" dirty="0"/>
              <a:t>통과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1A6E94-9498-30FC-CDCF-489B038B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BF310-0072-D288-B67E-E982BA21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62" y="1680364"/>
            <a:ext cx="3715268" cy="933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CEE6DF-E690-1D5E-A318-C19D18EB6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046" y="2653910"/>
            <a:ext cx="3607872" cy="33804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12A17E-2A3C-3BF3-372B-20DAC34C0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49" y="2613944"/>
            <a:ext cx="4182059" cy="337232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A0F300A-79C3-F161-E484-2546FDB3EA79}"/>
              </a:ext>
            </a:extLst>
          </p:cNvPr>
          <p:cNvSpPr/>
          <p:nvPr/>
        </p:nvSpPr>
        <p:spPr>
          <a:xfrm>
            <a:off x="5696638" y="3776870"/>
            <a:ext cx="1124952" cy="9335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135F1-44A7-E58B-E2EA-E7D0CD8B7DAF}"/>
              </a:ext>
            </a:extLst>
          </p:cNvPr>
          <p:cNvSpPr txBox="1"/>
          <p:nvPr/>
        </p:nvSpPr>
        <p:spPr>
          <a:xfrm>
            <a:off x="6566409" y="1680364"/>
            <a:ext cx="498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h: node feature, j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neighbor node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W: weight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a: attention mechanism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2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E1243-0160-F162-897A-4795A537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Masked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5ACED-788B-A607-FB49-F03E0666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r>
              <a:rPr lang="ko-KR" altLang="en-US" dirty="0"/>
              <a:t>를 취해야 함</a:t>
            </a:r>
            <a:endParaRPr lang="en-US" altLang="ko-KR" dirty="0"/>
          </a:p>
          <a:p>
            <a:r>
              <a:rPr lang="ko-KR" altLang="en-US" dirty="0"/>
              <a:t>값이 있는 부분에만 </a:t>
            </a:r>
            <a:r>
              <a:rPr lang="en-US" altLang="ko-KR" dirty="0" err="1"/>
              <a:t>softmax</a:t>
            </a:r>
            <a:r>
              <a:rPr lang="ko-KR" altLang="en-US" dirty="0"/>
              <a:t>를 취해도 되지만 그러면 프로그래밍이 복잡해짐</a:t>
            </a:r>
            <a:endParaRPr lang="en-US" altLang="ko-KR" dirty="0"/>
          </a:p>
          <a:p>
            <a:r>
              <a:rPr lang="ko-KR" altLang="en-US" dirty="0"/>
              <a:t>따라서 빈칸을 채워줘야 하는데</a:t>
            </a:r>
            <a:r>
              <a:rPr lang="en-US" altLang="ko-KR" dirty="0"/>
              <a:t>, </a:t>
            </a:r>
            <a:r>
              <a:rPr lang="ko-KR" altLang="en-US" dirty="0"/>
              <a:t>이 과정을 </a:t>
            </a:r>
            <a:r>
              <a:rPr lang="en-US" altLang="ko-KR" dirty="0"/>
              <a:t>masking</a:t>
            </a:r>
            <a:r>
              <a:rPr lang="ko-KR" altLang="en-US" dirty="0"/>
              <a:t>이라고 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06727-6E54-3BC4-AE19-83D77834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035693-2AE8-05C3-5E25-2B756774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6" y="2893774"/>
            <a:ext cx="3650259" cy="30641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504976C-D941-E46B-4359-268D98585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56" y="2790079"/>
            <a:ext cx="3278487" cy="3502215"/>
          </a:xfrm>
          <a:prstGeom prst="rect">
            <a:avLst/>
          </a:prstGeom>
        </p:spPr>
      </p:pic>
      <p:pic>
        <p:nvPicPr>
          <p:cNvPr id="16" name="Picture 2" descr="지수 함수 - 위키백과, 우리 모두의 백과사전">
            <a:extLst>
              <a:ext uri="{FF2B5EF4-FFF2-40B4-BE49-F238E27FC236}">
                <a16:creationId xmlns:a16="http://schemas.microsoft.com/office/drawing/2014/main" id="{22D132B1-B9FE-9996-4DF9-C29C01618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08" y="3164984"/>
            <a:ext cx="3009260" cy="22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63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E8C7E-B5D8-C140-ED77-B05B0F60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9BAB0-1A4D-17A0-C7C9-D037AF534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4019E1-21A7-4327-B8EE-F626CE58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93BBC-F4C6-79F6-C895-B7E5E6A1E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9"/>
          <a:stretch/>
        </p:blipFill>
        <p:spPr>
          <a:xfrm>
            <a:off x="2919981" y="1238649"/>
            <a:ext cx="5802682" cy="950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B7CA90-29B9-A3E2-7518-1C808345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399" y="2396025"/>
            <a:ext cx="374384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4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04A2-1B94-73AD-BB7D-54AD0516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 vs GAT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D5F0B-5733-BBAE-3C16-A86EE89D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  <a:r>
              <a:rPr lang="ko-KR" altLang="en-US" dirty="0"/>
              <a:t>은 </a:t>
            </a:r>
            <a:r>
              <a:rPr lang="en-US" altLang="ko-KR" dirty="0"/>
              <a:t>node</a:t>
            </a:r>
            <a:r>
              <a:rPr lang="ko-KR" altLang="en-US" dirty="0"/>
              <a:t>끼리 단순히 </a:t>
            </a:r>
            <a:r>
              <a:rPr lang="ko-KR" altLang="en-US" dirty="0" err="1"/>
              <a:t>연결되었는지만</a:t>
            </a:r>
            <a:r>
              <a:rPr lang="ko-KR" altLang="en-US" dirty="0"/>
              <a:t> 반영 </a:t>
            </a:r>
            <a:r>
              <a:rPr lang="en-US" altLang="ko-KR" dirty="0"/>
              <a:t>(</a:t>
            </a:r>
            <a:r>
              <a:rPr lang="ko-KR" altLang="en-US" dirty="0"/>
              <a:t>동일한 </a:t>
            </a:r>
            <a:r>
              <a:rPr lang="en-US" altLang="ko-KR" dirty="0"/>
              <a:t>importance)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C34FB-82D7-CCFF-680E-CC35BF0B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172570-C04A-8A0F-B9AD-D480FCE04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68" y="1698967"/>
            <a:ext cx="8983910" cy="437766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8CDFD25-73AD-C9E9-FD1A-4E45CF32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44" y="2559500"/>
            <a:ext cx="7041311" cy="28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6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2B2C5-3D1C-62D7-8A4F-801C1B1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 attention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A2E2B-F972-6050-61AF-1B62CF9F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1056564"/>
            <a:ext cx="12421804" cy="5133167"/>
          </a:xfrm>
        </p:spPr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과정을 동시에 여러 번 진행 </a:t>
            </a:r>
            <a:r>
              <a:rPr lang="en-US" altLang="ko-KR" dirty="0"/>
              <a:t>-&gt; concatenation or average -&gt; </a:t>
            </a:r>
            <a:r>
              <a:rPr lang="ko-KR" altLang="en-US" dirty="0"/>
              <a:t>최종적으로 </a:t>
            </a:r>
            <a:r>
              <a:rPr lang="en-US" altLang="ko-KR" dirty="0"/>
              <a:t>features</a:t>
            </a:r>
            <a:r>
              <a:rPr lang="ko-KR" altLang="en-US" dirty="0"/>
              <a:t>를 구함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1946A-1250-8278-F425-E2FB19F3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64BD1D-0F7A-8858-865F-A49BD9395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30" t="22427" b="-1077"/>
          <a:stretch/>
        </p:blipFill>
        <p:spPr>
          <a:xfrm>
            <a:off x="3353186" y="2094271"/>
            <a:ext cx="5855495" cy="35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0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662001-5355-4251-A371-5460423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(</a:t>
            </a:r>
            <a:r>
              <a:rPr lang="en-US" altLang="ko-KR" dirty="0" err="1"/>
              <a:t>Transductive</a:t>
            </a:r>
            <a:r>
              <a:rPr lang="en-US" altLang="ko-KR" dirty="0"/>
              <a:t>/Inductive)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D77CD0-BB8E-4146-97D0-E5E51A0B6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55ADB-F795-E575-2471-D84DB743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9E5F8-34D6-B004-E306-AE09F613D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8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76268-0FC7-EE0A-528E-4307E073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Datasets (</a:t>
            </a:r>
            <a:r>
              <a:rPr kumimoji="1" lang="en-US" altLang="ko-KR" dirty="0" err="1"/>
              <a:t>Transductive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9FE94-5093-213B-94E8-47BCADEA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Cora, </a:t>
            </a:r>
            <a:r>
              <a:rPr kumimoji="1" lang="en-US" altLang="ko-KR" dirty="0" err="1"/>
              <a:t>Citeseer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Pubmed</a:t>
            </a:r>
            <a:r>
              <a:rPr kumimoji="1" lang="en-US" altLang="ko-KR" dirty="0"/>
              <a:t> datasets: </a:t>
            </a:r>
            <a:r>
              <a:rPr kumimoji="1" lang="ko-KR" altLang="en-US" dirty="0"/>
              <a:t>논문 주제 분류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graph</a:t>
            </a:r>
            <a:r>
              <a:rPr kumimoji="1" lang="ko-KR" altLang="en-US" dirty="0"/>
              <a:t>로 구성</a:t>
            </a:r>
            <a:endParaRPr kumimoji="1" lang="en-US" altLang="ko-KR" dirty="0"/>
          </a:p>
          <a:p>
            <a:pPr lvl="1"/>
            <a:r>
              <a:rPr lang="en-US" altLang="ko-KR" dirty="0"/>
              <a:t>Node: </a:t>
            </a:r>
            <a:r>
              <a:rPr lang="ko-KR" altLang="en-US" dirty="0"/>
              <a:t>논문</a:t>
            </a:r>
            <a:r>
              <a:rPr lang="en-US" altLang="ko-KR" dirty="0"/>
              <a:t>, edge: </a:t>
            </a:r>
            <a:r>
              <a:rPr lang="ko-KR" altLang="en-US" dirty="0"/>
              <a:t>논문 간의 인용</a:t>
            </a:r>
            <a:endParaRPr lang="en-US" altLang="ko-KR" dirty="0"/>
          </a:p>
          <a:p>
            <a:pPr lvl="1"/>
            <a:r>
              <a:rPr lang="en-US" altLang="ko-KR" dirty="0"/>
              <a:t>Label: </a:t>
            </a:r>
            <a:r>
              <a:rPr lang="ko-KR" altLang="en-US" dirty="0"/>
              <a:t>논문 주제</a:t>
            </a:r>
            <a:endParaRPr lang="en-US" altLang="ko-KR" dirty="0"/>
          </a:p>
          <a:p>
            <a:pPr lvl="1"/>
            <a:r>
              <a:rPr kumimoji="1" lang="en-US" altLang="ko-KR" dirty="0"/>
              <a:t>Feature: </a:t>
            </a:r>
            <a:r>
              <a:rPr kumimoji="1" lang="ko-KR" altLang="en-US" dirty="0"/>
              <a:t>논문의 </a:t>
            </a:r>
            <a:r>
              <a:rPr kumimoji="1" lang="en-US" altLang="ko-KR" dirty="0"/>
              <a:t>title, abstract</a:t>
            </a:r>
          </a:p>
          <a:p>
            <a:pPr lvl="1"/>
            <a:endParaRPr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34081-3912-4C46-B1E3-A680EF44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A58D67-66F8-3F4E-53E1-E94CD685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82737"/>
            <a:ext cx="7772400" cy="27343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F29707-93B2-7C7E-AB4D-611B5BEF12EE}"/>
              </a:ext>
            </a:extLst>
          </p:cNvPr>
          <p:cNvSpPr/>
          <p:nvPr/>
        </p:nvSpPr>
        <p:spPr>
          <a:xfrm>
            <a:off x="3966072" y="3252615"/>
            <a:ext cx="4208444" cy="2269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433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860F8-00C5-68E3-077F-952679C1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Results (</a:t>
            </a:r>
            <a:r>
              <a:rPr kumimoji="1" lang="en-US" altLang="ko-KR" dirty="0" err="1"/>
              <a:t>Transductive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BF3C6-CF83-8F7A-C406-AA8FBB9A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Two-layer GAT model, attention heads = 8</a:t>
            </a:r>
          </a:p>
          <a:p>
            <a:r>
              <a:rPr kumimoji="1" lang="en-US" altLang="ko-KR" dirty="0"/>
              <a:t>Accuracy:100</a:t>
            </a:r>
            <a:r>
              <a:rPr kumimoji="1" lang="ko-KR" altLang="en-US" dirty="0"/>
              <a:t>번 실행 후 평균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7B56C-F0D4-655A-1D02-04EAAE44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7037BA-CC50-C00F-FB3D-F436DC52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66043"/>
            <a:ext cx="7772400" cy="39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6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A267E-D68E-2340-C8DB-A1A57CAE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Datasets (Inductive)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7B0DE-9D71-DDB4-84C0-1C53B61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PPI dataset: protein roles </a:t>
            </a:r>
            <a:r>
              <a:rPr kumimoji="1" lang="ko-KR" altLang="en-US" dirty="0"/>
              <a:t>분류</a:t>
            </a:r>
            <a:endParaRPr kumimoji="1" lang="en-US" altLang="ko-KR" dirty="0"/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24</a:t>
            </a:r>
            <a:r>
              <a:rPr lang="ko-KR" altLang="en-US" dirty="0"/>
              <a:t>개의 </a:t>
            </a:r>
            <a:r>
              <a:rPr lang="en-US" altLang="ko-KR" dirty="0"/>
              <a:t>graph</a:t>
            </a:r>
            <a:r>
              <a:rPr lang="ko-KR" altLang="en-US" dirty="0"/>
              <a:t>로 구성 </a:t>
            </a:r>
            <a:r>
              <a:rPr lang="en-US" altLang="ko-KR" dirty="0"/>
              <a:t>(Train:</a:t>
            </a:r>
            <a:r>
              <a:rPr lang="ko-KR" altLang="en-US" dirty="0"/>
              <a:t> </a:t>
            </a:r>
            <a:r>
              <a:rPr lang="en-US" altLang="ko-KR" dirty="0"/>
              <a:t>20,</a:t>
            </a:r>
            <a:r>
              <a:rPr lang="ko-KR" altLang="en-US" dirty="0"/>
              <a:t> </a:t>
            </a:r>
            <a:r>
              <a:rPr lang="en-US" altLang="ko-KR" dirty="0"/>
              <a:t>Valid: 2, Test: 2)</a:t>
            </a:r>
          </a:p>
          <a:p>
            <a:pPr lvl="1"/>
            <a:r>
              <a:rPr lang="en-US" altLang="ko-KR" dirty="0"/>
              <a:t>G</a:t>
            </a:r>
            <a:r>
              <a:rPr lang="en-US" altLang="ko-KR"/>
              <a:t>raph</a:t>
            </a:r>
            <a:r>
              <a:rPr lang="en-US" altLang="ko-KR" dirty="0"/>
              <a:t>: cell, node: protein, edge: protein-protein interactions</a:t>
            </a:r>
          </a:p>
          <a:p>
            <a:pPr lvl="1"/>
            <a:r>
              <a:rPr lang="en-US" altLang="ko-KR" dirty="0"/>
              <a:t>Label: 121</a:t>
            </a:r>
            <a:r>
              <a:rPr lang="ko-KR" altLang="en-US" dirty="0"/>
              <a:t>개의 </a:t>
            </a:r>
            <a:r>
              <a:rPr lang="en-US" altLang="ko-KR" dirty="0"/>
              <a:t>protein roles (multilabel)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D2DE90-BB3B-0C79-79CE-BAA42396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3DFC9-2BAA-BB7A-0BDB-9867CA08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79890"/>
            <a:ext cx="7772400" cy="27343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8B502C-6A37-293E-0403-1E3387635CE6}"/>
              </a:ext>
            </a:extLst>
          </p:cNvPr>
          <p:cNvSpPr/>
          <p:nvPr/>
        </p:nvSpPr>
        <p:spPr>
          <a:xfrm>
            <a:off x="8086381" y="3449768"/>
            <a:ext cx="1762699" cy="2269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775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2E4A5-4CAB-728B-CB93-854F2FB4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(Inductive)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C2FE2-7CDE-4AF5-0FC9-9D96B4FB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Three-layer GAT model, attention heads = 4</a:t>
            </a:r>
          </a:p>
          <a:p>
            <a:r>
              <a:rPr kumimoji="1" lang="en-US" altLang="ko-KR" dirty="0"/>
              <a:t>Accuracy:10</a:t>
            </a:r>
            <a:r>
              <a:rPr kumimoji="1" lang="ko-KR" altLang="en-US" dirty="0"/>
              <a:t>번 실행 후 평균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DA9DC-A411-65BF-C66F-6F8546CA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B5527F-957D-B751-19AD-CCFA1D1C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87" y="2349708"/>
            <a:ext cx="6747425" cy="3668617"/>
          </a:xfrm>
          <a:prstGeom prst="rect">
            <a:avLst/>
          </a:prstGeom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C69F9A11-3E92-A09B-CC4B-BF7897B7F99B}"/>
              </a:ext>
            </a:extLst>
          </p:cNvPr>
          <p:cNvSpPr/>
          <p:nvPr/>
        </p:nvSpPr>
        <p:spPr>
          <a:xfrm>
            <a:off x="2722287" y="3785191"/>
            <a:ext cx="233564" cy="85060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3C2CC-7413-4F3C-235F-8F50176BDDDE}"/>
              </a:ext>
            </a:extLst>
          </p:cNvPr>
          <p:cNvSpPr txBox="1"/>
          <p:nvPr/>
        </p:nvSpPr>
        <p:spPr>
          <a:xfrm>
            <a:off x="1839433" y="4019108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AA76E"/>
                </a:solidFill>
              </a:rPr>
              <a:t>2-layer</a:t>
            </a:r>
            <a:endParaRPr lang="ko-KR" altLang="en-US" dirty="0">
              <a:solidFill>
                <a:srgbClr val="FAA76E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AA4431-9393-CC96-0167-9A9B86804D26}"/>
              </a:ext>
            </a:extLst>
          </p:cNvPr>
          <p:cNvCxnSpPr>
            <a:cxnSpLocks/>
          </p:cNvCxnSpPr>
          <p:nvPr/>
        </p:nvCxnSpPr>
        <p:spPr>
          <a:xfrm flipH="1">
            <a:off x="2722287" y="4986670"/>
            <a:ext cx="233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C1C5EC-E8C1-0835-4B71-5090042E35FD}"/>
              </a:ext>
            </a:extLst>
          </p:cNvPr>
          <p:cNvSpPr txBox="1"/>
          <p:nvPr/>
        </p:nvSpPr>
        <p:spPr>
          <a:xfrm>
            <a:off x="1818167" y="4802004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3-layer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0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DB42D-4F63-3746-6309-69E80986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D3FCF-63E6-E252-991F-E36525EE0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2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583B1-B3A0-287C-D868-08CD85BD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614BD-940A-9DC6-8BA9-3C1BEFE2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Masked</a:t>
            </a:r>
            <a:r>
              <a:rPr lang="ko-KR" altLang="en-US" dirty="0"/>
              <a:t> </a:t>
            </a:r>
            <a:r>
              <a:rPr lang="en-US" altLang="ko-KR" dirty="0"/>
              <a:t>self-attentional layers</a:t>
            </a:r>
            <a:r>
              <a:rPr lang="ko-KR" altLang="en-US" dirty="0"/>
              <a:t>를 활용하여 </a:t>
            </a:r>
            <a:r>
              <a:rPr lang="en-US" altLang="ko-KR" dirty="0"/>
              <a:t>graph-structured data</a:t>
            </a:r>
            <a:r>
              <a:rPr lang="ko-KR" altLang="en-US" dirty="0"/>
              <a:t>에서 동작하는 </a:t>
            </a:r>
            <a:r>
              <a:rPr lang="en-US" altLang="ko-KR" dirty="0"/>
              <a:t>convolution-style neural networks</a:t>
            </a:r>
            <a:r>
              <a:rPr lang="ko-KR" altLang="en-US" dirty="0"/>
              <a:t>인 </a:t>
            </a:r>
            <a:r>
              <a:rPr lang="en-US" altLang="ko-KR" dirty="0"/>
              <a:t>GAT</a:t>
            </a:r>
            <a:r>
              <a:rPr lang="ko-KR" altLang="en-US" dirty="0"/>
              <a:t>를 제시함</a:t>
            </a:r>
            <a:endParaRPr lang="en-US" altLang="ko-KR" dirty="0"/>
          </a:p>
          <a:p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attentional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en-US" altLang="ko-KR" dirty="0"/>
              <a:t>computationally efficient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Node</a:t>
            </a:r>
            <a:r>
              <a:rPr lang="ko-KR" altLang="en-US" dirty="0"/>
              <a:t>간의 상대적인 </a:t>
            </a:r>
            <a:r>
              <a:rPr lang="en-US" altLang="ko-KR" dirty="0"/>
              <a:t>importance</a:t>
            </a:r>
            <a:r>
              <a:rPr lang="ko-KR" altLang="en-US" dirty="0"/>
              <a:t>를 지정해주지 않아도</a:t>
            </a:r>
            <a:r>
              <a:rPr lang="en-US" altLang="ko-KR" dirty="0"/>
              <a:t>, </a:t>
            </a:r>
            <a:r>
              <a:rPr lang="ko-KR" altLang="en-US" dirty="0"/>
              <a:t>학습하는 과정에서 스스로 할당할 수 있음</a:t>
            </a:r>
            <a:endParaRPr lang="en-US" altLang="ko-KR" dirty="0"/>
          </a:p>
          <a:p>
            <a:r>
              <a:rPr lang="en-US" altLang="ko-KR" dirty="0"/>
              <a:t>GAT</a:t>
            </a:r>
            <a:r>
              <a:rPr lang="ko-KR" altLang="en-US" dirty="0"/>
              <a:t>는 네 개의 </a:t>
            </a:r>
            <a:r>
              <a:rPr lang="en-US" altLang="ko-KR" dirty="0"/>
              <a:t>node classification benchmarks</a:t>
            </a:r>
            <a:r>
              <a:rPr lang="ko-KR" altLang="en-US" dirty="0"/>
              <a:t>에서 최첨단 성능을 달성함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265E8-ECC5-9DEA-8B2A-599BAED4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9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78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63751-5908-9143-76D7-4BC064336AA5}"/>
              </a:ext>
            </a:extLst>
          </p:cNvPr>
          <p:cNvSpPr/>
          <p:nvPr/>
        </p:nvSpPr>
        <p:spPr>
          <a:xfrm>
            <a:off x="5189106" y="4977587"/>
            <a:ext cx="1465243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3DCFA5B-1D78-BCA7-C035-43967F6A571F}"/>
              </a:ext>
            </a:extLst>
          </p:cNvPr>
          <p:cNvSpPr/>
          <p:nvPr/>
        </p:nvSpPr>
        <p:spPr>
          <a:xfrm>
            <a:off x="5632967" y="4593935"/>
            <a:ext cx="550844" cy="382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B145-A0E3-4DD2-4E3B-3D219A5F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Transductive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96D8F-7246-892A-49F1-456AACF4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7" y="1004539"/>
            <a:ext cx="11849548" cy="5133167"/>
          </a:xfrm>
        </p:spPr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testing data</a:t>
            </a:r>
            <a:r>
              <a:rPr lang="ko-KR" altLang="en-US" dirty="0"/>
              <a:t>를 기반으로 </a:t>
            </a:r>
            <a:r>
              <a:rPr lang="en-US" altLang="ko-KR" dirty="0"/>
              <a:t>testing data</a:t>
            </a:r>
            <a:r>
              <a:rPr lang="ko-KR" altLang="en-US" dirty="0"/>
              <a:t>의 </a:t>
            </a:r>
            <a:r>
              <a:rPr lang="en-US" altLang="ko-KR" dirty="0"/>
              <a:t>label</a:t>
            </a:r>
            <a:r>
              <a:rPr lang="ko-KR" altLang="en-US" dirty="0"/>
              <a:t>을 </a:t>
            </a:r>
            <a:r>
              <a:rPr lang="en-US" altLang="ko-KR" dirty="0"/>
              <a:t>prediction</a:t>
            </a:r>
            <a:r>
              <a:rPr lang="ko-KR" altLang="en-US" dirty="0"/>
              <a:t>하는 방식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dataset</a:t>
            </a:r>
            <a:r>
              <a:rPr lang="ko-KR" altLang="en-US" dirty="0"/>
              <a:t>에 대한 </a:t>
            </a:r>
            <a:r>
              <a:rPr lang="en-US" altLang="ko-KR" dirty="0"/>
              <a:t>prediction</a:t>
            </a:r>
            <a:r>
              <a:rPr lang="ko-KR" altLang="en-US" dirty="0"/>
              <a:t>에 집중하므로</a:t>
            </a:r>
            <a:r>
              <a:rPr lang="en-US" altLang="ko-KR" dirty="0"/>
              <a:t>,</a:t>
            </a:r>
            <a:r>
              <a:rPr lang="ko-KR" altLang="en-US" dirty="0"/>
              <a:t> 이외의 새로운 </a:t>
            </a:r>
            <a:r>
              <a:rPr lang="en-US" altLang="ko-KR" dirty="0"/>
              <a:t>dataset</a:t>
            </a:r>
            <a:r>
              <a:rPr lang="ko-KR" altLang="en-US" dirty="0"/>
              <a:t>에 대한 </a:t>
            </a:r>
            <a:r>
              <a:rPr lang="en-US" altLang="ko-KR" dirty="0"/>
              <a:t>prediction</a:t>
            </a:r>
            <a:r>
              <a:rPr lang="ko-KR" altLang="en-US" dirty="0"/>
              <a:t>을 수행하기 어려움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CFA7D-FC17-8D64-5C61-1BAFA4FF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2DECB3A-EF16-350D-AE8A-B571589D8A60}"/>
              </a:ext>
            </a:extLst>
          </p:cNvPr>
          <p:cNvSpPr/>
          <p:nvPr/>
        </p:nvSpPr>
        <p:spPr>
          <a:xfrm>
            <a:off x="4698425" y="3917890"/>
            <a:ext cx="2419930" cy="6760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C1A929D-687B-F0BE-F496-0CC9896C2C60}"/>
              </a:ext>
            </a:extLst>
          </p:cNvPr>
          <p:cNvSpPr/>
          <p:nvPr/>
        </p:nvSpPr>
        <p:spPr>
          <a:xfrm>
            <a:off x="6262149" y="3407014"/>
            <a:ext cx="550844" cy="6616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BD752B-410E-6ECF-0589-C81846ABABE9}"/>
              </a:ext>
            </a:extLst>
          </p:cNvPr>
          <p:cNvSpPr/>
          <p:nvPr/>
        </p:nvSpPr>
        <p:spPr>
          <a:xfrm>
            <a:off x="6071514" y="2720536"/>
            <a:ext cx="1465243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8B0B197-7451-CFEF-60FC-B5D77A07CDDF}"/>
              </a:ext>
            </a:extLst>
          </p:cNvPr>
          <p:cNvSpPr/>
          <p:nvPr/>
        </p:nvSpPr>
        <p:spPr>
          <a:xfrm>
            <a:off x="4986885" y="3396016"/>
            <a:ext cx="550844" cy="6616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E540CB-4EF3-5338-89AB-FED8E95F4607}"/>
              </a:ext>
            </a:extLst>
          </p:cNvPr>
          <p:cNvSpPr/>
          <p:nvPr/>
        </p:nvSpPr>
        <p:spPr>
          <a:xfrm>
            <a:off x="4286181" y="2720536"/>
            <a:ext cx="1465243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FA2955-2487-BF62-24A1-87D62E810523}"/>
              </a:ext>
            </a:extLst>
          </p:cNvPr>
          <p:cNvSpPr txBox="1"/>
          <p:nvPr/>
        </p:nvSpPr>
        <p:spPr>
          <a:xfrm>
            <a:off x="4390301" y="2992151"/>
            <a:ext cx="119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Training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63D0E-B9F2-C08F-891D-B96440C03CEA}"/>
              </a:ext>
            </a:extLst>
          </p:cNvPr>
          <p:cNvSpPr txBox="1"/>
          <p:nvPr/>
        </p:nvSpPr>
        <p:spPr>
          <a:xfrm>
            <a:off x="6207551" y="2898314"/>
            <a:ext cx="119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Unknown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1843B4-5175-10DC-1905-118BDB1D3EF0}"/>
              </a:ext>
            </a:extLst>
          </p:cNvPr>
          <p:cNvSpPr/>
          <p:nvPr/>
        </p:nvSpPr>
        <p:spPr>
          <a:xfrm>
            <a:off x="4286181" y="2720536"/>
            <a:ext cx="1465243" cy="240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labels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F381D4-AA02-7E86-FFDC-091AEA431F87}"/>
              </a:ext>
            </a:extLst>
          </p:cNvPr>
          <p:cNvSpPr/>
          <p:nvPr/>
        </p:nvSpPr>
        <p:spPr>
          <a:xfrm>
            <a:off x="5189106" y="4976040"/>
            <a:ext cx="1465243" cy="2605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482B0-EE59-4FFA-52D7-C74BB4097096}"/>
              </a:ext>
            </a:extLst>
          </p:cNvPr>
          <p:cNvSpPr txBox="1"/>
          <p:nvPr/>
        </p:nvSpPr>
        <p:spPr>
          <a:xfrm>
            <a:off x="5311805" y="5238152"/>
            <a:ext cx="119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Unknown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0B02C-BE37-3DE4-4CC5-1CF604199987}"/>
              </a:ext>
            </a:extLst>
          </p:cNvPr>
          <p:cNvSpPr txBox="1"/>
          <p:nvPr/>
        </p:nvSpPr>
        <p:spPr>
          <a:xfrm>
            <a:off x="4957102" y="3969600"/>
            <a:ext cx="192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Transductive</a:t>
            </a:r>
            <a:br>
              <a:rPr lang="en-US" altLang="ko-KR" dirty="0"/>
            </a:b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B8C8CF-4CEF-CA76-1B29-66C396E24F25}"/>
              </a:ext>
            </a:extLst>
          </p:cNvPr>
          <p:cNvSpPr/>
          <p:nvPr/>
        </p:nvSpPr>
        <p:spPr>
          <a:xfrm>
            <a:off x="3966073" y="2313542"/>
            <a:ext cx="3933022" cy="3863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88456-D478-F354-FD8F-DAFFB8DEF187}"/>
              </a:ext>
            </a:extLst>
          </p:cNvPr>
          <p:cNvSpPr txBox="1"/>
          <p:nvPr/>
        </p:nvSpPr>
        <p:spPr>
          <a:xfrm>
            <a:off x="5289771" y="2336408"/>
            <a:ext cx="209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0F98D0-ADA3-8089-5F98-C336809FD977}"/>
              </a:ext>
            </a:extLst>
          </p:cNvPr>
          <p:cNvSpPr/>
          <p:nvPr/>
        </p:nvSpPr>
        <p:spPr>
          <a:xfrm>
            <a:off x="6096425" y="5004587"/>
            <a:ext cx="1465243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F6498-D9E1-9202-A66A-6A2D7DA603F3}"/>
              </a:ext>
            </a:extLst>
          </p:cNvPr>
          <p:cNvSpPr/>
          <p:nvPr/>
        </p:nvSpPr>
        <p:spPr>
          <a:xfrm>
            <a:off x="6096425" y="5003040"/>
            <a:ext cx="1465243" cy="2605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1E242-AF58-777D-D004-8A8125056755}"/>
              </a:ext>
            </a:extLst>
          </p:cNvPr>
          <p:cNvSpPr txBox="1"/>
          <p:nvPr/>
        </p:nvSpPr>
        <p:spPr>
          <a:xfrm>
            <a:off x="6219124" y="5265152"/>
            <a:ext cx="119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Unknown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E6AEAB-2027-6328-44D7-2C109D09B3E6}"/>
              </a:ext>
            </a:extLst>
          </p:cNvPr>
          <p:cNvSpPr/>
          <p:nvPr/>
        </p:nvSpPr>
        <p:spPr>
          <a:xfrm>
            <a:off x="3974929" y="4462131"/>
            <a:ext cx="3933022" cy="1896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9D79C9-B708-237D-3731-FBFE7FF0FC1E}"/>
              </a:ext>
            </a:extLst>
          </p:cNvPr>
          <p:cNvSpPr/>
          <p:nvPr/>
        </p:nvSpPr>
        <p:spPr>
          <a:xfrm>
            <a:off x="3966073" y="2379644"/>
            <a:ext cx="3933022" cy="1896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B145-A0E3-4DD2-4E3B-3D219A5F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Inductive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96D8F-7246-892A-49F1-456AACF4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data</a:t>
            </a:r>
            <a:r>
              <a:rPr lang="ko-KR" altLang="en-US" dirty="0"/>
              <a:t>만 사용하여 모델을 학습하며</a:t>
            </a:r>
            <a:r>
              <a:rPr lang="en-US" altLang="ko-KR" dirty="0"/>
              <a:t>,</a:t>
            </a:r>
            <a:r>
              <a:rPr lang="ko-KR" altLang="en-US" dirty="0"/>
              <a:t> 이 학습된 모델은 </a:t>
            </a:r>
            <a:r>
              <a:rPr lang="en-US" altLang="ko-KR" dirty="0"/>
              <a:t>training data</a:t>
            </a:r>
            <a:r>
              <a:rPr lang="ko-KR" altLang="en-US" dirty="0"/>
              <a:t>에 없는 새로운 </a:t>
            </a:r>
            <a:r>
              <a:rPr lang="en-US" altLang="ko-KR" dirty="0"/>
              <a:t>data</a:t>
            </a:r>
            <a:r>
              <a:rPr lang="ko-KR" altLang="en-US" dirty="0"/>
              <a:t>에 대한 </a:t>
            </a:r>
            <a:r>
              <a:rPr lang="en-US" altLang="ko-KR" dirty="0"/>
              <a:t>prediction</a:t>
            </a:r>
            <a:r>
              <a:rPr lang="ko-KR" altLang="en-US" dirty="0"/>
              <a:t>을 수행하는 데 사용됨</a:t>
            </a:r>
            <a:endParaRPr lang="en-US" altLang="ko-KR" dirty="0"/>
          </a:p>
          <a:p>
            <a:r>
              <a:rPr lang="en-US" altLang="ko-KR" dirty="0"/>
              <a:t>Training data</a:t>
            </a:r>
            <a:r>
              <a:rPr lang="ko-KR" altLang="en-US" dirty="0"/>
              <a:t>를 기반으로 일반화된 모델을 생성하므로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training data</a:t>
            </a:r>
            <a:r>
              <a:rPr lang="ko-KR" altLang="en-US" dirty="0"/>
              <a:t>에 없는 새로운 </a:t>
            </a:r>
            <a:r>
              <a:rPr lang="en-US" altLang="ko-KR" dirty="0"/>
              <a:t>data</a:t>
            </a:r>
            <a:r>
              <a:rPr lang="ko-KR" altLang="en-US" dirty="0"/>
              <a:t>에 대한 예측도 수행할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CFA7D-FC17-8D64-5C61-1BAFA4FF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E80621A-3EE7-FE60-8B40-0A69BFE727B0}"/>
              </a:ext>
            </a:extLst>
          </p:cNvPr>
          <p:cNvSpPr/>
          <p:nvPr/>
        </p:nvSpPr>
        <p:spPr>
          <a:xfrm rot="19550627">
            <a:off x="6296635" y="4212418"/>
            <a:ext cx="550844" cy="90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7DD5AD-45EA-52C9-5CAD-1E3B31E509D6}"/>
              </a:ext>
            </a:extLst>
          </p:cNvPr>
          <p:cNvSpPr txBox="1"/>
          <p:nvPr/>
        </p:nvSpPr>
        <p:spPr>
          <a:xfrm>
            <a:off x="5343978" y="5987693"/>
            <a:ext cx="209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3DA263D-DA37-82DF-5852-F79D75482D46}"/>
              </a:ext>
            </a:extLst>
          </p:cNvPr>
          <p:cNvSpPr/>
          <p:nvPr/>
        </p:nvSpPr>
        <p:spPr>
          <a:xfrm>
            <a:off x="4722619" y="4002323"/>
            <a:ext cx="2419930" cy="6760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0B70B-6763-E7AA-C865-10D622E43C05}"/>
              </a:ext>
            </a:extLst>
          </p:cNvPr>
          <p:cNvSpPr txBox="1"/>
          <p:nvPr/>
        </p:nvSpPr>
        <p:spPr>
          <a:xfrm>
            <a:off x="4957102" y="4035702"/>
            <a:ext cx="192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Inductive</a:t>
            </a:r>
            <a:br>
              <a:rPr lang="en-US" altLang="ko-KR" dirty="0"/>
            </a:b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C7A126E-9F0F-F235-180F-435A0BA8AABE}"/>
              </a:ext>
            </a:extLst>
          </p:cNvPr>
          <p:cNvSpPr/>
          <p:nvPr/>
        </p:nvSpPr>
        <p:spPr>
          <a:xfrm>
            <a:off x="5646304" y="3460314"/>
            <a:ext cx="550844" cy="6616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D2BE4-55EF-B2E7-9719-FF648C435417}"/>
              </a:ext>
            </a:extLst>
          </p:cNvPr>
          <p:cNvSpPr/>
          <p:nvPr/>
        </p:nvSpPr>
        <p:spPr>
          <a:xfrm>
            <a:off x="5166990" y="2786638"/>
            <a:ext cx="1465243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5C1CF-3B08-9E9B-B235-AACB70DE099A}"/>
              </a:ext>
            </a:extLst>
          </p:cNvPr>
          <p:cNvSpPr txBox="1"/>
          <p:nvPr/>
        </p:nvSpPr>
        <p:spPr>
          <a:xfrm>
            <a:off x="5303027" y="3057549"/>
            <a:ext cx="119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Training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9EBDA6-7993-5FFD-4533-F6E7757550CA}"/>
              </a:ext>
            </a:extLst>
          </p:cNvPr>
          <p:cNvSpPr/>
          <p:nvPr/>
        </p:nvSpPr>
        <p:spPr>
          <a:xfrm>
            <a:off x="5166990" y="2786638"/>
            <a:ext cx="1465243" cy="240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labels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001DBB1-2E6D-BEDE-8816-BA8D893F0037}"/>
              </a:ext>
            </a:extLst>
          </p:cNvPr>
          <p:cNvSpPr/>
          <p:nvPr/>
        </p:nvSpPr>
        <p:spPr>
          <a:xfrm rot="13422255">
            <a:off x="4860491" y="4368723"/>
            <a:ext cx="550844" cy="8804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860F7-9947-97E2-E822-EDC072775D63}"/>
              </a:ext>
            </a:extLst>
          </p:cNvPr>
          <p:cNvSpPr/>
          <p:nvPr/>
        </p:nvSpPr>
        <p:spPr>
          <a:xfrm>
            <a:off x="4203745" y="5000021"/>
            <a:ext cx="1611767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CCB85-5DFE-FB80-EA19-3ACEE064FD6A}"/>
              </a:ext>
            </a:extLst>
          </p:cNvPr>
          <p:cNvSpPr txBox="1"/>
          <p:nvPr/>
        </p:nvSpPr>
        <p:spPr>
          <a:xfrm>
            <a:off x="4353385" y="5163306"/>
            <a:ext cx="131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Unknown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DBB9D6-6CA8-EC57-9651-5743D299DF8E}"/>
              </a:ext>
            </a:extLst>
          </p:cNvPr>
          <p:cNvSpPr txBox="1"/>
          <p:nvPr/>
        </p:nvSpPr>
        <p:spPr>
          <a:xfrm>
            <a:off x="5436895" y="2367246"/>
            <a:ext cx="200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94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62A23-BE09-D8A6-9972-E364E2B7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17AFB-C758-14EE-88DE-90A46E3B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Transductive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은 학습 과정에서 </a:t>
            </a:r>
            <a:r>
              <a:rPr lang="en-US" altLang="ko-KR" dirty="0"/>
              <a:t>testing data</a:t>
            </a:r>
            <a:r>
              <a:rPr lang="ko-KR" altLang="en-US" dirty="0"/>
              <a:t>의 정보를 활용하는 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inductive learning</a:t>
            </a:r>
            <a:r>
              <a:rPr lang="ko-KR" altLang="en-US" dirty="0"/>
              <a:t>은 </a:t>
            </a:r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만을 사용하여 일반화된 모델을 생성함</a:t>
            </a:r>
            <a:endParaRPr lang="en-US" altLang="ko-KR" dirty="0"/>
          </a:p>
          <a:p>
            <a:r>
              <a:rPr lang="en-US" altLang="ko-KR" dirty="0" err="1"/>
              <a:t>Transductive</a:t>
            </a:r>
            <a:r>
              <a:rPr lang="en-US" altLang="ko-KR" dirty="0"/>
              <a:t> learning</a:t>
            </a:r>
            <a:r>
              <a:rPr lang="ko-KR" altLang="en-US" dirty="0"/>
              <a:t>은 주어진 </a:t>
            </a:r>
            <a:r>
              <a:rPr lang="en-US" altLang="ko-KR" dirty="0"/>
              <a:t>testing data</a:t>
            </a:r>
            <a:r>
              <a:rPr lang="ko-KR" altLang="en-US" dirty="0"/>
              <a:t>에 최적화되어 있어 다른 새로운 </a:t>
            </a:r>
            <a:r>
              <a:rPr lang="en-US" altLang="ko-KR" dirty="0"/>
              <a:t>data</a:t>
            </a:r>
            <a:r>
              <a:rPr lang="ko-KR" altLang="en-US" dirty="0"/>
              <a:t>에 적용하기 어려운 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inductive learning</a:t>
            </a:r>
            <a:r>
              <a:rPr lang="ko-KR" altLang="en-US" dirty="0"/>
              <a:t>은 </a:t>
            </a:r>
            <a:r>
              <a:rPr lang="en-US" altLang="ko-KR" dirty="0"/>
              <a:t>training data </a:t>
            </a:r>
            <a:r>
              <a:rPr lang="ko-KR" altLang="en-US" dirty="0"/>
              <a:t>외의 새로운 </a:t>
            </a:r>
            <a:r>
              <a:rPr lang="en-US" altLang="ko-KR" dirty="0"/>
              <a:t>data</a:t>
            </a:r>
            <a:r>
              <a:rPr lang="ko-KR" altLang="en-US" dirty="0"/>
              <a:t>에도 </a:t>
            </a:r>
            <a:r>
              <a:rPr lang="en-US" altLang="ko-KR" dirty="0" err="1"/>
              <a:t>predicition</a:t>
            </a:r>
            <a:r>
              <a:rPr lang="ko-KR" altLang="en-US" dirty="0"/>
              <a:t>을 수행할 수 있음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C14D0-A76B-B571-C1CF-4B7DA892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9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8587-C5F1-E036-D1CB-9743F425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C1880-4662-F165-6BE3-F75AE08F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EE6042-A3F1-25A3-09E0-087509F5A59C}"/>
              </a:ext>
            </a:extLst>
          </p:cNvPr>
          <p:cNvSpPr/>
          <p:nvPr/>
        </p:nvSpPr>
        <p:spPr>
          <a:xfrm>
            <a:off x="4463043" y="2440695"/>
            <a:ext cx="742950" cy="7143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76A7A48-2922-A787-012A-D5F2BD8DC887}"/>
              </a:ext>
            </a:extLst>
          </p:cNvPr>
          <p:cNvSpPr/>
          <p:nvPr/>
        </p:nvSpPr>
        <p:spPr>
          <a:xfrm>
            <a:off x="2147570" y="2336877"/>
            <a:ext cx="742950" cy="714375"/>
          </a:xfrm>
          <a:prstGeom prst="ellipse">
            <a:avLst/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2CCF14-4B52-102C-52EF-B730F4AA0379}"/>
              </a:ext>
            </a:extLst>
          </p:cNvPr>
          <p:cNvSpPr/>
          <p:nvPr/>
        </p:nvSpPr>
        <p:spPr>
          <a:xfrm>
            <a:off x="3233420" y="2948945"/>
            <a:ext cx="742950" cy="714375"/>
          </a:xfrm>
          <a:prstGeom prst="ellipse">
            <a:avLst/>
          </a:prstGeom>
          <a:solidFill>
            <a:srgbClr val="779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86386E4-16A5-E147-3374-6BA47F6C26D2}"/>
              </a:ext>
            </a:extLst>
          </p:cNvPr>
          <p:cNvSpPr/>
          <p:nvPr/>
        </p:nvSpPr>
        <p:spPr>
          <a:xfrm>
            <a:off x="3124617" y="4089626"/>
            <a:ext cx="742950" cy="7143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FC7BAA-7C32-8156-F931-0086F97EB5F3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3867567" y="2797883"/>
            <a:ext cx="595476" cy="255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D7950E5-9365-4311-1F2F-0DEF33F67D6B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2781717" y="2946634"/>
            <a:ext cx="451703" cy="3594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DC83E1-8266-612D-80D8-C413DC47E87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3496092" y="3663320"/>
            <a:ext cx="108803" cy="4263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39937D1-E245-3C9A-DD28-E7717CD86316}"/>
              </a:ext>
            </a:extLst>
          </p:cNvPr>
          <p:cNvSpPr/>
          <p:nvPr/>
        </p:nvSpPr>
        <p:spPr>
          <a:xfrm>
            <a:off x="5338445" y="2013027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E0303D-5659-C543-A772-6103CFB1FF63}"/>
              </a:ext>
            </a:extLst>
          </p:cNvPr>
          <p:cNvSpPr/>
          <p:nvPr/>
        </p:nvSpPr>
        <p:spPr>
          <a:xfrm>
            <a:off x="5338445" y="2200275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15CF19-9FF4-DC44-9FCF-52A55ADD9E50}"/>
              </a:ext>
            </a:extLst>
          </p:cNvPr>
          <p:cNvSpPr/>
          <p:nvPr/>
        </p:nvSpPr>
        <p:spPr>
          <a:xfrm>
            <a:off x="5338445" y="2379739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422458D-8BB3-35E5-506C-16C555904451}"/>
              </a:ext>
            </a:extLst>
          </p:cNvPr>
          <p:cNvSpPr/>
          <p:nvPr/>
        </p:nvSpPr>
        <p:spPr>
          <a:xfrm>
            <a:off x="5338444" y="2566987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846398-34D5-3088-4279-AB83CEB16204}"/>
              </a:ext>
            </a:extLst>
          </p:cNvPr>
          <p:cNvSpPr/>
          <p:nvPr/>
        </p:nvSpPr>
        <p:spPr>
          <a:xfrm>
            <a:off x="5338444" y="2757602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C467D2-C38A-5A2C-6741-CDB48FBCA681}"/>
              </a:ext>
            </a:extLst>
          </p:cNvPr>
          <p:cNvSpPr/>
          <p:nvPr/>
        </p:nvSpPr>
        <p:spPr>
          <a:xfrm>
            <a:off x="3795395" y="1870152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2646658-B57D-D13C-E88A-E7212D1EE36E}"/>
              </a:ext>
            </a:extLst>
          </p:cNvPr>
          <p:cNvSpPr/>
          <p:nvPr/>
        </p:nvSpPr>
        <p:spPr>
          <a:xfrm>
            <a:off x="3795395" y="2057400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13586D-42F8-D8D1-B092-BE724814FDA9}"/>
              </a:ext>
            </a:extLst>
          </p:cNvPr>
          <p:cNvSpPr/>
          <p:nvPr/>
        </p:nvSpPr>
        <p:spPr>
          <a:xfrm>
            <a:off x="3795395" y="2236864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098AC5-6EF6-CDE3-007E-AA34A4F6BC60}"/>
              </a:ext>
            </a:extLst>
          </p:cNvPr>
          <p:cNvSpPr/>
          <p:nvPr/>
        </p:nvSpPr>
        <p:spPr>
          <a:xfrm>
            <a:off x="3795394" y="2424112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BEBFAE-D5B9-B2E0-94FC-F70C4745FCD6}"/>
              </a:ext>
            </a:extLst>
          </p:cNvPr>
          <p:cNvSpPr/>
          <p:nvPr/>
        </p:nvSpPr>
        <p:spPr>
          <a:xfrm>
            <a:off x="3795394" y="2614727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85D6AC-ADD3-CCE6-7A55-53D863B64E79}"/>
              </a:ext>
            </a:extLst>
          </p:cNvPr>
          <p:cNvSpPr/>
          <p:nvPr/>
        </p:nvSpPr>
        <p:spPr>
          <a:xfrm>
            <a:off x="1776095" y="2165427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E7EE79D-E0E3-57C2-BA79-6AFA49A1756B}"/>
              </a:ext>
            </a:extLst>
          </p:cNvPr>
          <p:cNvSpPr/>
          <p:nvPr/>
        </p:nvSpPr>
        <p:spPr>
          <a:xfrm>
            <a:off x="1776095" y="2352675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AFF55A-1D0C-83AC-C3C2-888174222982}"/>
              </a:ext>
            </a:extLst>
          </p:cNvPr>
          <p:cNvSpPr/>
          <p:nvPr/>
        </p:nvSpPr>
        <p:spPr>
          <a:xfrm>
            <a:off x="1776095" y="2532139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2D0523-BF99-6145-4132-9D5B1AD344D9}"/>
              </a:ext>
            </a:extLst>
          </p:cNvPr>
          <p:cNvSpPr/>
          <p:nvPr/>
        </p:nvSpPr>
        <p:spPr>
          <a:xfrm>
            <a:off x="1776094" y="2719387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D7C154-F23F-6AC7-AF16-82BCDDAC1174}"/>
              </a:ext>
            </a:extLst>
          </p:cNvPr>
          <p:cNvSpPr/>
          <p:nvPr/>
        </p:nvSpPr>
        <p:spPr>
          <a:xfrm>
            <a:off x="1776094" y="2910002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9029C9-55C3-A1BA-5F00-FFE4E1A2DB02}"/>
              </a:ext>
            </a:extLst>
          </p:cNvPr>
          <p:cNvSpPr/>
          <p:nvPr/>
        </p:nvSpPr>
        <p:spPr>
          <a:xfrm>
            <a:off x="4014470" y="3908502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CFA62BF-A6A5-2D25-0C67-C1733DF75BCA}"/>
              </a:ext>
            </a:extLst>
          </p:cNvPr>
          <p:cNvSpPr/>
          <p:nvPr/>
        </p:nvSpPr>
        <p:spPr>
          <a:xfrm>
            <a:off x="4014470" y="4095750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D8F4DE-B151-E7B3-E335-BA82BA17FC4D}"/>
              </a:ext>
            </a:extLst>
          </p:cNvPr>
          <p:cNvSpPr/>
          <p:nvPr/>
        </p:nvSpPr>
        <p:spPr>
          <a:xfrm>
            <a:off x="4014470" y="4275214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46BDC7-EDC5-9CE3-FA64-B179780CB100}"/>
              </a:ext>
            </a:extLst>
          </p:cNvPr>
          <p:cNvSpPr/>
          <p:nvPr/>
        </p:nvSpPr>
        <p:spPr>
          <a:xfrm>
            <a:off x="4014469" y="4462462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직사각형 2047">
            <a:extLst>
              <a:ext uri="{FF2B5EF4-FFF2-40B4-BE49-F238E27FC236}">
                <a16:creationId xmlns:a16="http://schemas.microsoft.com/office/drawing/2014/main" id="{ECC451EE-E841-5652-1058-5DD5604AEA57}"/>
              </a:ext>
            </a:extLst>
          </p:cNvPr>
          <p:cNvSpPr/>
          <p:nvPr/>
        </p:nvSpPr>
        <p:spPr>
          <a:xfrm>
            <a:off x="4014469" y="4653077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49" name="표 2048">
            <a:extLst>
              <a:ext uri="{FF2B5EF4-FFF2-40B4-BE49-F238E27FC236}">
                <a16:creationId xmlns:a16="http://schemas.microsoft.com/office/drawing/2014/main" id="{6D2A8795-BBDB-2A51-669E-CAD89AFCA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96224"/>
              </p:ext>
            </p:extLst>
          </p:nvPr>
        </p:nvGraphicFramePr>
        <p:xfrm>
          <a:off x="7171671" y="1773631"/>
          <a:ext cx="2437148" cy="148336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609287">
                  <a:extLst>
                    <a:ext uri="{9D8B030D-6E8A-4147-A177-3AD203B41FA5}">
                      <a16:colId xmlns:a16="http://schemas.microsoft.com/office/drawing/2014/main" val="3375118918"/>
                    </a:ext>
                  </a:extLst>
                </a:gridCol>
                <a:gridCol w="609287">
                  <a:extLst>
                    <a:ext uri="{9D8B030D-6E8A-4147-A177-3AD203B41FA5}">
                      <a16:colId xmlns:a16="http://schemas.microsoft.com/office/drawing/2014/main" val="2454333400"/>
                    </a:ext>
                  </a:extLst>
                </a:gridCol>
                <a:gridCol w="609287">
                  <a:extLst>
                    <a:ext uri="{9D8B030D-6E8A-4147-A177-3AD203B41FA5}">
                      <a16:colId xmlns:a16="http://schemas.microsoft.com/office/drawing/2014/main" val="3847899109"/>
                    </a:ext>
                  </a:extLst>
                </a:gridCol>
                <a:gridCol w="609287">
                  <a:extLst>
                    <a:ext uri="{9D8B030D-6E8A-4147-A177-3AD203B41FA5}">
                      <a16:colId xmlns:a16="http://schemas.microsoft.com/office/drawing/2014/main" val="682796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256840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106284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129446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2384829223"/>
                  </a:ext>
                </a:extLst>
              </a:tr>
            </a:tbl>
          </a:graphicData>
        </a:graphic>
      </p:graphicFrame>
      <p:sp>
        <p:nvSpPr>
          <p:cNvPr id="2051" name="TextBox 2050">
            <a:extLst>
              <a:ext uri="{FF2B5EF4-FFF2-40B4-BE49-F238E27FC236}">
                <a16:creationId xmlns:a16="http://schemas.microsoft.com/office/drawing/2014/main" id="{A43C16E2-0249-353F-7C17-B7268EF3C085}"/>
              </a:ext>
            </a:extLst>
          </p:cNvPr>
          <p:cNvSpPr txBox="1"/>
          <p:nvPr/>
        </p:nvSpPr>
        <p:spPr>
          <a:xfrm>
            <a:off x="6094095" y="1317652"/>
            <a:ext cx="379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Adjacency Matrix </a:t>
            </a:r>
            <a:r>
              <a:rPr lang="en-US" altLang="ko-KR" b="1" dirty="0"/>
              <a:t>A</a:t>
            </a:r>
            <a:r>
              <a:rPr lang="en-US" altLang="ko-KR" dirty="0"/>
              <a:t> (4 x 4)</a:t>
            </a:r>
            <a:endParaRPr lang="ko-KR" altLang="en-US" dirty="0"/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0591D143-6AF5-3AA8-C99D-4723816B76F4}"/>
              </a:ext>
            </a:extLst>
          </p:cNvPr>
          <p:cNvSpPr/>
          <p:nvPr/>
        </p:nvSpPr>
        <p:spPr>
          <a:xfrm rot="16200000">
            <a:off x="6854564" y="3954798"/>
            <a:ext cx="395403" cy="615075"/>
          </a:xfrm>
          <a:prstGeom prst="rect">
            <a:avLst/>
          </a:prstGeom>
          <a:solidFill>
            <a:srgbClr val="7795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8FD18BB6-4B6B-FE37-BE51-92DAC449B85E}"/>
              </a:ext>
            </a:extLst>
          </p:cNvPr>
          <p:cNvSpPr/>
          <p:nvPr/>
        </p:nvSpPr>
        <p:spPr>
          <a:xfrm rot="16200000">
            <a:off x="7472051" y="3954429"/>
            <a:ext cx="395403" cy="615075"/>
          </a:xfrm>
          <a:prstGeom prst="rect">
            <a:avLst/>
          </a:prstGeom>
          <a:solidFill>
            <a:srgbClr val="7795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2" name="직사각형 2061">
            <a:extLst>
              <a:ext uri="{FF2B5EF4-FFF2-40B4-BE49-F238E27FC236}">
                <a16:creationId xmlns:a16="http://schemas.microsoft.com/office/drawing/2014/main" id="{8B454F0D-0172-81A6-5B5D-2DF9402621F8}"/>
              </a:ext>
            </a:extLst>
          </p:cNvPr>
          <p:cNvSpPr/>
          <p:nvPr/>
        </p:nvSpPr>
        <p:spPr>
          <a:xfrm rot="16200000">
            <a:off x="8090980" y="3955200"/>
            <a:ext cx="395403" cy="615075"/>
          </a:xfrm>
          <a:prstGeom prst="rect">
            <a:avLst/>
          </a:prstGeom>
          <a:solidFill>
            <a:srgbClr val="7795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직사각형 2062">
            <a:extLst>
              <a:ext uri="{FF2B5EF4-FFF2-40B4-BE49-F238E27FC236}">
                <a16:creationId xmlns:a16="http://schemas.microsoft.com/office/drawing/2014/main" id="{1C670618-E415-7A39-BCB3-2A2C9A3575D7}"/>
              </a:ext>
            </a:extLst>
          </p:cNvPr>
          <p:cNvSpPr/>
          <p:nvPr/>
        </p:nvSpPr>
        <p:spPr>
          <a:xfrm rot="16200000">
            <a:off x="9337188" y="3954429"/>
            <a:ext cx="395403" cy="615075"/>
          </a:xfrm>
          <a:prstGeom prst="rect">
            <a:avLst/>
          </a:prstGeom>
          <a:solidFill>
            <a:srgbClr val="7795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B95C2B66-E505-8052-8727-92D04091BD02}"/>
              </a:ext>
            </a:extLst>
          </p:cNvPr>
          <p:cNvSpPr/>
          <p:nvPr/>
        </p:nvSpPr>
        <p:spPr>
          <a:xfrm rot="16200000">
            <a:off x="8715020" y="3955200"/>
            <a:ext cx="395403" cy="615075"/>
          </a:xfrm>
          <a:prstGeom prst="rect">
            <a:avLst/>
          </a:prstGeom>
          <a:solidFill>
            <a:srgbClr val="7795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C1E0EDE5-3A6C-4303-0354-82F657086B92}"/>
              </a:ext>
            </a:extLst>
          </p:cNvPr>
          <p:cNvSpPr/>
          <p:nvPr/>
        </p:nvSpPr>
        <p:spPr>
          <a:xfrm rot="16200000">
            <a:off x="6854565" y="4358210"/>
            <a:ext cx="395403" cy="615075"/>
          </a:xfrm>
          <a:prstGeom prst="rect">
            <a:avLst/>
          </a:prstGeom>
          <a:solidFill>
            <a:srgbClr val="EC6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92ABF76B-CF6E-1971-BB84-30779C8207CE}"/>
              </a:ext>
            </a:extLst>
          </p:cNvPr>
          <p:cNvSpPr/>
          <p:nvPr/>
        </p:nvSpPr>
        <p:spPr>
          <a:xfrm rot="16200000">
            <a:off x="7472052" y="4357841"/>
            <a:ext cx="395403" cy="615075"/>
          </a:xfrm>
          <a:prstGeom prst="rect">
            <a:avLst/>
          </a:prstGeom>
          <a:solidFill>
            <a:srgbClr val="EC6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7" name="직사각형 2066">
            <a:extLst>
              <a:ext uri="{FF2B5EF4-FFF2-40B4-BE49-F238E27FC236}">
                <a16:creationId xmlns:a16="http://schemas.microsoft.com/office/drawing/2014/main" id="{320A79B6-91C4-1B81-DAEC-8F8DE1F7AECC}"/>
              </a:ext>
            </a:extLst>
          </p:cNvPr>
          <p:cNvSpPr/>
          <p:nvPr/>
        </p:nvSpPr>
        <p:spPr>
          <a:xfrm rot="16200000">
            <a:off x="8090981" y="4358612"/>
            <a:ext cx="395403" cy="615075"/>
          </a:xfrm>
          <a:prstGeom prst="rect">
            <a:avLst/>
          </a:prstGeom>
          <a:solidFill>
            <a:srgbClr val="EC6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8" name="직사각형 2067">
            <a:extLst>
              <a:ext uri="{FF2B5EF4-FFF2-40B4-BE49-F238E27FC236}">
                <a16:creationId xmlns:a16="http://schemas.microsoft.com/office/drawing/2014/main" id="{DDABC74A-DEDF-C2D5-45B7-FC373F0FA99F}"/>
              </a:ext>
            </a:extLst>
          </p:cNvPr>
          <p:cNvSpPr/>
          <p:nvPr/>
        </p:nvSpPr>
        <p:spPr>
          <a:xfrm rot="16200000">
            <a:off x="9337189" y="4357841"/>
            <a:ext cx="395403" cy="615075"/>
          </a:xfrm>
          <a:prstGeom prst="rect">
            <a:avLst/>
          </a:prstGeom>
          <a:solidFill>
            <a:srgbClr val="EC6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9" name="직사각형 2068">
            <a:extLst>
              <a:ext uri="{FF2B5EF4-FFF2-40B4-BE49-F238E27FC236}">
                <a16:creationId xmlns:a16="http://schemas.microsoft.com/office/drawing/2014/main" id="{A11E8A8A-5644-AA01-0F3A-60AE1FFCCC7B}"/>
              </a:ext>
            </a:extLst>
          </p:cNvPr>
          <p:cNvSpPr/>
          <p:nvPr/>
        </p:nvSpPr>
        <p:spPr>
          <a:xfrm rot="16200000">
            <a:off x="8715021" y="4358612"/>
            <a:ext cx="395403" cy="615075"/>
          </a:xfrm>
          <a:prstGeom prst="rect">
            <a:avLst/>
          </a:prstGeom>
          <a:solidFill>
            <a:srgbClr val="EC6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0" name="직사각형 2069">
            <a:extLst>
              <a:ext uri="{FF2B5EF4-FFF2-40B4-BE49-F238E27FC236}">
                <a16:creationId xmlns:a16="http://schemas.microsoft.com/office/drawing/2014/main" id="{AD81EF45-86BA-8844-72DF-0F83BE56065F}"/>
              </a:ext>
            </a:extLst>
          </p:cNvPr>
          <p:cNvSpPr/>
          <p:nvPr/>
        </p:nvSpPr>
        <p:spPr>
          <a:xfrm rot="16200000">
            <a:off x="6854563" y="4761624"/>
            <a:ext cx="395403" cy="6150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71" name="직사각형 2070">
            <a:extLst>
              <a:ext uri="{FF2B5EF4-FFF2-40B4-BE49-F238E27FC236}">
                <a16:creationId xmlns:a16="http://schemas.microsoft.com/office/drawing/2014/main" id="{F5D2E1D2-A0A8-5D3D-1725-3627DD84B341}"/>
              </a:ext>
            </a:extLst>
          </p:cNvPr>
          <p:cNvSpPr/>
          <p:nvPr/>
        </p:nvSpPr>
        <p:spPr>
          <a:xfrm rot="16200000">
            <a:off x="7472050" y="4761255"/>
            <a:ext cx="395403" cy="6150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72" name="직사각형 2071">
            <a:extLst>
              <a:ext uri="{FF2B5EF4-FFF2-40B4-BE49-F238E27FC236}">
                <a16:creationId xmlns:a16="http://schemas.microsoft.com/office/drawing/2014/main" id="{E72FD0ED-FCFC-B5AB-CAA9-A7242B2F15D7}"/>
              </a:ext>
            </a:extLst>
          </p:cNvPr>
          <p:cNvSpPr/>
          <p:nvPr/>
        </p:nvSpPr>
        <p:spPr>
          <a:xfrm rot="16200000">
            <a:off x="8090979" y="4762026"/>
            <a:ext cx="395403" cy="6150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73" name="직사각형 2072">
            <a:extLst>
              <a:ext uri="{FF2B5EF4-FFF2-40B4-BE49-F238E27FC236}">
                <a16:creationId xmlns:a16="http://schemas.microsoft.com/office/drawing/2014/main" id="{F5A10E5A-9360-1FBB-7EA3-70F07BD13277}"/>
              </a:ext>
            </a:extLst>
          </p:cNvPr>
          <p:cNvSpPr/>
          <p:nvPr/>
        </p:nvSpPr>
        <p:spPr>
          <a:xfrm rot="16200000">
            <a:off x="9337187" y="4761255"/>
            <a:ext cx="395403" cy="6150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74" name="직사각형 2073">
            <a:extLst>
              <a:ext uri="{FF2B5EF4-FFF2-40B4-BE49-F238E27FC236}">
                <a16:creationId xmlns:a16="http://schemas.microsoft.com/office/drawing/2014/main" id="{0DCBA185-1089-A526-D825-1923ED4D5C95}"/>
              </a:ext>
            </a:extLst>
          </p:cNvPr>
          <p:cNvSpPr/>
          <p:nvPr/>
        </p:nvSpPr>
        <p:spPr>
          <a:xfrm rot="16200000">
            <a:off x="8715019" y="4762026"/>
            <a:ext cx="395403" cy="6150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75" name="직사각형 2074">
            <a:extLst>
              <a:ext uri="{FF2B5EF4-FFF2-40B4-BE49-F238E27FC236}">
                <a16:creationId xmlns:a16="http://schemas.microsoft.com/office/drawing/2014/main" id="{F74EE32F-6335-27C6-456F-904B66EF1E63}"/>
              </a:ext>
            </a:extLst>
          </p:cNvPr>
          <p:cNvSpPr/>
          <p:nvPr/>
        </p:nvSpPr>
        <p:spPr>
          <a:xfrm rot="16200000">
            <a:off x="6854563" y="5165035"/>
            <a:ext cx="395403" cy="615075"/>
          </a:xfrm>
          <a:prstGeom prst="rect">
            <a:avLst/>
          </a:prstGeom>
          <a:solidFill>
            <a:srgbClr val="FAA7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76" name="직사각형 2075">
            <a:extLst>
              <a:ext uri="{FF2B5EF4-FFF2-40B4-BE49-F238E27FC236}">
                <a16:creationId xmlns:a16="http://schemas.microsoft.com/office/drawing/2014/main" id="{8CC727C8-2CF6-4F05-58E2-3CBD4BB24D1C}"/>
              </a:ext>
            </a:extLst>
          </p:cNvPr>
          <p:cNvSpPr/>
          <p:nvPr/>
        </p:nvSpPr>
        <p:spPr>
          <a:xfrm rot="16200000">
            <a:off x="7472050" y="5164666"/>
            <a:ext cx="395403" cy="615075"/>
          </a:xfrm>
          <a:prstGeom prst="rect">
            <a:avLst/>
          </a:prstGeom>
          <a:solidFill>
            <a:srgbClr val="FAA7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77" name="직사각형 2076">
            <a:extLst>
              <a:ext uri="{FF2B5EF4-FFF2-40B4-BE49-F238E27FC236}">
                <a16:creationId xmlns:a16="http://schemas.microsoft.com/office/drawing/2014/main" id="{1D603AA0-0C1E-B99A-A134-FAF3AB863023}"/>
              </a:ext>
            </a:extLst>
          </p:cNvPr>
          <p:cNvSpPr/>
          <p:nvPr/>
        </p:nvSpPr>
        <p:spPr>
          <a:xfrm rot="16200000">
            <a:off x="8090979" y="5165437"/>
            <a:ext cx="395403" cy="615075"/>
          </a:xfrm>
          <a:prstGeom prst="rect">
            <a:avLst/>
          </a:prstGeom>
          <a:solidFill>
            <a:srgbClr val="FAA7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78" name="직사각형 2077">
            <a:extLst>
              <a:ext uri="{FF2B5EF4-FFF2-40B4-BE49-F238E27FC236}">
                <a16:creationId xmlns:a16="http://schemas.microsoft.com/office/drawing/2014/main" id="{C2948CF3-9779-7543-BA9D-6EC5F995959E}"/>
              </a:ext>
            </a:extLst>
          </p:cNvPr>
          <p:cNvSpPr/>
          <p:nvPr/>
        </p:nvSpPr>
        <p:spPr>
          <a:xfrm rot="16200000">
            <a:off x="9337187" y="5164666"/>
            <a:ext cx="395403" cy="615075"/>
          </a:xfrm>
          <a:prstGeom prst="rect">
            <a:avLst/>
          </a:prstGeom>
          <a:solidFill>
            <a:srgbClr val="FAA7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79" name="직사각형 2078">
            <a:extLst>
              <a:ext uri="{FF2B5EF4-FFF2-40B4-BE49-F238E27FC236}">
                <a16:creationId xmlns:a16="http://schemas.microsoft.com/office/drawing/2014/main" id="{DD37170B-5079-23D5-5EC3-79196C018E1C}"/>
              </a:ext>
            </a:extLst>
          </p:cNvPr>
          <p:cNvSpPr/>
          <p:nvPr/>
        </p:nvSpPr>
        <p:spPr>
          <a:xfrm rot="16200000">
            <a:off x="8715019" y="5165437"/>
            <a:ext cx="395403" cy="615075"/>
          </a:xfrm>
          <a:prstGeom prst="rect">
            <a:avLst/>
          </a:prstGeom>
          <a:solidFill>
            <a:srgbClr val="FAA7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E5A63810-4957-A90D-8FD1-87DCAD02E451}"/>
              </a:ext>
            </a:extLst>
          </p:cNvPr>
          <p:cNvSpPr txBox="1"/>
          <p:nvPr/>
        </p:nvSpPr>
        <p:spPr>
          <a:xfrm>
            <a:off x="6987870" y="3637607"/>
            <a:ext cx="3630706" cy="38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Matrix </a:t>
            </a:r>
            <a:r>
              <a:rPr lang="en-US" altLang="ko-KR" b="1" dirty="0"/>
              <a:t>H</a:t>
            </a:r>
            <a:r>
              <a:rPr lang="en-US" altLang="ko-KR" dirty="0"/>
              <a:t> (4 x 5)</a:t>
            </a:r>
            <a:endParaRPr lang="ko-KR" altLang="en-US" dirty="0"/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EF73FA5B-D2EA-ED7E-8CE2-E6018BD2A114}"/>
              </a:ext>
            </a:extLst>
          </p:cNvPr>
          <p:cNvSpPr txBox="1"/>
          <p:nvPr/>
        </p:nvSpPr>
        <p:spPr>
          <a:xfrm>
            <a:off x="2131829" y="1975883"/>
            <a:ext cx="8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CABD9804-1847-CFF2-7C71-71CE56239945}"/>
              </a:ext>
            </a:extLst>
          </p:cNvPr>
          <p:cNvSpPr txBox="1"/>
          <p:nvPr/>
        </p:nvSpPr>
        <p:spPr>
          <a:xfrm>
            <a:off x="2795382" y="2725336"/>
            <a:ext cx="8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  <a:endParaRPr lang="ko-KR" altLang="en-US" dirty="0"/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FC23DE61-5868-9A51-B516-50D5B60861D6}"/>
              </a:ext>
            </a:extLst>
          </p:cNvPr>
          <p:cNvSpPr txBox="1"/>
          <p:nvPr/>
        </p:nvSpPr>
        <p:spPr>
          <a:xfrm>
            <a:off x="1368278" y="3073722"/>
            <a:ext cx="105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Feature</a:t>
            </a:r>
          </a:p>
          <a:p>
            <a:pPr algn="ctr"/>
            <a:r>
              <a:rPr lang="en-US" altLang="ko-KR" dirty="0"/>
              <a:t>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63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1A18C-3510-6172-D011-42F7A3F1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Convolutional Network 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6DCE5-C631-F1D7-A09B-8068B418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  <a:r>
              <a:rPr lang="ko-KR" altLang="en-US" dirty="0"/>
              <a:t>의 핵심 아이디어는 각 노드가 이웃 노드들의 </a:t>
            </a:r>
            <a:r>
              <a:rPr lang="en-US" altLang="ko-KR" dirty="0"/>
              <a:t>feature</a:t>
            </a:r>
            <a:r>
              <a:rPr lang="ko-KR" altLang="en-US" dirty="0"/>
              <a:t>를 집계하며</a:t>
            </a:r>
            <a:r>
              <a:rPr lang="en-US" altLang="ko-KR" dirty="0"/>
              <a:t>, </a:t>
            </a:r>
            <a:r>
              <a:rPr lang="ko-KR" altLang="en-US" dirty="0"/>
              <a:t>이를 통해 노드의 새로운 </a:t>
            </a:r>
            <a:r>
              <a:rPr lang="en-US" altLang="ko-KR" dirty="0"/>
              <a:t>feature(node embedding)</a:t>
            </a:r>
            <a:r>
              <a:rPr lang="ko-KR" altLang="en-US" dirty="0"/>
              <a:t>를 계산하는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ABD42-A0C7-DD03-B42E-AA9FAC54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26103A-460C-2EF7-727F-EA24C9B7028B}"/>
              </a:ext>
            </a:extLst>
          </p:cNvPr>
          <p:cNvSpPr/>
          <p:nvPr/>
        </p:nvSpPr>
        <p:spPr>
          <a:xfrm>
            <a:off x="3762003" y="3141735"/>
            <a:ext cx="742950" cy="7143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D8B2D7-A2E6-3C7B-42D1-5EBFE97A8FDD}"/>
              </a:ext>
            </a:extLst>
          </p:cNvPr>
          <p:cNvSpPr/>
          <p:nvPr/>
        </p:nvSpPr>
        <p:spPr>
          <a:xfrm>
            <a:off x="1446530" y="3037917"/>
            <a:ext cx="742950" cy="714375"/>
          </a:xfrm>
          <a:prstGeom prst="ellipse">
            <a:avLst/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3305977-A252-E065-B269-33812655C5E5}"/>
              </a:ext>
            </a:extLst>
          </p:cNvPr>
          <p:cNvSpPr/>
          <p:nvPr/>
        </p:nvSpPr>
        <p:spPr>
          <a:xfrm>
            <a:off x="2532380" y="3649985"/>
            <a:ext cx="742950" cy="714375"/>
          </a:xfrm>
          <a:prstGeom prst="ellipse">
            <a:avLst/>
          </a:prstGeom>
          <a:solidFill>
            <a:srgbClr val="779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5A4DF6-14B8-01C8-E96E-AA1F27F8D1EF}"/>
              </a:ext>
            </a:extLst>
          </p:cNvPr>
          <p:cNvSpPr/>
          <p:nvPr/>
        </p:nvSpPr>
        <p:spPr>
          <a:xfrm>
            <a:off x="2423577" y="4790666"/>
            <a:ext cx="742950" cy="7143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706FB8-2D0F-FF3F-B132-523F77EBD2AE}"/>
              </a:ext>
            </a:extLst>
          </p:cNvPr>
          <p:cNvCxnSpPr>
            <a:cxnSpLocks/>
            <a:stCxn id="7" idx="7"/>
            <a:endCxn id="5" idx="2"/>
          </p:cNvCxnSpPr>
          <p:nvPr/>
        </p:nvCxnSpPr>
        <p:spPr>
          <a:xfrm flipV="1">
            <a:off x="3166527" y="3498923"/>
            <a:ext cx="595476" cy="255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5305E7-0DF0-B82F-E3FB-2AC1666B9DE5}"/>
              </a:ext>
            </a:extLst>
          </p:cNvPr>
          <p:cNvCxnSpPr>
            <a:cxnSpLocks/>
            <a:stCxn id="7" idx="2"/>
            <a:endCxn id="6" idx="5"/>
          </p:cNvCxnSpPr>
          <p:nvPr/>
        </p:nvCxnSpPr>
        <p:spPr>
          <a:xfrm flipH="1" flipV="1">
            <a:off x="2080677" y="3647674"/>
            <a:ext cx="451703" cy="3594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345930-162A-A765-2569-86F4A568821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795052" y="4364360"/>
            <a:ext cx="108803" cy="4263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9B3EAD-7C02-61D2-AE63-DD2DC0A059F4}"/>
              </a:ext>
            </a:extLst>
          </p:cNvPr>
          <p:cNvSpPr/>
          <p:nvPr/>
        </p:nvSpPr>
        <p:spPr>
          <a:xfrm>
            <a:off x="4637405" y="2714067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995E10-3862-598F-DB31-D33316EE31E1}"/>
              </a:ext>
            </a:extLst>
          </p:cNvPr>
          <p:cNvSpPr/>
          <p:nvPr/>
        </p:nvSpPr>
        <p:spPr>
          <a:xfrm>
            <a:off x="4637405" y="2901315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79305C-F515-6C9C-505F-BC5FBB2C32EC}"/>
              </a:ext>
            </a:extLst>
          </p:cNvPr>
          <p:cNvSpPr/>
          <p:nvPr/>
        </p:nvSpPr>
        <p:spPr>
          <a:xfrm>
            <a:off x="4637405" y="3080779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C6A0EB-1DE9-A039-69AD-FF045E5FD3F6}"/>
              </a:ext>
            </a:extLst>
          </p:cNvPr>
          <p:cNvSpPr/>
          <p:nvPr/>
        </p:nvSpPr>
        <p:spPr>
          <a:xfrm>
            <a:off x="4637404" y="3268027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CCBEC4-E767-17D1-7336-0CDBFE3BDEEF}"/>
              </a:ext>
            </a:extLst>
          </p:cNvPr>
          <p:cNvSpPr/>
          <p:nvPr/>
        </p:nvSpPr>
        <p:spPr>
          <a:xfrm>
            <a:off x="4637404" y="3458642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E4D229-2E44-4F39-0730-7BC2E4897E26}"/>
              </a:ext>
            </a:extLst>
          </p:cNvPr>
          <p:cNvSpPr/>
          <p:nvPr/>
        </p:nvSpPr>
        <p:spPr>
          <a:xfrm>
            <a:off x="3094355" y="2571192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0432FA-E9E0-734F-8AD7-8C1147B9FA80}"/>
              </a:ext>
            </a:extLst>
          </p:cNvPr>
          <p:cNvSpPr/>
          <p:nvPr/>
        </p:nvSpPr>
        <p:spPr>
          <a:xfrm>
            <a:off x="3094355" y="2758440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056C6-0C97-D7B2-CC91-437FCEA9565A}"/>
              </a:ext>
            </a:extLst>
          </p:cNvPr>
          <p:cNvSpPr/>
          <p:nvPr/>
        </p:nvSpPr>
        <p:spPr>
          <a:xfrm>
            <a:off x="3094355" y="2937904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916900-E1BE-ACB7-66D3-33D6761C5E9E}"/>
              </a:ext>
            </a:extLst>
          </p:cNvPr>
          <p:cNvSpPr/>
          <p:nvPr/>
        </p:nvSpPr>
        <p:spPr>
          <a:xfrm>
            <a:off x="3094354" y="3125152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FF7D25-FB13-EC8C-746E-1713784F8C92}"/>
              </a:ext>
            </a:extLst>
          </p:cNvPr>
          <p:cNvSpPr/>
          <p:nvPr/>
        </p:nvSpPr>
        <p:spPr>
          <a:xfrm>
            <a:off x="3094354" y="3315767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B79D3F-B2C4-F30E-DEE2-AE62168996FE}"/>
              </a:ext>
            </a:extLst>
          </p:cNvPr>
          <p:cNvSpPr/>
          <p:nvPr/>
        </p:nvSpPr>
        <p:spPr>
          <a:xfrm>
            <a:off x="1105535" y="2866467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EFB1BA-E0DB-5BE5-C87F-66356806DD2E}"/>
              </a:ext>
            </a:extLst>
          </p:cNvPr>
          <p:cNvSpPr/>
          <p:nvPr/>
        </p:nvSpPr>
        <p:spPr>
          <a:xfrm>
            <a:off x="1105535" y="3053715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C86FFB-A78A-0B02-FE8F-1800560E1D7C}"/>
              </a:ext>
            </a:extLst>
          </p:cNvPr>
          <p:cNvSpPr/>
          <p:nvPr/>
        </p:nvSpPr>
        <p:spPr>
          <a:xfrm>
            <a:off x="1105535" y="3233179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C81423-7891-B488-C56C-8D9AB1157AEE}"/>
              </a:ext>
            </a:extLst>
          </p:cNvPr>
          <p:cNvSpPr/>
          <p:nvPr/>
        </p:nvSpPr>
        <p:spPr>
          <a:xfrm>
            <a:off x="1105534" y="3420427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D493F1-6B63-1C6E-941B-61C742114B9B}"/>
              </a:ext>
            </a:extLst>
          </p:cNvPr>
          <p:cNvSpPr/>
          <p:nvPr/>
        </p:nvSpPr>
        <p:spPr>
          <a:xfrm>
            <a:off x="1105534" y="3611042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BD2A02-D139-BCFB-2609-AB732A3FD2B8}"/>
              </a:ext>
            </a:extLst>
          </p:cNvPr>
          <p:cNvSpPr/>
          <p:nvPr/>
        </p:nvSpPr>
        <p:spPr>
          <a:xfrm>
            <a:off x="3313430" y="4609542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8974D8-D4BE-B2D0-0680-20E5E00B4738}"/>
              </a:ext>
            </a:extLst>
          </p:cNvPr>
          <p:cNvSpPr/>
          <p:nvPr/>
        </p:nvSpPr>
        <p:spPr>
          <a:xfrm>
            <a:off x="3313430" y="4796790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12CBC7-F00E-0075-3687-8ECEC1A576FA}"/>
              </a:ext>
            </a:extLst>
          </p:cNvPr>
          <p:cNvSpPr/>
          <p:nvPr/>
        </p:nvSpPr>
        <p:spPr>
          <a:xfrm>
            <a:off x="3313430" y="4976254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7853DD-3861-A5EB-F277-B40333CC6C6A}"/>
              </a:ext>
            </a:extLst>
          </p:cNvPr>
          <p:cNvSpPr/>
          <p:nvPr/>
        </p:nvSpPr>
        <p:spPr>
          <a:xfrm>
            <a:off x="3313429" y="5163502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BA4BD3-2A06-A76A-85E4-7E0B57565E4F}"/>
              </a:ext>
            </a:extLst>
          </p:cNvPr>
          <p:cNvSpPr/>
          <p:nvPr/>
        </p:nvSpPr>
        <p:spPr>
          <a:xfrm>
            <a:off x="3313429" y="5354117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6F6807F-8B4D-FAB9-E6A8-9F2C84A140BE}"/>
              </a:ext>
            </a:extLst>
          </p:cNvPr>
          <p:cNvSpPr/>
          <p:nvPr/>
        </p:nvSpPr>
        <p:spPr>
          <a:xfrm>
            <a:off x="8503098" y="4625142"/>
            <a:ext cx="742950" cy="714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7C7EB89-2CEE-1709-928D-A319327BB4A5}"/>
              </a:ext>
            </a:extLst>
          </p:cNvPr>
          <p:cNvSpPr/>
          <p:nvPr/>
        </p:nvSpPr>
        <p:spPr>
          <a:xfrm>
            <a:off x="8723250" y="3522907"/>
            <a:ext cx="742950" cy="714375"/>
          </a:xfrm>
          <a:prstGeom prst="ellipse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B62B4FA-4F20-AC1E-5525-9D1B7D2D5C80}"/>
              </a:ext>
            </a:extLst>
          </p:cNvPr>
          <p:cNvCxnSpPr>
            <a:cxnSpLocks/>
            <a:stCxn id="33" idx="7"/>
            <a:endCxn id="44" idx="2"/>
          </p:cNvCxnSpPr>
          <p:nvPr/>
        </p:nvCxnSpPr>
        <p:spPr>
          <a:xfrm flipV="1">
            <a:off x="9357397" y="3328111"/>
            <a:ext cx="598857" cy="299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8349552-4BE8-9CCC-A1DA-B790FC222E7D}"/>
              </a:ext>
            </a:extLst>
          </p:cNvPr>
          <p:cNvCxnSpPr>
            <a:cxnSpLocks/>
            <a:stCxn id="33" idx="2"/>
            <a:endCxn id="43" idx="5"/>
          </p:cNvCxnSpPr>
          <p:nvPr/>
        </p:nvCxnSpPr>
        <p:spPr>
          <a:xfrm flipH="1" flipV="1">
            <a:off x="8423947" y="3672996"/>
            <a:ext cx="299303" cy="207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991F8AD-2A3C-5CD4-0493-FA111C550566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>
          <a:xfrm flipH="1">
            <a:off x="8874573" y="4237282"/>
            <a:ext cx="220152" cy="387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9DB06B4-6516-A00E-99D2-A2BF65EBB094}"/>
              </a:ext>
            </a:extLst>
          </p:cNvPr>
          <p:cNvSpPr/>
          <p:nvPr/>
        </p:nvSpPr>
        <p:spPr>
          <a:xfrm>
            <a:off x="5840799" y="2818876"/>
            <a:ext cx="751919" cy="1971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EFAE99-4F89-CCAA-3326-BDD14A7A4004}"/>
              </a:ext>
            </a:extLst>
          </p:cNvPr>
          <p:cNvSpPr/>
          <p:nvPr/>
        </p:nvSpPr>
        <p:spPr>
          <a:xfrm>
            <a:off x="9223375" y="2480387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67FE50-8932-8824-70A5-7F94B4617913}"/>
              </a:ext>
            </a:extLst>
          </p:cNvPr>
          <p:cNvSpPr/>
          <p:nvPr/>
        </p:nvSpPr>
        <p:spPr>
          <a:xfrm>
            <a:off x="9223375" y="2667635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284B92-D1C8-00C1-1C61-0774A0C383BE}"/>
              </a:ext>
            </a:extLst>
          </p:cNvPr>
          <p:cNvSpPr/>
          <p:nvPr/>
        </p:nvSpPr>
        <p:spPr>
          <a:xfrm>
            <a:off x="9223375" y="2847099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E3BC15-F3D4-6065-69DE-2659C2D08C64}"/>
              </a:ext>
            </a:extLst>
          </p:cNvPr>
          <p:cNvSpPr/>
          <p:nvPr/>
        </p:nvSpPr>
        <p:spPr>
          <a:xfrm>
            <a:off x="9223374" y="3034347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854C732-89D3-4A26-C09A-84C20237AD65}"/>
              </a:ext>
            </a:extLst>
          </p:cNvPr>
          <p:cNvSpPr/>
          <p:nvPr/>
        </p:nvSpPr>
        <p:spPr>
          <a:xfrm>
            <a:off x="9223374" y="3224962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A11D249-516B-E8A7-EAD8-9A6E34A2F184}"/>
              </a:ext>
            </a:extLst>
          </p:cNvPr>
          <p:cNvSpPr/>
          <p:nvPr/>
        </p:nvSpPr>
        <p:spPr>
          <a:xfrm>
            <a:off x="7789800" y="3063239"/>
            <a:ext cx="742950" cy="714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151F393-F446-829A-6048-9B64E1394A01}"/>
              </a:ext>
            </a:extLst>
          </p:cNvPr>
          <p:cNvSpPr/>
          <p:nvPr/>
        </p:nvSpPr>
        <p:spPr>
          <a:xfrm>
            <a:off x="9956254" y="2970923"/>
            <a:ext cx="742950" cy="714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9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CAF7D8-10C2-8CE9-ADA7-1922F8CFC81B}"/>
                  </a:ext>
                </a:extLst>
              </p:cNvPr>
              <p:cNvSpPr txBox="1"/>
              <p:nvPr/>
            </p:nvSpPr>
            <p:spPr>
              <a:xfrm>
                <a:off x="1238280" y="5665331"/>
                <a:ext cx="6289040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rgbClr val="7795D7"/>
                    </a:solidFill>
                  </a:rPr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CAF7D8-10C2-8CE9-ADA7-1922F8CFC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80" y="5665331"/>
                <a:ext cx="6289040" cy="450764"/>
              </a:xfrm>
              <a:prstGeom prst="rect">
                <a:avLst/>
              </a:prstGeom>
              <a:blipFill>
                <a:blip r:embed="rId3"/>
                <a:stretch>
                  <a:fillRect r="-2035" b="-14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F208EDBD-FAD1-0A4A-F339-40BB7EF9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Convolutional Network (2/3)</a:t>
            </a:r>
            <a:endParaRPr lang="ko-KR" altLang="en-US" dirty="0"/>
          </a:p>
        </p:txBody>
      </p:sp>
      <p:graphicFrame>
        <p:nvGraphicFramePr>
          <p:cNvPr id="41" name="내용 개체 틀 40">
            <a:extLst>
              <a:ext uri="{FF2B5EF4-FFF2-40B4-BE49-F238E27FC236}">
                <a16:creationId xmlns:a16="http://schemas.microsoft.com/office/drawing/2014/main" id="{6680EE89-2E1D-ED45-D9E0-A1273EC53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495020"/>
              </p:ext>
            </p:extLst>
          </p:nvPr>
        </p:nvGraphicFramePr>
        <p:xfrm>
          <a:off x="4451023" y="3415553"/>
          <a:ext cx="3581355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16271">
                  <a:extLst>
                    <a:ext uri="{9D8B030D-6E8A-4147-A177-3AD203B41FA5}">
                      <a16:colId xmlns:a16="http://schemas.microsoft.com/office/drawing/2014/main" val="2671077367"/>
                    </a:ext>
                  </a:extLst>
                </a:gridCol>
                <a:gridCol w="716271">
                  <a:extLst>
                    <a:ext uri="{9D8B030D-6E8A-4147-A177-3AD203B41FA5}">
                      <a16:colId xmlns:a16="http://schemas.microsoft.com/office/drawing/2014/main" val="2996449622"/>
                    </a:ext>
                  </a:extLst>
                </a:gridCol>
                <a:gridCol w="716271">
                  <a:extLst>
                    <a:ext uri="{9D8B030D-6E8A-4147-A177-3AD203B41FA5}">
                      <a16:colId xmlns:a16="http://schemas.microsoft.com/office/drawing/2014/main" val="679528966"/>
                    </a:ext>
                  </a:extLst>
                </a:gridCol>
                <a:gridCol w="716271">
                  <a:extLst>
                    <a:ext uri="{9D8B030D-6E8A-4147-A177-3AD203B41FA5}">
                      <a16:colId xmlns:a16="http://schemas.microsoft.com/office/drawing/2014/main" val="2854623868"/>
                    </a:ext>
                  </a:extLst>
                </a:gridCol>
                <a:gridCol w="716271">
                  <a:extLst>
                    <a:ext uri="{9D8B030D-6E8A-4147-A177-3AD203B41FA5}">
                      <a16:colId xmlns:a16="http://schemas.microsoft.com/office/drawing/2014/main" val="4118451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0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2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2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1551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6D20D-7391-EC73-EC98-1B4D8727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2348958-3152-51A0-028B-EC5443F91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466" y="1057268"/>
            <a:ext cx="2538265" cy="19757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C2C2268-044D-F35C-D512-B97483EF1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05" y="1116766"/>
            <a:ext cx="2538265" cy="167935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CBE763F-CA80-DE53-8076-BCF1F3F0413D}"/>
              </a:ext>
            </a:extLst>
          </p:cNvPr>
          <p:cNvSpPr txBox="1"/>
          <p:nvPr/>
        </p:nvSpPr>
        <p:spPr>
          <a:xfrm>
            <a:off x="5765143" y="3016294"/>
            <a:ext cx="92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14D9F6-B448-2107-73EA-49DCB0B1F301}"/>
                  </a:ext>
                </a:extLst>
              </p:cNvPr>
              <p:cNvSpPr txBox="1"/>
              <p:nvPr/>
            </p:nvSpPr>
            <p:spPr>
              <a:xfrm>
                <a:off x="1238280" y="5665331"/>
                <a:ext cx="6289040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rgbClr val="7795D7"/>
                    </a:solidFill>
                  </a:rPr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14D9F6-B448-2107-73EA-49DCB0B1F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80" y="5665331"/>
                <a:ext cx="6289040" cy="450764"/>
              </a:xfrm>
              <a:prstGeom prst="rect">
                <a:avLst/>
              </a:prstGeom>
              <a:blipFill>
                <a:blip r:embed="rId6"/>
                <a:stretch>
                  <a:fillRect r="-2035" b="-14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>
            <a:extLst>
              <a:ext uri="{FF2B5EF4-FFF2-40B4-BE49-F238E27FC236}">
                <a16:creationId xmlns:a16="http://schemas.microsoft.com/office/drawing/2014/main" id="{F5C1C0D6-0018-D2B4-23C1-5C8FFE1A9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23" y="3021955"/>
            <a:ext cx="3839111" cy="2505425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E5EA913-C898-2AE9-2CAD-AD3D0650FA65}"/>
              </a:ext>
            </a:extLst>
          </p:cNvPr>
          <p:cNvCxnSpPr/>
          <p:nvPr/>
        </p:nvCxnSpPr>
        <p:spPr>
          <a:xfrm flipV="1">
            <a:off x="4939000" y="5521974"/>
            <a:ext cx="548640" cy="794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0EAD9E3-F44F-476D-0E69-C9BACD8AEB06}"/>
              </a:ext>
            </a:extLst>
          </p:cNvPr>
          <p:cNvCxnSpPr/>
          <p:nvPr/>
        </p:nvCxnSpPr>
        <p:spPr>
          <a:xfrm flipV="1">
            <a:off x="6106160" y="5521974"/>
            <a:ext cx="548640" cy="794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B0CA865D-529E-0D5F-6707-8671BAB072C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30"/>
          <a:stretch/>
        </p:blipFill>
        <p:spPr>
          <a:xfrm>
            <a:off x="8696959" y="3251200"/>
            <a:ext cx="3037078" cy="21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809EA-5D50-2F43-90B8-D3BA6AD2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Convolutional Network 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E1481-7AFB-F3A5-192F-0D79A8BC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F39CA-D59C-C691-EE9C-21C52E90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270954-0D2F-3182-62F6-A792C46A50E8}"/>
              </a:ext>
            </a:extLst>
          </p:cNvPr>
          <p:cNvSpPr/>
          <p:nvPr/>
        </p:nvSpPr>
        <p:spPr>
          <a:xfrm>
            <a:off x="3742345" y="2349186"/>
            <a:ext cx="742950" cy="7143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C30A2EA-4308-CF39-05CA-A254FC5840D7}"/>
              </a:ext>
            </a:extLst>
          </p:cNvPr>
          <p:cNvSpPr/>
          <p:nvPr/>
        </p:nvSpPr>
        <p:spPr>
          <a:xfrm>
            <a:off x="1426872" y="2245368"/>
            <a:ext cx="742950" cy="714375"/>
          </a:xfrm>
          <a:prstGeom prst="ellipse">
            <a:avLst/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D9E61AF-2C9D-CA4E-F684-A7E51DEE6267}"/>
              </a:ext>
            </a:extLst>
          </p:cNvPr>
          <p:cNvSpPr/>
          <p:nvPr/>
        </p:nvSpPr>
        <p:spPr>
          <a:xfrm>
            <a:off x="2512722" y="2857436"/>
            <a:ext cx="742950" cy="714375"/>
          </a:xfrm>
          <a:prstGeom prst="ellipse">
            <a:avLst/>
          </a:prstGeom>
          <a:solidFill>
            <a:srgbClr val="779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C184CF-0F55-E012-00A4-AB4013389FBC}"/>
              </a:ext>
            </a:extLst>
          </p:cNvPr>
          <p:cNvSpPr/>
          <p:nvPr/>
        </p:nvSpPr>
        <p:spPr>
          <a:xfrm>
            <a:off x="2403919" y="3998117"/>
            <a:ext cx="742950" cy="7143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52FD37-32A5-D7AF-DDC6-7F53DCBED2D1}"/>
              </a:ext>
            </a:extLst>
          </p:cNvPr>
          <p:cNvCxnSpPr>
            <a:cxnSpLocks/>
            <a:stCxn id="7" idx="7"/>
            <a:endCxn id="5" idx="2"/>
          </p:cNvCxnSpPr>
          <p:nvPr/>
        </p:nvCxnSpPr>
        <p:spPr>
          <a:xfrm flipV="1">
            <a:off x="3146869" y="2706374"/>
            <a:ext cx="595476" cy="255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D55C01-E26E-9B06-F4DD-11F03D821AC0}"/>
              </a:ext>
            </a:extLst>
          </p:cNvPr>
          <p:cNvCxnSpPr>
            <a:cxnSpLocks/>
            <a:stCxn id="7" idx="2"/>
            <a:endCxn id="6" idx="5"/>
          </p:cNvCxnSpPr>
          <p:nvPr/>
        </p:nvCxnSpPr>
        <p:spPr>
          <a:xfrm flipH="1" flipV="1">
            <a:off x="2061019" y="2855125"/>
            <a:ext cx="451703" cy="3594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A25973-BC42-6175-2317-C4379EDDE4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775394" y="3571811"/>
            <a:ext cx="108803" cy="4263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4F6D65-6CA6-B360-8A6B-FA18107E7602}"/>
              </a:ext>
            </a:extLst>
          </p:cNvPr>
          <p:cNvSpPr/>
          <p:nvPr/>
        </p:nvSpPr>
        <p:spPr>
          <a:xfrm>
            <a:off x="4617747" y="1921518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127609-BC05-1DB5-0F9A-7556C8C5DC73}"/>
              </a:ext>
            </a:extLst>
          </p:cNvPr>
          <p:cNvSpPr/>
          <p:nvPr/>
        </p:nvSpPr>
        <p:spPr>
          <a:xfrm>
            <a:off x="4617747" y="2108766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0AC54E-5D04-27F1-93A2-9371CB630AA4}"/>
              </a:ext>
            </a:extLst>
          </p:cNvPr>
          <p:cNvSpPr/>
          <p:nvPr/>
        </p:nvSpPr>
        <p:spPr>
          <a:xfrm>
            <a:off x="4617747" y="2288230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547839-5E56-E86D-0EE0-0143A6E283AC}"/>
              </a:ext>
            </a:extLst>
          </p:cNvPr>
          <p:cNvSpPr/>
          <p:nvPr/>
        </p:nvSpPr>
        <p:spPr>
          <a:xfrm>
            <a:off x="4617746" y="2475478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FDBCC0-7C28-014C-3022-4A2BF36383C1}"/>
              </a:ext>
            </a:extLst>
          </p:cNvPr>
          <p:cNvSpPr/>
          <p:nvPr/>
        </p:nvSpPr>
        <p:spPr>
          <a:xfrm>
            <a:off x="4617746" y="2666093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F75F32-3B6B-A79A-5637-93A4B09D9BB6}"/>
              </a:ext>
            </a:extLst>
          </p:cNvPr>
          <p:cNvSpPr/>
          <p:nvPr/>
        </p:nvSpPr>
        <p:spPr>
          <a:xfrm>
            <a:off x="3074697" y="1778643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F43EC2-4B4A-F5E1-4830-530096A7F5B9}"/>
              </a:ext>
            </a:extLst>
          </p:cNvPr>
          <p:cNvSpPr/>
          <p:nvPr/>
        </p:nvSpPr>
        <p:spPr>
          <a:xfrm>
            <a:off x="3074697" y="1965891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B9D173-4663-727E-85DD-CD4B42D8CE0B}"/>
              </a:ext>
            </a:extLst>
          </p:cNvPr>
          <p:cNvSpPr/>
          <p:nvPr/>
        </p:nvSpPr>
        <p:spPr>
          <a:xfrm>
            <a:off x="3074697" y="2145355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B4BEBF-98A6-2844-A62B-86A5B547C661}"/>
              </a:ext>
            </a:extLst>
          </p:cNvPr>
          <p:cNvSpPr/>
          <p:nvPr/>
        </p:nvSpPr>
        <p:spPr>
          <a:xfrm>
            <a:off x="3074696" y="2332603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39EB45-D6D4-D57E-A1A9-5CA67BFA7B8B}"/>
              </a:ext>
            </a:extLst>
          </p:cNvPr>
          <p:cNvSpPr/>
          <p:nvPr/>
        </p:nvSpPr>
        <p:spPr>
          <a:xfrm>
            <a:off x="3074696" y="2523218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E175A6-32AE-0A6B-2757-96B2E749983D}"/>
              </a:ext>
            </a:extLst>
          </p:cNvPr>
          <p:cNvSpPr/>
          <p:nvPr/>
        </p:nvSpPr>
        <p:spPr>
          <a:xfrm>
            <a:off x="1085877" y="2073918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4152E9-4E65-64EF-22DB-96CBE0AE6A1E}"/>
              </a:ext>
            </a:extLst>
          </p:cNvPr>
          <p:cNvSpPr/>
          <p:nvPr/>
        </p:nvSpPr>
        <p:spPr>
          <a:xfrm>
            <a:off x="1085877" y="2261166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86C76D-55C0-7E88-375B-1550742AAF8C}"/>
              </a:ext>
            </a:extLst>
          </p:cNvPr>
          <p:cNvSpPr/>
          <p:nvPr/>
        </p:nvSpPr>
        <p:spPr>
          <a:xfrm>
            <a:off x="1085877" y="2440630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E6581F-3BAE-C8A1-B326-DD43A497E266}"/>
              </a:ext>
            </a:extLst>
          </p:cNvPr>
          <p:cNvSpPr/>
          <p:nvPr/>
        </p:nvSpPr>
        <p:spPr>
          <a:xfrm>
            <a:off x="1085876" y="2627878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A60EE6-59DF-E925-CED8-A4637D86BDA9}"/>
              </a:ext>
            </a:extLst>
          </p:cNvPr>
          <p:cNvSpPr/>
          <p:nvPr/>
        </p:nvSpPr>
        <p:spPr>
          <a:xfrm>
            <a:off x="1085876" y="2818493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A49329-3D8F-72CF-AE9F-DACD50A08849}"/>
              </a:ext>
            </a:extLst>
          </p:cNvPr>
          <p:cNvSpPr/>
          <p:nvPr/>
        </p:nvSpPr>
        <p:spPr>
          <a:xfrm>
            <a:off x="3293772" y="3816993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7B551A-E548-52F4-73FF-67E399DE47FB}"/>
              </a:ext>
            </a:extLst>
          </p:cNvPr>
          <p:cNvSpPr/>
          <p:nvPr/>
        </p:nvSpPr>
        <p:spPr>
          <a:xfrm>
            <a:off x="3293772" y="4004241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8AE4CF-FFA3-160D-FDEF-66370C028DA8}"/>
              </a:ext>
            </a:extLst>
          </p:cNvPr>
          <p:cNvSpPr/>
          <p:nvPr/>
        </p:nvSpPr>
        <p:spPr>
          <a:xfrm>
            <a:off x="3293772" y="4183705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740E28-7847-A15A-D6A0-351C75E50DFA}"/>
              </a:ext>
            </a:extLst>
          </p:cNvPr>
          <p:cNvSpPr/>
          <p:nvPr/>
        </p:nvSpPr>
        <p:spPr>
          <a:xfrm>
            <a:off x="3293771" y="4370953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760F1C-8D3A-7993-3B77-9B9D1EB983CD}"/>
              </a:ext>
            </a:extLst>
          </p:cNvPr>
          <p:cNvSpPr/>
          <p:nvPr/>
        </p:nvSpPr>
        <p:spPr>
          <a:xfrm>
            <a:off x="3293771" y="4561568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A3CBDF6-5EB0-514D-1482-688FFFC670EE}"/>
              </a:ext>
            </a:extLst>
          </p:cNvPr>
          <p:cNvSpPr/>
          <p:nvPr/>
        </p:nvSpPr>
        <p:spPr>
          <a:xfrm>
            <a:off x="9616386" y="2257742"/>
            <a:ext cx="742950" cy="714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13AD2EB-26E2-8FB7-9589-DB41D71DBE91}"/>
              </a:ext>
            </a:extLst>
          </p:cNvPr>
          <p:cNvSpPr/>
          <p:nvPr/>
        </p:nvSpPr>
        <p:spPr>
          <a:xfrm>
            <a:off x="7300913" y="2153924"/>
            <a:ext cx="742950" cy="71437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D74AFF-3C9E-5A6A-7430-C0A0FCFB6FDE}"/>
              </a:ext>
            </a:extLst>
          </p:cNvPr>
          <p:cNvSpPr/>
          <p:nvPr/>
        </p:nvSpPr>
        <p:spPr>
          <a:xfrm>
            <a:off x="8386763" y="2765992"/>
            <a:ext cx="742950" cy="714375"/>
          </a:xfrm>
          <a:prstGeom prst="ellipse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03BFFD9-F0D8-ED05-A50D-9C7D31852287}"/>
              </a:ext>
            </a:extLst>
          </p:cNvPr>
          <p:cNvSpPr/>
          <p:nvPr/>
        </p:nvSpPr>
        <p:spPr>
          <a:xfrm>
            <a:off x="8277960" y="3906673"/>
            <a:ext cx="742950" cy="7143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A0EA43F-EC41-EF20-7315-AEC3073A7A42}"/>
              </a:ext>
            </a:extLst>
          </p:cNvPr>
          <p:cNvCxnSpPr>
            <a:cxnSpLocks/>
            <a:stCxn id="34" idx="7"/>
            <a:endCxn id="32" idx="2"/>
          </p:cNvCxnSpPr>
          <p:nvPr/>
        </p:nvCxnSpPr>
        <p:spPr>
          <a:xfrm flipV="1">
            <a:off x="9020910" y="2614930"/>
            <a:ext cx="595476" cy="255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D00C56B-15EC-5B95-9204-F8B19E3A3663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7935060" y="2763681"/>
            <a:ext cx="451703" cy="3594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F027D7D-D2CE-500B-1F6B-193DF2F51ACF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 flipH="1">
            <a:off x="8649435" y="3480367"/>
            <a:ext cx="108803" cy="4263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A73628-FFA7-098F-9880-65005301A16E}"/>
              </a:ext>
            </a:extLst>
          </p:cNvPr>
          <p:cNvSpPr/>
          <p:nvPr/>
        </p:nvSpPr>
        <p:spPr>
          <a:xfrm>
            <a:off x="10491788" y="1830074"/>
            <a:ext cx="219075" cy="20629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0A29EE-9A1F-A97D-D89E-B9FFFCB7B9D5}"/>
              </a:ext>
            </a:extLst>
          </p:cNvPr>
          <p:cNvSpPr/>
          <p:nvPr/>
        </p:nvSpPr>
        <p:spPr>
          <a:xfrm>
            <a:off x="10491788" y="2017322"/>
            <a:ext cx="219075" cy="20629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56238D-83AF-C8C4-3EBE-08AF1D0C4834}"/>
              </a:ext>
            </a:extLst>
          </p:cNvPr>
          <p:cNvSpPr/>
          <p:nvPr/>
        </p:nvSpPr>
        <p:spPr>
          <a:xfrm>
            <a:off x="10491788" y="2196786"/>
            <a:ext cx="219075" cy="20629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8F4B8C-61D6-5138-224C-BFBD3B38C766}"/>
              </a:ext>
            </a:extLst>
          </p:cNvPr>
          <p:cNvSpPr/>
          <p:nvPr/>
        </p:nvSpPr>
        <p:spPr>
          <a:xfrm>
            <a:off x="10491787" y="2384034"/>
            <a:ext cx="219075" cy="20629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12C030-B688-3523-ED8E-DFA21DA80353}"/>
              </a:ext>
            </a:extLst>
          </p:cNvPr>
          <p:cNvSpPr/>
          <p:nvPr/>
        </p:nvSpPr>
        <p:spPr>
          <a:xfrm>
            <a:off x="10491787" y="2574649"/>
            <a:ext cx="219075" cy="20629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1B41AF-D740-4BBD-C020-E193A9B05576}"/>
              </a:ext>
            </a:extLst>
          </p:cNvPr>
          <p:cNvSpPr/>
          <p:nvPr/>
        </p:nvSpPr>
        <p:spPr>
          <a:xfrm>
            <a:off x="8948738" y="1687199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C9A7D9-3914-2C93-594E-F64165F77E5B}"/>
              </a:ext>
            </a:extLst>
          </p:cNvPr>
          <p:cNvSpPr/>
          <p:nvPr/>
        </p:nvSpPr>
        <p:spPr>
          <a:xfrm>
            <a:off x="8948738" y="1874447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73A47E-9E4C-E222-2798-6EC49AE600B3}"/>
              </a:ext>
            </a:extLst>
          </p:cNvPr>
          <p:cNvSpPr/>
          <p:nvPr/>
        </p:nvSpPr>
        <p:spPr>
          <a:xfrm>
            <a:off x="8948738" y="2053911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3B5A96-DFF8-1A3C-2491-7F89B5293D31}"/>
              </a:ext>
            </a:extLst>
          </p:cNvPr>
          <p:cNvSpPr/>
          <p:nvPr/>
        </p:nvSpPr>
        <p:spPr>
          <a:xfrm>
            <a:off x="8948737" y="2241159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638268-395F-05EC-DB65-3CF1125A464A}"/>
              </a:ext>
            </a:extLst>
          </p:cNvPr>
          <p:cNvSpPr/>
          <p:nvPr/>
        </p:nvSpPr>
        <p:spPr>
          <a:xfrm>
            <a:off x="8948737" y="2431774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F7D8C8-97D7-E8AA-3812-2064DC3CB194}"/>
              </a:ext>
            </a:extLst>
          </p:cNvPr>
          <p:cNvSpPr/>
          <p:nvPr/>
        </p:nvSpPr>
        <p:spPr>
          <a:xfrm>
            <a:off x="6959918" y="1982474"/>
            <a:ext cx="219075" cy="2062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197BC7-7D87-6A98-CB11-0B57736C96E2}"/>
              </a:ext>
            </a:extLst>
          </p:cNvPr>
          <p:cNvSpPr/>
          <p:nvPr/>
        </p:nvSpPr>
        <p:spPr>
          <a:xfrm>
            <a:off x="6959918" y="2169722"/>
            <a:ext cx="219075" cy="2062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A8B84D-FFA9-D359-20EB-48F09804D1F0}"/>
              </a:ext>
            </a:extLst>
          </p:cNvPr>
          <p:cNvSpPr/>
          <p:nvPr/>
        </p:nvSpPr>
        <p:spPr>
          <a:xfrm>
            <a:off x="6959918" y="2349186"/>
            <a:ext cx="219075" cy="2062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46F439-B166-B034-EA65-5784D4CA2E44}"/>
              </a:ext>
            </a:extLst>
          </p:cNvPr>
          <p:cNvSpPr/>
          <p:nvPr/>
        </p:nvSpPr>
        <p:spPr>
          <a:xfrm>
            <a:off x="6959917" y="2536434"/>
            <a:ext cx="219075" cy="2062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9C6132D-5F15-D93C-756E-8C3F16EF55A6}"/>
              </a:ext>
            </a:extLst>
          </p:cNvPr>
          <p:cNvSpPr/>
          <p:nvPr/>
        </p:nvSpPr>
        <p:spPr>
          <a:xfrm>
            <a:off x="6959917" y="2727049"/>
            <a:ext cx="219075" cy="2062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114C8F-BC81-5D97-CE7C-FED69C60A0E3}"/>
              </a:ext>
            </a:extLst>
          </p:cNvPr>
          <p:cNvSpPr/>
          <p:nvPr/>
        </p:nvSpPr>
        <p:spPr>
          <a:xfrm>
            <a:off x="9167813" y="3725549"/>
            <a:ext cx="219075" cy="2062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6070DBD-FB30-BB8E-4865-F542F295ADA8}"/>
              </a:ext>
            </a:extLst>
          </p:cNvPr>
          <p:cNvSpPr/>
          <p:nvPr/>
        </p:nvSpPr>
        <p:spPr>
          <a:xfrm>
            <a:off x="9167813" y="3912797"/>
            <a:ext cx="219075" cy="2062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B8E796-214C-252B-1526-29EC4B78EE55}"/>
              </a:ext>
            </a:extLst>
          </p:cNvPr>
          <p:cNvSpPr/>
          <p:nvPr/>
        </p:nvSpPr>
        <p:spPr>
          <a:xfrm>
            <a:off x="9167813" y="4092261"/>
            <a:ext cx="219075" cy="2062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9B762A6-6121-A02F-EB2E-B108E561A588}"/>
              </a:ext>
            </a:extLst>
          </p:cNvPr>
          <p:cNvSpPr/>
          <p:nvPr/>
        </p:nvSpPr>
        <p:spPr>
          <a:xfrm>
            <a:off x="9167812" y="4279509"/>
            <a:ext cx="219075" cy="2062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8A7F13-9A25-B04C-68F0-7B168DFD6C09}"/>
              </a:ext>
            </a:extLst>
          </p:cNvPr>
          <p:cNvSpPr/>
          <p:nvPr/>
        </p:nvSpPr>
        <p:spPr>
          <a:xfrm>
            <a:off x="9167812" y="4470124"/>
            <a:ext cx="219075" cy="2062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779DB-DF2B-1377-ACE4-EB26F8E690F1}"/>
                  </a:ext>
                </a:extLst>
              </p:cNvPr>
              <p:cNvSpPr txBox="1"/>
              <p:nvPr/>
            </p:nvSpPr>
            <p:spPr>
              <a:xfrm>
                <a:off x="7935060" y="1216490"/>
                <a:ext cx="38141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+ 1) </a:t>
                </a:r>
                <a:r>
                  <a:rPr lang="ko-KR" altLang="en-US" dirty="0"/>
                  <a:t>번째 레이어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779DB-DF2B-1377-ACE4-EB26F8E69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60" y="1216490"/>
                <a:ext cx="3814128" cy="374526"/>
              </a:xfrm>
              <a:prstGeom prst="rect">
                <a:avLst/>
              </a:prstGeom>
              <a:blipFill>
                <a:blip r:embed="rId3"/>
                <a:stretch>
                  <a:fillRect l="-1440" t="-9836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09B98DDC-8473-9EB3-5920-8A88BE9164CF}"/>
              </a:ext>
            </a:extLst>
          </p:cNvPr>
          <p:cNvSpPr/>
          <p:nvPr/>
        </p:nvSpPr>
        <p:spPr>
          <a:xfrm>
            <a:off x="5532636" y="2271142"/>
            <a:ext cx="751919" cy="1971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766D39-A6C0-61BE-8D40-BF904A669452}"/>
                  </a:ext>
                </a:extLst>
              </p:cNvPr>
              <p:cNvSpPr txBox="1"/>
              <p:nvPr/>
            </p:nvSpPr>
            <p:spPr>
              <a:xfrm>
                <a:off x="2857917" y="5404541"/>
                <a:ext cx="6162993" cy="55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766D39-A6C0-61BE-8D40-BF904A669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917" y="5404541"/>
                <a:ext cx="6162993" cy="552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8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9365</TotalTime>
  <Words>999</Words>
  <Application>Microsoft Office PowerPoint</Application>
  <PresentationFormat>와이드스크린</PresentationFormat>
  <Paragraphs>198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Wingdings</vt:lpstr>
      <vt:lpstr>Cambria Math</vt:lpstr>
      <vt:lpstr>맑은 고딕</vt:lpstr>
      <vt:lpstr>Office 테마</vt:lpstr>
      <vt:lpstr>Graph Attention Networks</vt:lpstr>
      <vt:lpstr>Background</vt:lpstr>
      <vt:lpstr>Transductive Learning</vt:lpstr>
      <vt:lpstr>Inductive Learning</vt:lpstr>
      <vt:lpstr>차이점</vt:lpstr>
      <vt:lpstr>Graph data</vt:lpstr>
      <vt:lpstr>Graph Convolutional Network (1/3)</vt:lpstr>
      <vt:lpstr>Graph Convolutional Network (2/3)</vt:lpstr>
      <vt:lpstr>Graph Convolutional Network (3/3)</vt:lpstr>
      <vt:lpstr>Paper review</vt:lpstr>
      <vt:lpstr>Introduction</vt:lpstr>
      <vt:lpstr>GAT란</vt:lpstr>
      <vt:lpstr>Masked self-attentional layer</vt:lpstr>
      <vt:lpstr>Attention Coefficients</vt:lpstr>
      <vt:lpstr>Masked Attention</vt:lpstr>
      <vt:lpstr>Softmax 적용</vt:lpstr>
      <vt:lpstr>GCN vs GAT</vt:lpstr>
      <vt:lpstr>Multi-head attention </vt:lpstr>
      <vt:lpstr>Evaluation (Transductive/Inductive)</vt:lpstr>
      <vt:lpstr>Datasets (Transductive)</vt:lpstr>
      <vt:lpstr>Results (Transductive)</vt:lpstr>
      <vt:lpstr>Datasets (Inductive)</vt:lpstr>
      <vt:lpstr>Results (Inductive)</vt:lpstr>
      <vt:lpstr>Conclusion</vt:lpstr>
      <vt:lpstr>Conclusion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강소연</cp:lastModifiedBy>
  <cp:revision>3064</cp:revision>
  <cp:lastPrinted>2023-11-02T04:07:35Z</cp:lastPrinted>
  <dcterms:created xsi:type="dcterms:W3CDTF">2015-05-25T08:58:52Z</dcterms:created>
  <dcterms:modified xsi:type="dcterms:W3CDTF">2023-11-02T04:32:22Z</dcterms:modified>
  <cp:version>1000.0000.01</cp:version>
</cp:coreProperties>
</file>