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80" r:id="rId4"/>
    <p:sldId id="278" r:id="rId5"/>
    <p:sldId id="281" r:id="rId6"/>
    <p:sldId id="264" r:id="rId7"/>
    <p:sldId id="277" r:id="rId8"/>
    <p:sldId id="276" r:id="rId9"/>
    <p:sldId id="269" r:id="rId10"/>
    <p:sldId id="271" r:id="rId11"/>
    <p:sldId id="270" r:id="rId12"/>
    <p:sldId id="274" r:id="rId13"/>
    <p:sldId id="275" r:id="rId14"/>
    <p:sldId id="261" r:id="rId15"/>
  </p:sldIdLst>
  <p:sldSz cx="12192000" cy="6858000"/>
  <p:notesSz cx="6807200" cy="9939338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궁주홍" initials="남" lastIdx="1" clrIdx="0"/>
  <p:cmAuthor id="2" name="서지희" initials="서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76E"/>
    <a:srgbClr val="DB8CF0"/>
    <a:srgbClr val="E9B8F6"/>
    <a:srgbClr val="757575"/>
    <a:srgbClr val="7795D7"/>
    <a:srgbClr val="EC6608"/>
    <a:srgbClr val="2F52A0"/>
    <a:srgbClr val="5D80CF"/>
    <a:srgbClr val="696969"/>
    <a:srgbClr val="111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3FF31-4463-4629-AB2D-718A6883B9E0}" v="169" dt="2021-07-25T15:34:02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5" autoAdjust="0"/>
    <p:restoredTop sz="95394" autoAdjust="0"/>
  </p:normalViewPr>
  <p:slideViewPr>
    <p:cSldViewPr snapToGrid="0">
      <p:cViewPr varScale="1">
        <p:scale>
          <a:sx n="109" d="100"/>
          <a:sy n="109" d="100"/>
        </p:scale>
        <p:origin x="654" y="96"/>
      </p:cViewPr>
      <p:guideLst>
        <p:guide orient="horz" pos="2154"/>
        <p:guide pos="3839"/>
      </p:guideLst>
    </p:cSldViewPr>
  </p:slideViewPr>
  <p:outlineViewPr>
    <p:cViewPr>
      <p:scale>
        <a:sx n="33" d="100"/>
        <a:sy n="33" d="100"/>
      </p:scale>
      <p:origin x="0" y="-2184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50052" cy="498715"/>
          </a:xfrm>
          <a:prstGeom prst="rect">
            <a:avLst/>
          </a:prstGeom>
        </p:spPr>
        <p:txBody>
          <a:bodyPr vert="horz" lIns="91468" tIns="45733" rIns="91468" bIns="45733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562" y="3"/>
            <a:ext cx="2950051" cy="498715"/>
          </a:xfrm>
          <a:prstGeom prst="rect">
            <a:avLst/>
          </a:prstGeom>
        </p:spPr>
        <p:txBody>
          <a:bodyPr vert="horz" lIns="91468" tIns="45733" rIns="91468" bIns="45733"/>
          <a:lstStyle>
            <a:lvl1pPr algn="r">
              <a:defRPr sz="1200"/>
            </a:lvl1pPr>
          </a:lstStyle>
          <a:p>
            <a:pPr lvl="0">
              <a:defRPr/>
            </a:pPr>
            <a:fld id="{707BC775-E588-49B1-8152-34E6F68DC449}" type="datetime1">
              <a:rPr lang="ko-KR" altLang="en-US"/>
              <a:pPr lvl="0">
                <a:defRPr/>
              </a:pPr>
              <a:t>2023-08-03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25"/>
            <a:ext cx="2950052" cy="498715"/>
          </a:xfrm>
          <a:prstGeom prst="rect">
            <a:avLst/>
          </a:prstGeom>
        </p:spPr>
        <p:txBody>
          <a:bodyPr vert="horz" lIns="91468" tIns="45733" rIns="91468" bIns="45733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562" y="9440625"/>
            <a:ext cx="2950051" cy="498715"/>
          </a:xfrm>
          <a:prstGeom prst="rect">
            <a:avLst/>
          </a:prstGeom>
        </p:spPr>
        <p:txBody>
          <a:bodyPr vert="horz" lIns="91468" tIns="45733" rIns="91468" bIns="45733" anchor="b"/>
          <a:lstStyle>
            <a:lvl1pPr algn="r">
              <a:defRPr sz="1200"/>
            </a:lvl1pPr>
          </a:lstStyle>
          <a:p>
            <a:pPr lvl="0">
              <a:defRPr/>
            </a:pPr>
            <a:fld id="{A6AB2693-AA52-4FA1-9F38-034AF80BCA9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49786" cy="498693"/>
          </a:xfrm>
          <a:prstGeom prst="rect">
            <a:avLst/>
          </a:prstGeom>
        </p:spPr>
        <p:txBody>
          <a:bodyPr vert="horz" lIns="91422" tIns="45710" rIns="91422" bIns="4571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1" y="4"/>
            <a:ext cx="2949786" cy="498693"/>
          </a:xfrm>
          <a:prstGeom prst="rect">
            <a:avLst/>
          </a:prstGeom>
        </p:spPr>
        <p:txBody>
          <a:bodyPr vert="horz" lIns="91422" tIns="45710" rIns="91422" bIns="45710"/>
          <a:lstStyle>
            <a:lvl1pPr algn="r">
              <a:defRPr sz="1200"/>
            </a:lvl1pPr>
          </a:lstStyle>
          <a:p>
            <a:pPr lvl="0">
              <a:defRPr/>
            </a:pPr>
            <a:fld id="{6C75824B-EE8F-4812-A8E8-7CD839AE493C}" type="datetime1">
              <a:rPr lang="ko-KR" altLang="en-US"/>
              <a:pPr lvl="0">
                <a:defRPr/>
              </a:pPr>
              <a:t>2023-08-03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3863" y="1243013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83310"/>
            <a:ext cx="5445760" cy="3913614"/>
          </a:xfrm>
          <a:prstGeom prst="rect">
            <a:avLst/>
          </a:prstGeom>
        </p:spPr>
        <p:txBody>
          <a:bodyPr vert="horz" lIns="91422" tIns="45710" rIns="91422" bIns="4571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40654"/>
            <a:ext cx="2949786" cy="498693"/>
          </a:xfrm>
          <a:prstGeom prst="rect">
            <a:avLst/>
          </a:prstGeom>
        </p:spPr>
        <p:txBody>
          <a:bodyPr vert="horz" lIns="91422" tIns="45710" rIns="91422" bIns="4571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1" y="9440654"/>
            <a:ext cx="2949786" cy="498693"/>
          </a:xfrm>
          <a:prstGeom prst="rect">
            <a:avLst/>
          </a:prstGeom>
        </p:spPr>
        <p:txBody>
          <a:bodyPr vert="horz" lIns="91422" tIns="45710" rIns="91422" bIns="45710" anchor="b"/>
          <a:lstStyle>
            <a:lvl1pPr algn="r">
              <a:defRPr sz="1200"/>
            </a:lvl1pPr>
          </a:lstStyle>
          <a:p>
            <a:pPr lvl="0">
              <a:defRPr/>
            </a:pPr>
            <a:fld id="{54F5F91B-DFCF-4C9F-AFC4-FED87A24FDD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9072" y="2252999"/>
            <a:ext cx="8753856" cy="1006475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rgbClr val="2F52A0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69079" y="3419918"/>
            <a:ext cx="6653842" cy="4782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6DCE03-F373-4334-B81D-2F8ADB27FB2E}"/>
              </a:ext>
            </a:extLst>
          </p:cNvPr>
          <p:cNvCxnSpPr>
            <a:cxnSpLocks/>
          </p:cNvCxnSpPr>
          <p:nvPr userDrawn="1"/>
        </p:nvCxnSpPr>
        <p:spPr>
          <a:xfrm>
            <a:off x="2604000" y="3205622"/>
            <a:ext cx="6984000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2F52A0"/>
                </a:gs>
                <a:gs pos="38000">
                  <a:srgbClr val="7795D7"/>
                </a:gs>
                <a:gs pos="66000">
                  <a:srgbClr val="7795D7"/>
                </a:gs>
                <a:gs pos="100000">
                  <a:srgbClr val="2F52A0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163AFA3-9A3F-421F-8457-ABABB293FD02}"/>
              </a:ext>
            </a:extLst>
          </p:cNvPr>
          <p:cNvGrpSpPr/>
          <p:nvPr userDrawn="1"/>
        </p:nvGrpSpPr>
        <p:grpSpPr>
          <a:xfrm>
            <a:off x="4746871" y="5848793"/>
            <a:ext cx="2749534" cy="975023"/>
            <a:chOff x="4746871" y="5848793"/>
            <a:chExt cx="2749534" cy="9750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2A9CDEC-DCAC-420E-B118-7D73D25F1A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23006" y="5848793"/>
              <a:ext cx="2145988" cy="42487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FA45D1-E82E-4CE2-9648-80E2CA5516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46871" y="6256839"/>
              <a:ext cx="2749534" cy="566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75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buFont typeface="Wingdings" panose="05000000000000000000" pitchFamily="2" charset="2"/>
              <a:buChar char="u"/>
              <a:defRPr/>
            </a:lvl1pPr>
            <a:lvl2pPr>
              <a:buClr>
                <a:schemeClr val="tx1">
                  <a:lumMod val="50000"/>
                  <a:lumOff val="50000"/>
                </a:schemeClr>
              </a:buClr>
              <a:defRPr/>
            </a:lvl2pPr>
            <a:lvl3pPr marL="987425" indent="-228600">
              <a:buClr>
                <a:srgbClr val="7F7F7F"/>
              </a:buClr>
              <a:buFont typeface="Wingdings" panose="05000000000000000000" pitchFamily="2" charset="2"/>
              <a:buChar char="§"/>
              <a:defRPr/>
            </a:lvl3pPr>
            <a:lvl4pPr marL="1255713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ü"/>
              <a:defRPr/>
            </a:lvl4pPr>
            <a:lvl5pPr marL="1524000" indent="-228600">
              <a:buClr>
                <a:schemeClr val="tx1">
                  <a:lumMod val="50000"/>
                  <a:lumOff val="50000"/>
                </a:schemeClr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6192" y="2519557"/>
            <a:ext cx="9106916" cy="948905"/>
          </a:xfrm>
          <a:noFill/>
          <a:ln w="76200">
            <a:noFill/>
            <a:miter lim="800000"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rgbClr val="757575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68747" y="3623306"/>
            <a:ext cx="7641806" cy="595012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936738-2AFD-46E3-9706-433368DF2D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631"/>
          <a:stretch/>
        </p:blipFill>
        <p:spPr>
          <a:xfrm>
            <a:off x="3487082" y="6449634"/>
            <a:ext cx="5217837" cy="32311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1894EC-C502-40AB-AE50-F201A23BFC25}"/>
              </a:ext>
            </a:extLst>
          </p:cNvPr>
          <p:cNvCxnSpPr>
            <a:cxnSpLocks/>
          </p:cNvCxnSpPr>
          <p:nvPr userDrawn="1"/>
        </p:nvCxnSpPr>
        <p:spPr>
          <a:xfrm>
            <a:off x="2604000" y="3462000"/>
            <a:ext cx="6984000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7795D7"/>
                </a:gs>
                <a:gs pos="36000">
                  <a:schemeClr val="bg1">
                    <a:lumMod val="65000"/>
                  </a:schemeClr>
                </a:gs>
                <a:gs pos="69000">
                  <a:schemeClr val="bg1">
                    <a:lumMod val="65000"/>
                  </a:schemeClr>
                </a:gs>
                <a:gs pos="100000">
                  <a:srgbClr val="7795D7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9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CBC79-5229-4BDB-B316-7B0AD69C2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47312" y="2102947"/>
            <a:ext cx="7973316" cy="4255124"/>
          </a:xfrm>
        </p:spPr>
        <p:txBody>
          <a:bodyPr>
            <a:normAutofit/>
          </a:bodyPr>
          <a:lstStyle>
            <a:lvl1pPr marL="444500" indent="-444500">
              <a:lnSpc>
                <a:spcPct val="150000"/>
              </a:lnSpc>
              <a:spcBef>
                <a:spcPts val="1200"/>
              </a:spcBef>
              <a:defRPr sz="2400"/>
            </a:lvl1pPr>
            <a:lvl2pPr marL="717550" indent="-228600">
              <a:lnSpc>
                <a:spcPct val="150000"/>
              </a:lnSpc>
              <a:spcBef>
                <a:spcPts val="1200"/>
              </a:spcBef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3EC4EE5-5A53-49B0-988B-A36081777135}"/>
              </a:ext>
            </a:extLst>
          </p:cNvPr>
          <p:cNvGrpSpPr/>
          <p:nvPr userDrawn="1"/>
        </p:nvGrpSpPr>
        <p:grpSpPr>
          <a:xfrm>
            <a:off x="1264642" y="1077969"/>
            <a:ext cx="3065253" cy="843562"/>
            <a:chOff x="1162093" y="1223249"/>
            <a:chExt cx="3065253" cy="843562"/>
          </a:xfrm>
        </p:grpSpPr>
        <p:sp>
          <p:nvSpPr>
            <p:cNvPr id="4" name="제목 1"/>
            <p:cNvSpPr txBox="1">
              <a:spLocks/>
            </p:cNvSpPr>
            <p:nvPr userDrawn="1"/>
          </p:nvSpPr>
          <p:spPr>
            <a:xfrm>
              <a:off x="1162093" y="1223249"/>
              <a:ext cx="3065253" cy="84356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Contents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sp>
          <p:nvSpPr>
            <p:cNvPr id="9" name="사다리꼴 7">
              <a:extLst>
                <a:ext uri="{FF2B5EF4-FFF2-40B4-BE49-F238E27FC236}">
                  <a16:creationId xmlns:a16="http://schemas.microsoft.com/office/drawing/2014/main" id="{FDE4667F-1B15-4F80-A8C7-D2B9C509DFA9}"/>
                </a:ext>
              </a:extLst>
            </p:cNvPr>
            <p:cNvSpPr/>
            <p:nvPr userDrawn="1"/>
          </p:nvSpPr>
          <p:spPr>
            <a:xfrm rot="5400000">
              <a:off x="1160041" y="1458764"/>
              <a:ext cx="640853" cy="389625"/>
            </a:xfrm>
            <a:prstGeom prst="rect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13BCEDD-56C4-45CE-ABA5-144D263E36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11293" y="1944582"/>
              <a:ext cx="2467909" cy="0"/>
            </a:xfrm>
            <a:prstGeom prst="line">
              <a:avLst/>
            </a:prstGeom>
            <a:ln w="41275" cap="rnd">
              <a:solidFill>
                <a:srgbClr val="2F52A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80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9627" y="1147313"/>
            <a:ext cx="5630174" cy="50296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47313"/>
            <a:ext cx="5630174" cy="5029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6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3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3547871" y="2403031"/>
            <a:ext cx="5096258" cy="1938078"/>
            <a:chOff x="3530619" y="2305187"/>
            <a:chExt cx="5096258" cy="1938078"/>
          </a:xfrm>
        </p:grpSpPr>
        <p:sp>
          <p:nvSpPr>
            <p:cNvPr id="5" name="제목 1"/>
            <p:cNvSpPr txBox="1">
              <a:spLocks/>
            </p:cNvSpPr>
            <p:nvPr userDrawn="1"/>
          </p:nvSpPr>
          <p:spPr>
            <a:xfrm>
              <a:off x="3530619" y="2305187"/>
              <a:ext cx="5096258" cy="109345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4800" dirty="0">
                  <a:solidFill>
                    <a:srgbClr val="EC6608"/>
                  </a:solidFill>
                  <a:effectLst/>
                </a:rPr>
                <a:t>감사합니다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804841" y="3535379"/>
              <a:ext cx="25478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Thank You!</a:t>
              </a:r>
              <a:endPara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D5F816-C5F4-4204-B158-AFF75A0C2886}"/>
              </a:ext>
            </a:extLst>
          </p:cNvPr>
          <p:cNvCxnSpPr>
            <a:cxnSpLocks/>
          </p:cNvCxnSpPr>
          <p:nvPr userDrawn="1"/>
        </p:nvCxnSpPr>
        <p:spPr>
          <a:xfrm>
            <a:off x="3411387" y="3504725"/>
            <a:ext cx="5369226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EC6608"/>
                </a:gs>
                <a:gs pos="51000">
                  <a:schemeClr val="bg1">
                    <a:lumMod val="65000"/>
                  </a:schemeClr>
                </a:gs>
                <a:gs pos="100000">
                  <a:srgbClr val="EC6608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4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/>
          <p:cNvSpPr/>
          <p:nvPr userDrawn="1"/>
        </p:nvSpPr>
        <p:spPr>
          <a:xfrm rot="5400000">
            <a:off x="-205344" y="193431"/>
            <a:ext cx="790790" cy="389625"/>
          </a:xfrm>
          <a:prstGeom prst="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 userDrawn="1">
            <p:ph type="title"/>
          </p:nvPr>
        </p:nvSpPr>
        <p:spPr>
          <a:xfrm>
            <a:off x="563523" y="178700"/>
            <a:ext cx="10515600" cy="482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 userDrawn="1">
            <p:ph type="body" idx="1"/>
          </p:nvPr>
        </p:nvSpPr>
        <p:spPr>
          <a:xfrm>
            <a:off x="389627" y="1043796"/>
            <a:ext cx="11412747" cy="513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2"/>
          </p:nvPr>
        </p:nvSpPr>
        <p:spPr>
          <a:xfrm>
            <a:off x="312715" y="6407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9307003" y="6407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0505E4-2737-494F-BB35-78D928115803}"/>
              </a:ext>
            </a:extLst>
          </p:cNvPr>
          <p:cNvCxnSpPr>
            <a:cxnSpLocks/>
          </p:cNvCxnSpPr>
          <p:nvPr userDrawn="1"/>
        </p:nvCxnSpPr>
        <p:spPr>
          <a:xfrm>
            <a:off x="94004" y="766470"/>
            <a:ext cx="12096000" cy="0"/>
          </a:xfrm>
          <a:prstGeom prst="line">
            <a:avLst/>
          </a:prstGeom>
          <a:ln w="31750" cap="rnd">
            <a:gradFill flip="none" rotWithShape="1">
              <a:gsLst>
                <a:gs pos="0">
                  <a:srgbClr val="2F52A0"/>
                </a:gs>
                <a:gs pos="41000">
                  <a:srgbClr val="7795D7"/>
                </a:gs>
                <a:gs pos="68000">
                  <a:srgbClr val="7795D7"/>
                </a:gs>
                <a:gs pos="100000">
                  <a:srgbClr val="2F52A0"/>
                </a:gs>
              </a:gsLst>
              <a:lin ang="0" scaled="1"/>
              <a:tileRect/>
            </a:gra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BDFCC037-D8F4-4A67-BCEC-865A5B9D9C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r="2631"/>
          <a:stretch/>
        </p:blipFill>
        <p:spPr>
          <a:xfrm>
            <a:off x="3487082" y="6449634"/>
            <a:ext cx="5217837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4" r:id="rId6"/>
    <p:sldLayoutId id="2147483655" r:id="rId7"/>
    <p:sldLayoutId id="2147483657" r:id="rId8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000" b="1" kern="1200">
          <a:solidFill>
            <a:srgbClr val="2F52A0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100000"/>
        </a:lnSpc>
        <a:spcBef>
          <a:spcPts val="1800"/>
        </a:spcBef>
        <a:buClr>
          <a:srgbClr val="EC6608"/>
        </a:buClr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맑은 고딕" panose="020B0503020000020004" pitchFamily="50" charset="-127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7F7F7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8014B-881E-443F-9A44-062FE4499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880" y="2218815"/>
            <a:ext cx="8778240" cy="1006475"/>
          </a:xfrm>
        </p:spPr>
        <p:txBody>
          <a:bodyPr/>
          <a:lstStyle/>
          <a:p>
            <a:r>
              <a:rPr lang="en-US" altLang="ko-KR" dirty="0"/>
              <a:t>Distributed Training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786079-C3E1-4F42-A7B7-2137B2695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9079" y="3317366"/>
            <a:ext cx="6653842" cy="86449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ko-KR" dirty="0"/>
              <a:t>2023. 08. 03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강소연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96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2A43-4AE3-F8FA-0E66-60B27534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Node </a:t>
            </a:r>
            <a:endParaRPr lang="ko-KR" altLang="en-US" dirty="0"/>
          </a:p>
        </p:txBody>
      </p:sp>
      <p:pic>
        <p:nvPicPr>
          <p:cNvPr id="6" name="내용 개체 틀 5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F9507E8F-4F3E-7E56-7AF7-3D06AAEFF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07" y="859481"/>
            <a:ext cx="7397526" cy="554814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34725-1E9B-3E52-B80B-336C51E4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40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2A43-4AE3-F8FA-0E66-60B27534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 Node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34725-1E9B-3E52-B80B-336C51E4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0" name="내용 개체 틀 19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4EBE39DE-1DB7-9230-6AF9-5396D292F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81" y="874547"/>
            <a:ext cx="7377438" cy="5533079"/>
          </a:xfrm>
        </p:spPr>
      </p:pic>
    </p:spTree>
    <p:extLst>
      <p:ext uri="{BB962C8B-B14F-4D97-AF65-F5344CB8AC3E}">
        <p14:creationId xmlns:p14="http://schemas.microsoft.com/office/powerpoint/2010/main" val="31797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내용 개체 틀 21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87533C6E-A911-A150-FB07-254FFA34E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7" b="4893"/>
          <a:stretch/>
        </p:blipFill>
        <p:spPr>
          <a:xfrm>
            <a:off x="2217181" y="908391"/>
            <a:ext cx="7757638" cy="5499235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752A43-4AE3-F8FA-0E66-60B27534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Node vs Multi Node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34725-1E9B-3E52-B80B-336C51E4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81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2A43-4AE3-F8FA-0E66-60B27534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E7932-217C-085D-7FD7-D70F8896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 Node: </a:t>
            </a:r>
            <a:r>
              <a:rPr lang="ko-KR" altLang="en-US" dirty="0"/>
              <a:t>프로세스 </a:t>
            </a:r>
            <a:r>
              <a:rPr lang="en-US" altLang="ko-KR" dirty="0"/>
              <a:t>8</a:t>
            </a:r>
            <a:r>
              <a:rPr lang="ko-KR" altLang="en-US" dirty="0"/>
              <a:t>개까지는 </a:t>
            </a:r>
            <a:r>
              <a:rPr lang="en-US" altLang="ko-KR" dirty="0"/>
              <a:t>run time</a:t>
            </a:r>
            <a:r>
              <a:rPr lang="ko-KR" altLang="en-US" dirty="0"/>
              <a:t>이 감소하다가 </a:t>
            </a:r>
            <a:r>
              <a:rPr lang="en-US" altLang="ko-KR" dirty="0"/>
              <a:t>16</a:t>
            </a:r>
            <a:r>
              <a:rPr lang="ko-KR" altLang="en-US" dirty="0"/>
              <a:t>개부터 증가</a:t>
            </a:r>
            <a:endParaRPr lang="en-US" altLang="ko-KR" dirty="0"/>
          </a:p>
          <a:p>
            <a:r>
              <a:rPr lang="en-US" altLang="ko-KR" dirty="0"/>
              <a:t>Multi Node: </a:t>
            </a:r>
            <a:r>
              <a:rPr lang="ko-KR" altLang="en-US" dirty="0"/>
              <a:t>프로세스 </a:t>
            </a:r>
            <a:r>
              <a:rPr lang="en-US" altLang="ko-KR" dirty="0"/>
              <a:t>16</a:t>
            </a:r>
            <a:r>
              <a:rPr lang="ko-KR" altLang="en-US" dirty="0"/>
              <a:t>개까지는 </a:t>
            </a:r>
            <a:r>
              <a:rPr lang="en-US" altLang="ko-KR" dirty="0"/>
              <a:t>run time</a:t>
            </a:r>
            <a:r>
              <a:rPr lang="ko-KR" altLang="en-US" dirty="0"/>
              <a:t>이 감소하다가 </a:t>
            </a:r>
            <a:r>
              <a:rPr lang="en-US" altLang="ko-KR" dirty="0"/>
              <a:t>32</a:t>
            </a:r>
            <a:r>
              <a:rPr lang="ko-KR" altLang="en-US" dirty="0"/>
              <a:t>개부터 증가</a:t>
            </a:r>
            <a:endParaRPr lang="en-US" altLang="ko-KR" dirty="0"/>
          </a:p>
          <a:p>
            <a:r>
              <a:rPr lang="en-US" altLang="ko-KR" dirty="0"/>
              <a:t>Single Node VS Multi Node: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개까지는 </a:t>
            </a:r>
            <a:r>
              <a:rPr lang="en-US" altLang="ko-KR" dirty="0"/>
              <a:t>single node</a:t>
            </a:r>
            <a:r>
              <a:rPr lang="ko-KR" altLang="en-US" dirty="0"/>
              <a:t>가 조금 더 빠르나 </a:t>
            </a:r>
            <a:r>
              <a:rPr lang="en-US" altLang="ko-KR" dirty="0"/>
              <a:t>16</a:t>
            </a:r>
            <a:r>
              <a:rPr lang="ko-KR" altLang="en-US" dirty="0"/>
              <a:t>개부터는 </a:t>
            </a:r>
            <a:r>
              <a:rPr lang="en-US" altLang="ko-KR" dirty="0"/>
              <a:t>multi node</a:t>
            </a:r>
            <a:r>
              <a:rPr lang="ko-KR" altLang="en-US" dirty="0"/>
              <a:t>가 더 빠름</a:t>
            </a:r>
            <a:endParaRPr lang="en-US" altLang="ko-KR" dirty="0"/>
          </a:p>
          <a:p>
            <a:r>
              <a:rPr lang="ko-KR" altLang="en-US" dirty="0"/>
              <a:t>두 대의 노드에서 각각 </a:t>
            </a:r>
            <a:r>
              <a:rPr lang="en-US" altLang="ko-KR" dirty="0"/>
              <a:t>8</a:t>
            </a:r>
            <a:r>
              <a:rPr lang="ko-KR" altLang="en-US" dirty="0"/>
              <a:t>개의 프로세스 총 </a:t>
            </a:r>
            <a:r>
              <a:rPr lang="en-US" altLang="ko-KR" dirty="0"/>
              <a:t>16</a:t>
            </a:r>
            <a:r>
              <a:rPr lang="ko-KR" altLang="en-US" dirty="0"/>
              <a:t>개의 프로세스로 분산 학습한 결과가 가장 좋음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34725-1E9B-3E52-B80B-336C51E4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1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78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2A43-4AE3-F8FA-0E66-60B27534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Distributed</a:t>
            </a:r>
            <a:r>
              <a:rPr lang="ko-KR" altLang="en-US" dirty="0"/>
              <a:t> </a:t>
            </a:r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E7932-217C-085D-7FD7-D70F8896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딥러닝 모델을 학습시키는 과정을 여러 노드로 분산시킴 </a:t>
            </a:r>
            <a:r>
              <a:rPr lang="en-US" altLang="ko-KR" dirty="0"/>
              <a:t>-&gt; </a:t>
            </a:r>
            <a:r>
              <a:rPr lang="ko-KR" altLang="en-US" dirty="0"/>
              <a:t>대규모 데이터와 복잡한 모델을 효율적으로 처리할 수 있음 </a:t>
            </a:r>
            <a:endParaRPr lang="en-US" altLang="ko-KR" dirty="0"/>
          </a:p>
          <a:p>
            <a:r>
              <a:rPr lang="ko-KR" altLang="en-US" dirty="0"/>
              <a:t>분산 학습의 장점</a:t>
            </a:r>
            <a:r>
              <a:rPr lang="en-US" altLang="ko-KR" dirty="0"/>
              <a:t>: </a:t>
            </a:r>
            <a:r>
              <a:rPr lang="ko-KR" altLang="en-US" dirty="0"/>
              <a:t>더 빠른 학습 속도</a:t>
            </a:r>
            <a:r>
              <a:rPr lang="en-US" altLang="ko-KR" dirty="0"/>
              <a:t>, </a:t>
            </a:r>
            <a:r>
              <a:rPr lang="ko-KR" altLang="en-US" dirty="0"/>
              <a:t>더 큰 모델과 데이터셋 학습 가능함</a:t>
            </a:r>
            <a:endParaRPr lang="en-US" altLang="ko-KR" dirty="0"/>
          </a:p>
          <a:p>
            <a:r>
              <a:rPr lang="ko-KR" altLang="en-US" dirty="0"/>
              <a:t>데이터를 한 노드에서 처리하는 병렬 학습과 여러 노드에서 처리하는 분산 학습이 있음</a:t>
            </a:r>
            <a:endParaRPr lang="en-US" altLang="ko-KR" dirty="0"/>
          </a:p>
          <a:p>
            <a:r>
              <a:rPr lang="ko-KR" altLang="en-US" dirty="0"/>
              <a:t>그러나 구성이 복잡하고 네트워크 리소스를 요구하기 때문에 구현이 까다롭고 주의가 필요함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34725-1E9B-3E52-B80B-336C51E4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1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2A43-4AE3-F8FA-0E66-60B27534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Parallelism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E7932-217C-085D-7FD7-D70F88962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7" y="1043796"/>
            <a:ext cx="11726173" cy="5133167"/>
          </a:xfrm>
        </p:spPr>
        <p:txBody>
          <a:bodyPr/>
          <a:lstStyle/>
          <a:p>
            <a:r>
              <a:rPr lang="ko-KR" altLang="en-US" dirty="0"/>
              <a:t>하나의 딥러닝 모델을 여러 개의 노드에 분할하여 각 노드가 모델의 일부를 동시에 학습하도록 하는 방식</a:t>
            </a:r>
            <a:endParaRPr lang="en-US" altLang="ko-KR" dirty="0"/>
          </a:p>
          <a:p>
            <a:r>
              <a:rPr lang="ko-KR" altLang="en-US" dirty="0"/>
              <a:t>이 방법은 모델이 매우 크거나 계산적으로 매우 복잡한 경우에 사용</a:t>
            </a:r>
            <a:endParaRPr lang="en-US" altLang="ko-KR" dirty="0"/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하나의 딥러닝 모델이 여러 개의 레이어로 구성되어 있을 때</a:t>
            </a:r>
            <a:r>
              <a:rPr lang="en-US" altLang="ko-KR" dirty="0"/>
              <a:t>, </a:t>
            </a:r>
            <a:r>
              <a:rPr lang="ko-KR" altLang="en-US" dirty="0"/>
              <a:t>각 레이어를 서로 다른 노드에서 학습시킬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34725-1E9B-3E52-B80B-336C51E4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85392B-0AF2-63FA-4463-A5E53B769635}"/>
              </a:ext>
            </a:extLst>
          </p:cNvPr>
          <p:cNvSpPr/>
          <p:nvPr/>
        </p:nvSpPr>
        <p:spPr>
          <a:xfrm>
            <a:off x="4862145" y="3279531"/>
            <a:ext cx="2294793" cy="729762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5CC48D-9525-066A-1B53-F1B37579AE8E}"/>
              </a:ext>
            </a:extLst>
          </p:cNvPr>
          <p:cNvSpPr/>
          <p:nvPr/>
        </p:nvSpPr>
        <p:spPr>
          <a:xfrm>
            <a:off x="6444925" y="4288631"/>
            <a:ext cx="2294793" cy="729762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AE2F64-AD2C-3281-D1F9-1D384BCAE169}"/>
              </a:ext>
            </a:extLst>
          </p:cNvPr>
          <p:cNvSpPr/>
          <p:nvPr/>
        </p:nvSpPr>
        <p:spPr>
          <a:xfrm>
            <a:off x="3883267" y="4288631"/>
            <a:ext cx="2294793" cy="729762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F4B4ED-540D-02B8-84FB-8E5784EBEA7A}"/>
              </a:ext>
            </a:extLst>
          </p:cNvPr>
          <p:cNvSpPr/>
          <p:nvPr/>
        </p:nvSpPr>
        <p:spPr>
          <a:xfrm>
            <a:off x="4862145" y="5299854"/>
            <a:ext cx="2294793" cy="729762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400125-1148-AB5F-32C6-155F793E7CC1}"/>
              </a:ext>
            </a:extLst>
          </p:cNvPr>
          <p:cNvCxnSpPr>
            <a:cxnSpLocks/>
          </p:cNvCxnSpPr>
          <p:nvPr/>
        </p:nvCxnSpPr>
        <p:spPr>
          <a:xfrm flipV="1">
            <a:off x="5314949" y="3881309"/>
            <a:ext cx="734281" cy="5494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7CC1FD-A575-A02F-82AD-2B076BCF834F}"/>
              </a:ext>
            </a:extLst>
          </p:cNvPr>
          <p:cNvCxnSpPr>
            <a:cxnSpLocks/>
          </p:cNvCxnSpPr>
          <p:nvPr/>
        </p:nvCxnSpPr>
        <p:spPr>
          <a:xfrm flipH="1" flipV="1">
            <a:off x="6498330" y="3885797"/>
            <a:ext cx="822732" cy="5449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3367E48-72F4-703B-6810-9A2BC9993175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6546521" y="4855292"/>
            <a:ext cx="786669" cy="597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CD0885-F90D-2DCE-0309-DF2E068FC1D1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5343441" y="4866340"/>
            <a:ext cx="767696" cy="583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ABA74C-9FFA-3D5E-62FA-23F473DD57A4}"/>
              </a:ext>
            </a:extLst>
          </p:cNvPr>
          <p:cNvSpPr txBox="1"/>
          <p:nvPr/>
        </p:nvSpPr>
        <p:spPr>
          <a:xfrm>
            <a:off x="4862145" y="3313500"/>
            <a:ext cx="97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Node 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A49E7-5203-D4C5-2C18-EAB025EF4C4F}"/>
              </a:ext>
            </a:extLst>
          </p:cNvPr>
          <p:cNvSpPr txBox="1"/>
          <p:nvPr/>
        </p:nvSpPr>
        <p:spPr>
          <a:xfrm>
            <a:off x="4866863" y="5312395"/>
            <a:ext cx="97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Node 4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72682-2F40-9110-7B9D-CAABBDDB0D27}"/>
              </a:ext>
            </a:extLst>
          </p:cNvPr>
          <p:cNvSpPr txBox="1"/>
          <p:nvPr/>
        </p:nvSpPr>
        <p:spPr>
          <a:xfrm>
            <a:off x="7985124" y="4285427"/>
            <a:ext cx="97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Node 3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00A970-B55B-3261-5652-50C1853AED02}"/>
              </a:ext>
            </a:extLst>
          </p:cNvPr>
          <p:cNvSpPr txBox="1"/>
          <p:nvPr/>
        </p:nvSpPr>
        <p:spPr>
          <a:xfrm>
            <a:off x="3886197" y="4291506"/>
            <a:ext cx="97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Node 2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E674946-5E3B-EB47-CAD5-BE3EBF37D4E4}"/>
              </a:ext>
            </a:extLst>
          </p:cNvPr>
          <p:cNvSpPr/>
          <p:nvPr/>
        </p:nvSpPr>
        <p:spPr>
          <a:xfrm>
            <a:off x="5690415" y="3427669"/>
            <a:ext cx="1209756" cy="463893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012AD89-A396-0E11-7872-C47C1EDA8F13}"/>
              </a:ext>
            </a:extLst>
          </p:cNvPr>
          <p:cNvSpPr/>
          <p:nvPr/>
        </p:nvSpPr>
        <p:spPr>
          <a:xfrm>
            <a:off x="4738563" y="4402447"/>
            <a:ext cx="1209756" cy="463893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F39C812-65DD-3116-C89F-58306EF30050}"/>
              </a:ext>
            </a:extLst>
          </p:cNvPr>
          <p:cNvSpPr/>
          <p:nvPr/>
        </p:nvSpPr>
        <p:spPr>
          <a:xfrm>
            <a:off x="6728312" y="4391399"/>
            <a:ext cx="1209756" cy="463893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DFA03A-0C9B-C333-5426-275F73A5FD92}"/>
              </a:ext>
            </a:extLst>
          </p:cNvPr>
          <p:cNvSpPr/>
          <p:nvPr/>
        </p:nvSpPr>
        <p:spPr>
          <a:xfrm>
            <a:off x="5732746" y="5428233"/>
            <a:ext cx="1209756" cy="463893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6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2A43-4AE3-F8FA-0E66-60B27534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Parallelism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E7932-217C-085D-7FD7-D70F88962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6" y="1043796"/>
            <a:ext cx="11412747" cy="5133167"/>
          </a:xfrm>
        </p:spPr>
        <p:txBody>
          <a:bodyPr/>
          <a:lstStyle/>
          <a:p>
            <a:r>
              <a:rPr lang="ko-KR" altLang="en-US" dirty="0"/>
              <a:t>하나의 딥러닝 모델을 여러 개의 노드에 복제하여 각 노드가 동일한 모델을 가지고 서로 다른 데이터 배치를 학습하도록 하는 방식 </a:t>
            </a:r>
            <a:endParaRPr lang="en-US" altLang="ko-KR" dirty="0"/>
          </a:p>
          <a:p>
            <a:r>
              <a:rPr lang="ko-KR" altLang="en-US" dirty="0"/>
              <a:t>이 방법은 주로 학습 데이터가 매우 큰 경우에 사용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34725-1E9B-3E52-B80B-336C51E4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F7A53E-1E7F-18E6-1FB2-06BCDAFA85C6}"/>
              </a:ext>
            </a:extLst>
          </p:cNvPr>
          <p:cNvSpPr/>
          <p:nvPr/>
        </p:nvSpPr>
        <p:spPr>
          <a:xfrm>
            <a:off x="7219971" y="2075327"/>
            <a:ext cx="1604595" cy="184163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1F5FEA2-0CB8-62C4-F92A-D1D4DF739386}"/>
              </a:ext>
            </a:extLst>
          </p:cNvPr>
          <p:cNvSpPr/>
          <p:nvPr/>
        </p:nvSpPr>
        <p:spPr>
          <a:xfrm>
            <a:off x="7707616" y="2967023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60600C8-A3B0-7648-A542-3E1FC03AA339}"/>
              </a:ext>
            </a:extLst>
          </p:cNvPr>
          <p:cNvSpPr/>
          <p:nvPr/>
        </p:nvSpPr>
        <p:spPr>
          <a:xfrm>
            <a:off x="7707616" y="2253095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FB9274A-B123-EAEB-AAFA-AF92921E788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7605407" y="2485200"/>
            <a:ext cx="335245" cy="131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663D615-BB00-29DB-D17D-0A4D15A53F2F}"/>
              </a:ext>
            </a:extLst>
          </p:cNvPr>
          <p:cNvCxnSpPr>
            <a:cxnSpLocks/>
          </p:cNvCxnSpPr>
          <p:nvPr/>
        </p:nvCxnSpPr>
        <p:spPr>
          <a:xfrm flipH="1" flipV="1">
            <a:off x="8098468" y="2485200"/>
            <a:ext cx="329829" cy="11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9FF0A22-6E6C-C74E-5DBE-D0CED5E34ED4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7605407" y="2848926"/>
            <a:ext cx="335245" cy="103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D34A2CB-721B-5460-D9CF-B2CEB849770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8098468" y="2850080"/>
            <a:ext cx="335246" cy="102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5A616EB-83CD-B3B7-DBEC-736CECC2D6C4}"/>
              </a:ext>
            </a:extLst>
          </p:cNvPr>
          <p:cNvSpPr/>
          <p:nvPr/>
        </p:nvSpPr>
        <p:spPr>
          <a:xfrm>
            <a:off x="7270161" y="2616821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E02A238-155E-EBDE-C2D1-9EFB3E8AC337}"/>
              </a:ext>
            </a:extLst>
          </p:cNvPr>
          <p:cNvSpPr/>
          <p:nvPr/>
        </p:nvSpPr>
        <p:spPr>
          <a:xfrm>
            <a:off x="8098468" y="2617975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6BE14D-F1F8-9925-8D31-B8D141AC1356}"/>
              </a:ext>
            </a:extLst>
          </p:cNvPr>
          <p:cNvSpPr/>
          <p:nvPr/>
        </p:nvSpPr>
        <p:spPr>
          <a:xfrm>
            <a:off x="9398270" y="2079198"/>
            <a:ext cx="1604595" cy="184163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B773FDC-3E4E-CE6D-AC38-D158BB03A614}"/>
              </a:ext>
            </a:extLst>
          </p:cNvPr>
          <p:cNvSpPr/>
          <p:nvPr/>
        </p:nvSpPr>
        <p:spPr>
          <a:xfrm>
            <a:off x="9885915" y="2970894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8A7FE92-26EA-3D06-78F3-BA7AF7D6D8B9}"/>
              </a:ext>
            </a:extLst>
          </p:cNvPr>
          <p:cNvSpPr/>
          <p:nvPr/>
        </p:nvSpPr>
        <p:spPr>
          <a:xfrm>
            <a:off x="9885915" y="2256966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F30E9CF-DE92-70B7-DF06-C0F7C4B76FF2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9783706" y="2489071"/>
            <a:ext cx="335245" cy="131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3A4A693-2D42-AAFA-F29E-BB3624FEB2EE}"/>
              </a:ext>
            </a:extLst>
          </p:cNvPr>
          <p:cNvCxnSpPr>
            <a:cxnSpLocks/>
          </p:cNvCxnSpPr>
          <p:nvPr/>
        </p:nvCxnSpPr>
        <p:spPr>
          <a:xfrm flipH="1" flipV="1">
            <a:off x="10276767" y="2489071"/>
            <a:ext cx="329829" cy="11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80C6972-7E43-D630-4D6D-CDB924BBD858}"/>
              </a:ext>
            </a:extLst>
          </p:cNvPr>
          <p:cNvCxnSpPr>
            <a:cxnSpLocks/>
            <a:endCxn id="98" idx="2"/>
          </p:cNvCxnSpPr>
          <p:nvPr/>
        </p:nvCxnSpPr>
        <p:spPr>
          <a:xfrm flipH="1" flipV="1">
            <a:off x="9783706" y="2852797"/>
            <a:ext cx="335245" cy="103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84C1977-C117-F1AD-06AB-B2FF1F0A7EB3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10276767" y="2853951"/>
            <a:ext cx="335246" cy="102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1AF8D64-2D93-6707-F874-361EC4ED0456}"/>
              </a:ext>
            </a:extLst>
          </p:cNvPr>
          <p:cNvSpPr/>
          <p:nvPr/>
        </p:nvSpPr>
        <p:spPr>
          <a:xfrm>
            <a:off x="9448460" y="2620692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4BAA7C1B-6A6B-1292-0839-F4828A16963A}"/>
              </a:ext>
            </a:extLst>
          </p:cNvPr>
          <p:cNvSpPr/>
          <p:nvPr/>
        </p:nvSpPr>
        <p:spPr>
          <a:xfrm>
            <a:off x="10276767" y="2621846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ECAE3BA-519F-9B05-D1FB-5E4C11C859B8}"/>
              </a:ext>
            </a:extLst>
          </p:cNvPr>
          <p:cNvSpPr/>
          <p:nvPr/>
        </p:nvSpPr>
        <p:spPr>
          <a:xfrm>
            <a:off x="9390953" y="4138528"/>
            <a:ext cx="1604595" cy="184163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0459921-37A1-BC1A-151C-C5ACAF33950C}"/>
              </a:ext>
            </a:extLst>
          </p:cNvPr>
          <p:cNvSpPr/>
          <p:nvPr/>
        </p:nvSpPr>
        <p:spPr>
          <a:xfrm>
            <a:off x="9878598" y="5030224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8381CA44-8821-59D0-5067-AC6CD5A4FD94}"/>
              </a:ext>
            </a:extLst>
          </p:cNvPr>
          <p:cNvSpPr/>
          <p:nvPr/>
        </p:nvSpPr>
        <p:spPr>
          <a:xfrm>
            <a:off x="9878598" y="4316296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6955313-0FE7-D2BB-2281-326799202722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9776389" y="4548401"/>
            <a:ext cx="335245" cy="131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BA8C88C-4E8D-E61B-EE1E-50F3A1E1B079}"/>
              </a:ext>
            </a:extLst>
          </p:cNvPr>
          <p:cNvCxnSpPr>
            <a:cxnSpLocks/>
          </p:cNvCxnSpPr>
          <p:nvPr/>
        </p:nvCxnSpPr>
        <p:spPr>
          <a:xfrm flipH="1" flipV="1">
            <a:off x="10269450" y="4548401"/>
            <a:ext cx="329829" cy="11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316E911-ADA2-7972-81D1-093A9BDF176E}"/>
              </a:ext>
            </a:extLst>
          </p:cNvPr>
          <p:cNvCxnSpPr>
            <a:cxnSpLocks/>
            <a:endCxn id="107" idx="2"/>
          </p:cNvCxnSpPr>
          <p:nvPr/>
        </p:nvCxnSpPr>
        <p:spPr>
          <a:xfrm flipH="1" flipV="1">
            <a:off x="9776389" y="4912127"/>
            <a:ext cx="335245" cy="103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43E53B2-7C75-A58F-6BA4-772802F48A42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10269450" y="4913281"/>
            <a:ext cx="335246" cy="102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4FC5AE6F-C420-4153-9788-DF2D6D8A31B8}"/>
              </a:ext>
            </a:extLst>
          </p:cNvPr>
          <p:cNvSpPr/>
          <p:nvPr/>
        </p:nvSpPr>
        <p:spPr>
          <a:xfrm>
            <a:off x="9441143" y="4680022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375C004F-AFAE-284F-4DBE-2CD1742BFD84}"/>
              </a:ext>
            </a:extLst>
          </p:cNvPr>
          <p:cNvSpPr/>
          <p:nvPr/>
        </p:nvSpPr>
        <p:spPr>
          <a:xfrm>
            <a:off x="10269450" y="4681176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2390DEC-08CF-F370-1C58-94B6E1AC8403}"/>
              </a:ext>
            </a:extLst>
          </p:cNvPr>
          <p:cNvSpPr/>
          <p:nvPr/>
        </p:nvSpPr>
        <p:spPr>
          <a:xfrm>
            <a:off x="7206148" y="4157868"/>
            <a:ext cx="1604595" cy="184163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9F148CD-8CD2-0E3A-1A69-5874FF897DEE}"/>
              </a:ext>
            </a:extLst>
          </p:cNvPr>
          <p:cNvSpPr/>
          <p:nvPr/>
        </p:nvSpPr>
        <p:spPr>
          <a:xfrm>
            <a:off x="7693793" y="5049564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758F8CA9-BA73-BC21-80EA-33326E08271F}"/>
              </a:ext>
            </a:extLst>
          </p:cNvPr>
          <p:cNvSpPr/>
          <p:nvPr/>
        </p:nvSpPr>
        <p:spPr>
          <a:xfrm>
            <a:off x="7693793" y="4335636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E3ACE8A-570A-59E4-1A22-D08EA379E4A0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7591584" y="4567741"/>
            <a:ext cx="335245" cy="131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DB00092-FFD2-7F7A-C814-595FAF70D000}"/>
              </a:ext>
            </a:extLst>
          </p:cNvPr>
          <p:cNvCxnSpPr>
            <a:cxnSpLocks/>
          </p:cNvCxnSpPr>
          <p:nvPr/>
        </p:nvCxnSpPr>
        <p:spPr>
          <a:xfrm flipH="1" flipV="1">
            <a:off x="8084645" y="4567741"/>
            <a:ext cx="329829" cy="11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C2BCAA39-AD0B-4E76-2E9D-6F884D042EBE}"/>
              </a:ext>
            </a:extLst>
          </p:cNvPr>
          <p:cNvCxnSpPr>
            <a:cxnSpLocks/>
            <a:endCxn id="116" idx="2"/>
          </p:cNvCxnSpPr>
          <p:nvPr/>
        </p:nvCxnSpPr>
        <p:spPr>
          <a:xfrm flipH="1" flipV="1">
            <a:off x="7591584" y="4931467"/>
            <a:ext cx="335245" cy="103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60F6DE9-CA1D-0847-28E1-D6938A3B59D5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8084645" y="4932621"/>
            <a:ext cx="335246" cy="102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B4E1CFBD-0B95-3BA6-5660-521855164C4D}"/>
              </a:ext>
            </a:extLst>
          </p:cNvPr>
          <p:cNvSpPr/>
          <p:nvPr/>
        </p:nvSpPr>
        <p:spPr>
          <a:xfrm>
            <a:off x="7256338" y="4699362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DFE9A217-93BA-56B7-96FF-617B8E7C4868}"/>
              </a:ext>
            </a:extLst>
          </p:cNvPr>
          <p:cNvSpPr/>
          <p:nvPr/>
        </p:nvSpPr>
        <p:spPr>
          <a:xfrm>
            <a:off x="8084645" y="4700516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65CBFBA-A349-7AB2-3894-57103274C470}"/>
              </a:ext>
            </a:extLst>
          </p:cNvPr>
          <p:cNvSpPr txBox="1"/>
          <p:nvPr/>
        </p:nvSpPr>
        <p:spPr>
          <a:xfrm>
            <a:off x="7672671" y="3484711"/>
            <a:ext cx="97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Node 1</a:t>
            </a:r>
            <a:endParaRPr lang="ko-KR" altLang="en-US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D441B6F-35C0-7096-3CAF-08D9B710E9AE}"/>
              </a:ext>
            </a:extLst>
          </p:cNvPr>
          <p:cNvSpPr txBox="1"/>
          <p:nvPr/>
        </p:nvSpPr>
        <p:spPr>
          <a:xfrm>
            <a:off x="9871749" y="3502816"/>
            <a:ext cx="97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Node 2</a:t>
            </a:r>
            <a:endParaRPr lang="ko-KR" altLang="en-US" sz="14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611C710-F8D0-1C05-3BA2-C226B46010F7}"/>
              </a:ext>
            </a:extLst>
          </p:cNvPr>
          <p:cNvSpPr txBox="1"/>
          <p:nvPr/>
        </p:nvSpPr>
        <p:spPr>
          <a:xfrm>
            <a:off x="7605358" y="5580962"/>
            <a:ext cx="97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Node 3</a:t>
            </a:r>
            <a:endParaRPr lang="ko-KR" altLang="en-US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9F55DE8-1162-01CF-9002-D6E6EAA95DE9}"/>
              </a:ext>
            </a:extLst>
          </p:cNvPr>
          <p:cNvSpPr txBox="1"/>
          <p:nvPr/>
        </p:nvSpPr>
        <p:spPr>
          <a:xfrm>
            <a:off x="9871749" y="5569702"/>
            <a:ext cx="97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Node 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036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2A43-4AE3-F8FA-0E66-60B27534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E7932-217C-085D-7FD7-D70F88962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6" y="1043796"/>
            <a:ext cx="11660577" cy="5133167"/>
          </a:xfrm>
        </p:spPr>
        <p:txBody>
          <a:bodyPr/>
          <a:lstStyle/>
          <a:p>
            <a:r>
              <a:rPr lang="ko-KR" altLang="en-US" dirty="0"/>
              <a:t>분산 학습은 학습 시간을 단축한다는 장점이 있지만</a:t>
            </a:r>
            <a:r>
              <a:rPr lang="en-US" altLang="ko-KR" dirty="0"/>
              <a:t>,</a:t>
            </a:r>
            <a:r>
              <a:rPr lang="ko-KR" altLang="en-US" dirty="0"/>
              <a:t> 파라미터가 업데이트 될 때마다 </a:t>
            </a:r>
            <a:r>
              <a:rPr lang="ko-KR" altLang="en-US"/>
              <a:t>여러 노드가 </a:t>
            </a:r>
            <a:r>
              <a:rPr lang="ko-KR" altLang="en-US" dirty="0"/>
              <a:t>학습한 결과를 종합한 후 다시 나누는 </a:t>
            </a:r>
            <a:r>
              <a:rPr lang="en-US" altLang="ko-KR" dirty="0"/>
              <a:t>synchronization</a:t>
            </a:r>
            <a:r>
              <a:rPr lang="ko-KR" altLang="en-US" dirty="0"/>
              <a:t>이 필요하다는 단점이 있음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Synchronization</a:t>
            </a:r>
            <a:r>
              <a:rPr lang="ko-KR" altLang="en-US" dirty="0"/>
              <a:t>에는</a:t>
            </a:r>
            <a:r>
              <a:rPr lang="en-US" altLang="ko-KR" dirty="0"/>
              <a:t> Scatter, Gather, Reduce, </a:t>
            </a:r>
            <a:r>
              <a:rPr lang="en-US" altLang="ko-KR" dirty="0" err="1"/>
              <a:t>AllReduce</a:t>
            </a:r>
            <a:r>
              <a:rPr lang="en-US" altLang="ko-KR" dirty="0"/>
              <a:t>, Broadcast, </a:t>
            </a:r>
            <a:r>
              <a:rPr lang="en-US" altLang="ko-KR" dirty="0" err="1"/>
              <a:t>AllGather</a:t>
            </a:r>
            <a:r>
              <a:rPr lang="en-US" altLang="ko-KR" dirty="0"/>
              <a:t>, Ring-</a:t>
            </a:r>
            <a:r>
              <a:rPr lang="en-US" altLang="ko-KR" dirty="0" err="1"/>
              <a:t>AllReduce</a:t>
            </a:r>
            <a:r>
              <a:rPr lang="en-US" altLang="ko-KR" dirty="0"/>
              <a:t>  </a:t>
            </a:r>
            <a:r>
              <a:rPr lang="ko-KR" altLang="en-US" dirty="0"/>
              <a:t>등 여러 방식이 있음</a:t>
            </a:r>
            <a:endParaRPr lang="en-US" altLang="ko-KR" dirty="0"/>
          </a:p>
          <a:p>
            <a:r>
              <a:rPr lang="en-US" altLang="ko-KR" dirty="0" err="1"/>
              <a:t>AllReduce</a:t>
            </a:r>
            <a:r>
              <a:rPr lang="en-US" altLang="ko-KR" dirty="0"/>
              <a:t>: </a:t>
            </a:r>
            <a:r>
              <a:rPr lang="ko-KR" altLang="en-US" dirty="0"/>
              <a:t>각 노드에서 파라미터 값들을 받아서 그 값을 평균화한 후</a:t>
            </a:r>
            <a:r>
              <a:rPr lang="en-US" altLang="ko-KR" dirty="0"/>
              <a:t>, </a:t>
            </a:r>
            <a:r>
              <a:rPr lang="ko-KR" altLang="en-US" dirty="0"/>
              <a:t>이 평균값을 다시 모든 노드에 분배 </a:t>
            </a:r>
            <a:r>
              <a:rPr lang="en-US" altLang="ko-KR" dirty="0"/>
              <a:t>-&gt; </a:t>
            </a:r>
            <a:r>
              <a:rPr lang="ko-KR" altLang="en-US" dirty="0"/>
              <a:t>모든 노드의 파라미터 동일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34725-1E9B-3E52-B80B-336C51E4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4D4F05-3456-70DF-2932-B0E235F01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33" y="3610379"/>
            <a:ext cx="5181534" cy="259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1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2A43-4AE3-F8FA-0E66-60B27534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Horovod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E7932-217C-085D-7FD7-D70F8896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Uber</a:t>
            </a:r>
            <a:r>
              <a:rPr lang="ko-KR" altLang="en-US" dirty="0"/>
              <a:t>에서 개발한 딥러닝 모델을 분산 학습할 수 있게 해주는 프레임워크</a:t>
            </a:r>
            <a:endParaRPr lang="en-US" altLang="ko-KR" dirty="0"/>
          </a:p>
          <a:p>
            <a:r>
              <a:rPr lang="ko-KR" altLang="en-US" dirty="0"/>
              <a:t>다양한 딥러닝 프레임워크</a:t>
            </a:r>
            <a:r>
              <a:rPr lang="en-US" altLang="ko-KR" dirty="0"/>
              <a:t>(</a:t>
            </a:r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Pytorch</a:t>
            </a:r>
            <a:r>
              <a:rPr lang="en-US" altLang="ko-KR" dirty="0"/>
              <a:t>)</a:t>
            </a:r>
            <a:r>
              <a:rPr lang="ko-KR" altLang="en-US" dirty="0"/>
              <a:t>를 지원</a:t>
            </a:r>
            <a:endParaRPr lang="en-US" altLang="ko-KR" dirty="0"/>
          </a:p>
          <a:p>
            <a:r>
              <a:rPr lang="ko-KR" altLang="en-US" dirty="0"/>
              <a:t>다양한 프로세스 통신</a:t>
            </a:r>
            <a:r>
              <a:rPr lang="en-US" altLang="ko-KR" dirty="0"/>
              <a:t>(MPI, NCCL, </a:t>
            </a:r>
            <a:r>
              <a:rPr lang="en-US" altLang="ko-KR" dirty="0" err="1"/>
              <a:t>Gloo</a:t>
            </a:r>
            <a:r>
              <a:rPr lang="en-US" altLang="ko-KR" dirty="0"/>
              <a:t>)</a:t>
            </a:r>
            <a:r>
              <a:rPr lang="ko-KR" altLang="en-US" dirty="0"/>
              <a:t> 지원</a:t>
            </a:r>
            <a:endParaRPr lang="en-US" altLang="ko-KR" dirty="0"/>
          </a:p>
          <a:p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기반의 코드에서 간단하게 확장 가능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34725-1E9B-3E52-B80B-336C51E4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026" name="Picture 2" descr="GitHub - horovod/horovod: Distributed training framework for TensorFlow,  Keras, PyTorch, and Apache MXNet.">
            <a:extLst>
              <a:ext uri="{FF2B5EF4-FFF2-40B4-BE49-F238E27FC236}">
                <a16:creationId xmlns:a16="http://schemas.microsoft.com/office/drawing/2014/main" id="{08FD4EBC-ADCF-A79F-743D-08253A38E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607" y="2451953"/>
            <a:ext cx="3456193" cy="345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66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5B20A-ED57-E950-8971-F97F49E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0158F1-87FB-2DDE-6698-E0000A4F5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0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2A43-4AE3-F8FA-0E66-60B27534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E7932-217C-085D-7FD7-D70F88962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7" y="1043796"/>
            <a:ext cx="11576704" cy="5133167"/>
          </a:xfrm>
        </p:spPr>
        <p:txBody>
          <a:bodyPr/>
          <a:lstStyle/>
          <a:p>
            <a:r>
              <a:rPr lang="en-US" altLang="ko-KR" dirty="0"/>
              <a:t>Data: MNIST, Model: CNN</a:t>
            </a:r>
          </a:p>
          <a:p>
            <a:r>
              <a:rPr lang="ko-KR" altLang="en-US" dirty="0"/>
              <a:t>노드 두 대 사용 </a:t>
            </a:r>
            <a:r>
              <a:rPr lang="en-US" altLang="ko-KR" dirty="0"/>
              <a:t>hpc01, hpc03</a:t>
            </a:r>
          </a:p>
          <a:p>
            <a:r>
              <a:rPr lang="ko-KR" altLang="en-US" dirty="0"/>
              <a:t>노드 별로 프로세스를 여러 개 생성해 분산 학습</a:t>
            </a:r>
            <a:endParaRPr lang="en-US" altLang="ko-KR" dirty="0"/>
          </a:p>
          <a:p>
            <a:r>
              <a:rPr lang="en-US" altLang="ko-KR" dirty="0"/>
              <a:t>Single Node: </a:t>
            </a:r>
            <a:r>
              <a:rPr lang="ko-KR" altLang="en-US" dirty="0"/>
              <a:t>프로세스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2</a:t>
            </a:r>
            <a:r>
              <a:rPr lang="ko-KR" altLang="en-US" dirty="0"/>
              <a:t>개</a:t>
            </a:r>
            <a:r>
              <a:rPr lang="en-US" altLang="ko-KR" dirty="0"/>
              <a:t>, 4</a:t>
            </a:r>
            <a:r>
              <a:rPr lang="ko-KR" altLang="en-US" dirty="0"/>
              <a:t>개</a:t>
            </a:r>
            <a:r>
              <a:rPr lang="en-US" altLang="ko-KR" dirty="0"/>
              <a:t>, 8</a:t>
            </a:r>
            <a:r>
              <a:rPr lang="ko-KR" altLang="en-US" dirty="0"/>
              <a:t>개</a:t>
            </a:r>
            <a:r>
              <a:rPr lang="en-US" altLang="ko-KR" dirty="0"/>
              <a:t>, 16</a:t>
            </a:r>
            <a:r>
              <a:rPr lang="ko-KR" altLang="en-US" dirty="0"/>
              <a:t>개</a:t>
            </a:r>
            <a:r>
              <a:rPr lang="en-US" altLang="ko-KR" dirty="0"/>
              <a:t>, 32</a:t>
            </a:r>
            <a:r>
              <a:rPr lang="ko-KR" altLang="en-US" dirty="0"/>
              <a:t>개 실험</a:t>
            </a:r>
            <a:endParaRPr lang="en-US" altLang="ko-KR" dirty="0"/>
          </a:p>
          <a:p>
            <a:r>
              <a:rPr lang="en-US" altLang="ko-KR" dirty="0"/>
              <a:t>Multi Node: </a:t>
            </a:r>
            <a:r>
              <a:rPr lang="ko-KR" altLang="en-US" dirty="0"/>
              <a:t>프로세스 각 노드 별로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총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), 2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총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), 4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총</a:t>
            </a:r>
            <a:r>
              <a:rPr lang="en-US" altLang="ko-KR" dirty="0"/>
              <a:t>8</a:t>
            </a:r>
            <a:r>
              <a:rPr lang="ko-KR" altLang="en-US" dirty="0"/>
              <a:t>개</a:t>
            </a:r>
            <a:r>
              <a:rPr lang="en-US" altLang="ko-KR" dirty="0"/>
              <a:t>), 8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총</a:t>
            </a:r>
            <a:r>
              <a:rPr lang="en-US" altLang="ko-KR" dirty="0"/>
              <a:t>16</a:t>
            </a:r>
            <a:r>
              <a:rPr lang="ko-KR" altLang="en-US" dirty="0"/>
              <a:t>개</a:t>
            </a:r>
            <a:r>
              <a:rPr lang="en-US" altLang="ko-KR" dirty="0"/>
              <a:t>), 16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총</a:t>
            </a:r>
            <a:r>
              <a:rPr lang="en-US" altLang="ko-KR" dirty="0"/>
              <a:t>32</a:t>
            </a:r>
            <a:r>
              <a:rPr lang="ko-KR" altLang="en-US" dirty="0"/>
              <a:t>개</a:t>
            </a:r>
            <a:r>
              <a:rPr lang="en-US" altLang="ko-KR" dirty="0"/>
              <a:t>) </a:t>
            </a:r>
            <a:r>
              <a:rPr lang="ko-KR" altLang="en-US" dirty="0"/>
              <a:t>실험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34725-1E9B-3E52-B80B-336C51E4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ED7AB2-5C31-1978-C2A1-F7A6C96FE97B}"/>
              </a:ext>
            </a:extLst>
          </p:cNvPr>
          <p:cNvSpPr/>
          <p:nvPr/>
        </p:nvSpPr>
        <p:spPr>
          <a:xfrm>
            <a:off x="6150976" y="4176689"/>
            <a:ext cx="1604595" cy="184163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71ABB-7B06-2A50-840D-C132E6B715C8}"/>
              </a:ext>
            </a:extLst>
          </p:cNvPr>
          <p:cNvSpPr txBox="1"/>
          <p:nvPr/>
        </p:nvSpPr>
        <p:spPr>
          <a:xfrm>
            <a:off x="6628829" y="5566734"/>
            <a:ext cx="692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hpc03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1CB1116-0694-38E1-A76C-177B70930085}"/>
              </a:ext>
            </a:extLst>
          </p:cNvPr>
          <p:cNvSpPr/>
          <p:nvPr/>
        </p:nvSpPr>
        <p:spPr>
          <a:xfrm>
            <a:off x="6548256" y="4405694"/>
            <a:ext cx="853460" cy="387301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366BE09-D243-E8B3-D9EE-73B6232B2DB4}"/>
              </a:ext>
            </a:extLst>
          </p:cNvPr>
          <p:cNvSpPr/>
          <p:nvPr/>
        </p:nvSpPr>
        <p:spPr>
          <a:xfrm>
            <a:off x="6548256" y="4986214"/>
            <a:ext cx="853460" cy="387301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88DCA3-6636-94AC-4DC9-C2E6272470C6}"/>
              </a:ext>
            </a:extLst>
          </p:cNvPr>
          <p:cNvSpPr txBox="1"/>
          <p:nvPr/>
        </p:nvSpPr>
        <p:spPr>
          <a:xfrm>
            <a:off x="6548256" y="4449401"/>
            <a:ext cx="1073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Process 2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680FA7-671D-51BF-F81E-814364A4A3DD}"/>
              </a:ext>
            </a:extLst>
          </p:cNvPr>
          <p:cNvSpPr txBox="1"/>
          <p:nvPr/>
        </p:nvSpPr>
        <p:spPr>
          <a:xfrm>
            <a:off x="6548256" y="5032358"/>
            <a:ext cx="1073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Process 3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5AEA76-0E89-80A2-8626-F60C15710E48}"/>
              </a:ext>
            </a:extLst>
          </p:cNvPr>
          <p:cNvSpPr/>
          <p:nvPr/>
        </p:nvSpPr>
        <p:spPr>
          <a:xfrm>
            <a:off x="4111952" y="4176689"/>
            <a:ext cx="1604595" cy="184163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B5F484-08E0-6EC7-B6EE-BF99CC564479}"/>
              </a:ext>
            </a:extLst>
          </p:cNvPr>
          <p:cNvSpPr txBox="1"/>
          <p:nvPr/>
        </p:nvSpPr>
        <p:spPr>
          <a:xfrm>
            <a:off x="4589805" y="5566734"/>
            <a:ext cx="692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hpc01</a:t>
            </a:r>
            <a:endParaRPr lang="ko-KR" altLang="en-US" sz="14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073BD30-303A-8854-1DC0-02D09323F3B1}"/>
              </a:ext>
            </a:extLst>
          </p:cNvPr>
          <p:cNvSpPr/>
          <p:nvPr/>
        </p:nvSpPr>
        <p:spPr>
          <a:xfrm>
            <a:off x="4509232" y="4405694"/>
            <a:ext cx="853460" cy="387301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EB4ECF9-1019-D878-4E3D-7A7B7DA5A9DD}"/>
              </a:ext>
            </a:extLst>
          </p:cNvPr>
          <p:cNvSpPr/>
          <p:nvPr/>
        </p:nvSpPr>
        <p:spPr>
          <a:xfrm>
            <a:off x="4509232" y="4986214"/>
            <a:ext cx="853460" cy="387301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90874B-D925-FA47-7D2A-D5B5C7BFC09A}"/>
              </a:ext>
            </a:extLst>
          </p:cNvPr>
          <p:cNvSpPr txBox="1"/>
          <p:nvPr/>
        </p:nvSpPr>
        <p:spPr>
          <a:xfrm>
            <a:off x="4509232" y="4449401"/>
            <a:ext cx="1073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Process 0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52810E-3724-7C8B-C735-6B709645952B}"/>
              </a:ext>
            </a:extLst>
          </p:cNvPr>
          <p:cNvSpPr txBox="1"/>
          <p:nvPr/>
        </p:nvSpPr>
        <p:spPr>
          <a:xfrm>
            <a:off x="4509232" y="5032358"/>
            <a:ext cx="1073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Process 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239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2A43-4AE3-F8FA-0E66-60B27534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horovodrun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E7932-217C-085D-7FD7-D70F8896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horovodrun</a:t>
            </a:r>
            <a:r>
              <a:rPr lang="en-US" altLang="ko-KR" dirty="0"/>
              <a:t> -np 4 -H hpc01:2,hpc03:2 python3 ~/nfs-test/horove.py</a:t>
            </a:r>
          </a:p>
          <a:p>
            <a:r>
              <a:rPr lang="en-US" altLang="ko-KR" dirty="0"/>
              <a:t>Process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en-US" altLang="ko-KR" dirty="0"/>
              <a:t>hpc01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hpc03</a:t>
            </a:r>
          </a:p>
          <a:p>
            <a:endParaRPr lang="en-US" altLang="ko-KR" dirty="0"/>
          </a:p>
          <a:p>
            <a:r>
              <a:rPr lang="en-US" altLang="ko-KR" dirty="0"/>
              <a:t>Result </a:t>
            </a:r>
            <a:r>
              <a:rPr lang="ko-KR" altLang="en-US" dirty="0"/>
              <a:t>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34725-1E9B-3E52-B80B-336C51E4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FB87B3-BA7E-A7AC-3F01-4AC7858F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07" y="2357463"/>
            <a:ext cx="8259328" cy="543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63D9B3-61C4-EB30-8CFB-DE007E09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07" y="3367457"/>
            <a:ext cx="8259328" cy="4852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419A85-A7CB-A872-184D-D8401149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046" y="4534686"/>
            <a:ext cx="6182038" cy="148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9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-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10796</TotalTime>
  <Words>473</Words>
  <Application>Microsoft Office PowerPoint</Application>
  <PresentationFormat>와이드스크린</PresentationFormat>
  <Paragraphs>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Wingdings</vt:lpstr>
      <vt:lpstr>맑은 고딕</vt:lpstr>
      <vt:lpstr>Office 테마</vt:lpstr>
      <vt:lpstr>Distributed Training</vt:lpstr>
      <vt:lpstr>Distributed Training</vt:lpstr>
      <vt:lpstr>Model Parallelism</vt:lpstr>
      <vt:lpstr>Data Parallelism</vt:lpstr>
      <vt:lpstr>Synchronization</vt:lpstr>
      <vt:lpstr>Horovod</vt:lpstr>
      <vt:lpstr>실험</vt:lpstr>
      <vt:lpstr>실험 개요</vt:lpstr>
      <vt:lpstr>horovodrun</vt:lpstr>
      <vt:lpstr>Single Node </vt:lpstr>
      <vt:lpstr>Multi Node</vt:lpstr>
      <vt:lpstr>Single Node vs Multi Node</vt:lpstr>
      <vt:lpstr>Result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DKE Templete</dc:title>
  <dc:creator>Myeongseon Gil</dc:creator>
  <cp:lastModifiedBy>강소연</cp:lastModifiedBy>
  <cp:revision>3061</cp:revision>
  <dcterms:created xsi:type="dcterms:W3CDTF">2015-05-25T08:58:52Z</dcterms:created>
  <dcterms:modified xsi:type="dcterms:W3CDTF">2023-08-03T00:49:26Z</dcterms:modified>
  <cp:version>1000.0000.01</cp:version>
</cp:coreProperties>
</file>