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54B9-6102-0843-82CC-20F9F3DF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DD2B-E562-6942-BF72-998FAC697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0CBD-0117-1240-9E54-62D373C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4E23F-7314-BB4A-8879-8A341161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35B9-5E1F-E847-8FDD-81F87EC8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26BF-FB61-3545-9868-0B9C950C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3ED66-40A9-FE4C-86F2-A7E13E35B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0036-37E5-5F42-A4E5-799CDACA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FA6E-8A35-974C-BB7A-57DF6181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A3BF-011A-B94C-9CA2-7ACE1139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77AFE-A614-4243-8F3C-FC34D38D4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A02CB-608C-7445-A2C4-0E5C4D1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7301-2F19-3D4A-8909-67AC183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E691-3916-004C-80CA-EB41520C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3181-BF14-D742-AB92-2AB82266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CD90-6E0A-DB4C-A030-83F931E2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EFC8-6DF9-7545-953E-C6C2B7CE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1D36-1A71-D347-B24B-577E8087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7BA5-EC37-794B-8BBE-02C82C73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D23F-82DE-CB4E-AC3B-2B778523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6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83D2-5940-0040-A0DD-7119E88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56F6-6391-9C42-95CF-80BABC3E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18FD-9F79-DC4C-8F60-8445F70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3AC5-1D3A-0B44-ADC2-F76850AB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3434-FBBA-5946-B2B6-70849A89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DB6-EF75-0446-86BC-49466F7B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E06F-B325-8D47-AAAF-FCA0B9BB0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5F87F-5927-D14B-BBE4-34D4C2569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A3E0-726F-7941-848D-D5A6383C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91B33-8DA3-194E-85B4-DBDD2F35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5AE1F-45CE-0447-9310-E0CEADC0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C2B0-EA0E-FF4C-AF45-82FC0F42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1D7E-BFF7-614B-960A-459B8BA4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58B9-CF69-874A-B19C-D9E890FF1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FF4C4-3403-AA4D-892A-5D51FABED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C9250-FAEE-8F4C-899E-5E0DF10E3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ACA9D-E2D6-DE45-926C-E1D8467D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E1BCC-673E-B14F-B00D-5A59C74E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1F4CC-C444-F646-A2E0-89015EB3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7801-B5AD-C744-BAF9-B61FCEBF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45607-8D5F-C44C-966D-A2AECBD8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FBCF-0687-2B44-A4B7-F072CB99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5F990-ADB1-6D41-92FD-EA0D1877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32CF8-5FB7-4641-9FA9-B68CC63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FCD83-3E26-F449-9D5E-9D0654D7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4F25-1EC7-1643-8DAD-F927E878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96A6-A10A-334A-93D1-D374935D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47E9-49EE-174E-9244-AA59EE4D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8F081-8C01-7A4C-A406-6465758BB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1023E-C220-8E40-B8EE-69B81971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95A9C-3E61-D346-AB33-0C84ED9C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E733-28E1-084F-A4F3-449DEB49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C2A0-3E43-C24F-B711-B4EF9C1B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9B6A-D244-6240-A651-A00EB4BEC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75085-AB7F-7549-B902-0B7EE800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C7BBB-92B6-8749-8DCA-2D2009B7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4424-2A1A-7241-B5EA-F3EE1E67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22980-4522-264C-84D6-334B65CF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0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A4A31-332D-9C4B-91D9-9C6E52B7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934F-0AB9-BC4F-9621-4017A4B6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385F-A52C-7941-B59C-848E59129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2029-91A3-674B-B830-037DDD69970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9BA2-4F05-2745-AB2B-0123F04F2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0960-E467-F849-BB9E-ACB3872C4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9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CDDA-C167-7D46-BAFD-818B79C10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SAE-J1939 Transport Layer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D051-EBA5-BE48-8D37-B58DC1BF1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Subhojeet</a:t>
            </a:r>
            <a:r>
              <a:rPr lang="en-US" dirty="0"/>
              <a:t> Mukherjee, Jeremy Daily</a:t>
            </a:r>
          </a:p>
        </p:txBody>
      </p:sp>
    </p:spTree>
    <p:extLst>
      <p:ext uri="{BB962C8B-B14F-4D97-AF65-F5344CB8AC3E}">
        <p14:creationId xmlns:p14="http://schemas.microsoft.com/office/powerpoint/2010/main" val="25396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EBBB0-E586-254C-B9CC-82AA1BE3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2041742"/>
            <a:ext cx="3377183" cy="321918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Transport Protocol</a:t>
            </a:r>
            <a:br>
              <a:rPr lang="en-US" dirty="0"/>
            </a:b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SAE International, ‘Data Link Layer’, SAE International, Standard J1939-21, 2015.</a:t>
            </a:r>
            <a:endParaRPr lang="en-US" kern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A6F4D-7D8D-AE43-82E3-F6CD29F2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600" y="25442"/>
            <a:ext cx="5317067" cy="68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12DC-DB16-4749-853C-D07026C0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56462" y="2517732"/>
            <a:ext cx="5157076" cy="1356986"/>
          </a:xfrm>
        </p:spPr>
        <p:txBody>
          <a:bodyPr/>
          <a:lstStyle/>
          <a:p>
            <a:r>
              <a:rPr lang="en-US" dirty="0"/>
              <a:t>Possible Attack Graph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2EEE0F-90A4-F743-A5FB-F41CFA6C6FF9}"/>
              </a:ext>
            </a:extLst>
          </p:cNvPr>
          <p:cNvSpPr/>
          <p:nvPr/>
        </p:nvSpPr>
        <p:spPr>
          <a:xfrm>
            <a:off x="5620008" y="181301"/>
            <a:ext cx="1002082" cy="6388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2C6A9-2AA0-1347-9CD1-88E1BB87A33B}"/>
              </a:ext>
            </a:extLst>
          </p:cNvPr>
          <p:cNvSpPr/>
          <p:nvPr/>
        </p:nvSpPr>
        <p:spPr>
          <a:xfrm>
            <a:off x="8427879" y="3049335"/>
            <a:ext cx="1553224" cy="738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connections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175C2E-CCD5-5446-8174-2233F92666EA}"/>
              </a:ext>
            </a:extLst>
          </p:cNvPr>
          <p:cNvSpPr/>
          <p:nvPr/>
        </p:nvSpPr>
        <p:spPr>
          <a:xfrm>
            <a:off x="9567807" y="1458957"/>
            <a:ext cx="1620021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limit reached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115BBE-5C17-E148-9AF9-46671AD34033}"/>
              </a:ext>
            </a:extLst>
          </p:cNvPr>
          <p:cNvSpPr/>
          <p:nvPr/>
        </p:nvSpPr>
        <p:spPr>
          <a:xfrm>
            <a:off x="10411216" y="2938397"/>
            <a:ext cx="1553224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alive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A77C4-F5A3-704A-9F81-D3B16A56FF8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9204491" y="2197274"/>
            <a:ext cx="1173327" cy="852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C5C99-BC50-4C4C-9A60-AFFB6FC62BA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10377818" y="2197274"/>
            <a:ext cx="81001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323E58-3008-0549-8C84-9B853C000647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6121049" y="820129"/>
            <a:ext cx="4256769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49BCD47-54A1-F444-AC6E-D91A002E62A0}"/>
              </a:ext>
            </a:extLst>
          </p:cNvPr>
          <p:cNvSpPr/>
          <p:nvPr/>
        </p:nvSpPr>
        <p:spPr>
          <a:xfrm>
            <a:off x="10411216" y="4660726"/>
            <a:ext cx="1553224" cy="617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periodic CTS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D159E1-8E65-E647-B170-16FF5B34B0B2}"/>
              </a:ext>
            </a:extLst>
          </p:cNvPr>
          <p:cNvCxnSpPr>
            <a:cxnSpLocks/>
            <a:stCxn id="50" idx="0"/>
            <a:endCxn id="12" idx="2"/>
          </p:cNvCxnSpPr>
          <p:nvPr/>
        </p:nvCxnSpPr>
        <p:spPr>
          <a:xfrm flipV="1">
            <a:off x="11187828" y="3919603"/>
            <a:ext cx="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46272C8B-B0D1-E64A-824C-1738EC135280}"/>
              </a:ext>
            </a:extLst>
          </p:cNvPr>
          <p:cNvSpPr/>
          <p:nvPr/>
        </p:nvSpPr>
        <p:spPr>
          <a:xfrm>
            <a:off x="9131418" y="5465949"/>
            <a:ext cx="1666017" cy="98120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request and RTS with spoofed SRC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2F0EA6C-5774-D84D-AFD7-C4131B4B9E04}"/>
              </a:ext>
            </a:extLst>
          </p:cNvPr>
          <p:cNvCxnSpPr>
            <a:cxnSpLocks/>
            <a:stCxn id="101" idx="0"/>
            <a:endCxn id="7" idx="2"/>
          </p:cNvCxnSpPr>
          <p:nvPr/>
        </p:nvCxnSpPr>
        <p:spPr>
          <a:xfrm flipH="1" flipV="1">
            <a:off x="9204491" y="3787653"/>
            <a:ext cx="759936" cy="167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8E5F2-5517-1846-BB89-DD6B625A1767}"/>
              </a:ext>
            </a:extLst>
          </p:cNvPr>
          <p:cNvSpPr txBox="1"/>
          <p:nvPr/>
        </p:nvSpPr>
        <p:spPr>
          <a:xfrm>
            <a:off x="4774219" y="6415346"/>
            <a:ext cx="340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timers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32422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12DC-DB16-4749-853C-D07026C0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56462" y="2517732"/>
            <a:ext cx="5157076" cy="1356986"/>
          </a:xfrm>
        </p:spPr>
        <p:txBody>
          <a:bodyPr/>
          <a:lstStyle/>
          <a:p>
            <a:r>
              <a:rPr lang="en-US" dirty="0"/>
              <a:t>Possible Attack Graph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2EEE0F-90A4-F743-A5FB-F41CFA6C6FF9}"/>
              </a:ext>
            </a:extLst>
          </p:cNvPr>
          <p:cNvSpPr/>
          <p:nvPr/>
        </p:nvSpPr>
        <p:spPr>
          <a:xfrm>
            <a:off x="5620008" y="181301"/>
            <a:ext cx="1002082" cy="6388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B27642-8F80-9049-AB78-E577EE77E76E}"/>
              </a:ext>
            </a:extLst>
          </p:cNvPr>
          <p:cNvSpPr/>
          <p:nvPr/>
        </p:nvSpPr>
        <p:spPr>
          <a:xfrm>
            <a:off x="6566634" y="1458957"/>
            <a:ext cx="1356987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over usage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2C6A9-2AA0-1347-9CD1-88E1BB87A33B}"/>
              </a:ext>
            </a:extLst>
          </p:cNvPr>
          <p:cNvSpPr/>
          <p:nvPr/>
        </p:nvSpPr>
        <p:spPr>
          <a:xfrm>
            <a:off x="8427879" y="3049335"/>
            <a:ext cx="1553224" cy="738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connections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175C2E-CCD5-5446-8174-2233F92666EA}"/>
              </a:ext>
            </a:extLst>
          </p:cNvPr>
          <p:cNvSpPr/>
          <p:nvPr/>
        </p:nvSpPr>
        <p:spPr>
          <a:xfrm>
            <a:off x="9567807" y="1458957"/>
            <a:ext cx="1620021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limit reached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115BBE-5C17-E148-9AF9-46671AD34033}"/>
              </a:ext>
            </a:extLst>
          </p:cNvPr>
          <p:cNvSpPr/>
          <p:nvPr/>
        </p:nvSpPr>
        <p:spPr>
          <a:xfrm>
            <a:off x="10411216" y="2938397"/>
            <a:ext cx="1553224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alive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A77C4-F5A3-704A-9F81-D3B16A56FF8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9204491" y="2197274"/>
            <a:ext cx="1173327" cy="852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C5C99-BC50-4C4C-9A60-AFFB6FC62BA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10377818" y="2197274"/>
            <a:ext cx="81001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323E58-3008-0549-8C84-9B853C000647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6121049" y="820129"/>
            <a:ext cx="4256769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61C6DD-8E8A-8146-81FA-8899838A63C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121049" y="820129"/>
            <a:ext cx="1124079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49BCD47-54A1-F444-AC6E-D91A002E62A0}"/>
              </a:ext>
            </a:extLst>
          </p:cNvPr>
          <p:cNvSpPr/>
          <p:nvPr/>
        </p:nvSpPr>
        <p:spPr>
          <a:xfrm>
            <a:off x="10411216" y="4660726"/>
            <a:ext cx="1553224" cy="617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periodic CTS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D159E1-8E65-E647-B170-16FF5B34B0B2}"/>
              </a:ext>
            </a:extLst>
          </p:cNvPr>
          <p:cNvCxnSpPr>
            <a:cxnSpLocks/>
            <a:stCxn id="50" idx="0"/>
            <a:endCxn id="12" idx="2"/>
          </p:cNvCxnSpPr>
          <p:nvPr/>
        </p:nvCxnSpPr>
        <p:spPr>
          <a:xfrm flipV="1">
            <a:off x="11187828" y="3919603"/>
            <a:ext cx="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A69046-6D68-7340-B0CE-B9B45C6DDB07}"/>
              </a:ext>
            </a:extLst>
          </p:cNvPr>
          <p:cNvSpPr/>
          <p:nvPr/>
        </p:nvSpPr>
        <p:spPr>
          <a:xfrm>
            <a:off x="6985936" y="4639714"/>
            <a:ext cx="1827615" cy="7383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opens on CTS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EDC2D9-71F3-C04B-9CA0-F8E4469CC17F}"/>
              </a:ext>
            </a:extLst>
          </p:cNvPr>
          <p:cNvCxnSpPr>
            <a:cxnSpLocks/>
            <a:stCxn id="59" idx="0"/>
            <a:endCxn id="84" idx="2"/>
          </p:cNvCxnSpPr>
          <p:nvPr/>
        </p:nvCxnSpPr>
        <p:spPr>
          <a:xfrm flipH="1" flipV="1">
            <a:off x="7252387" y="3795353"/>
            <a:ext cx="647357" cy="844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BBB8FE3-BC6B-7E48-93D5-923264D4D368}"/>
              </a:ext>
            </a:extLst>
          </p:cNvPr>
          <p:cNvSpPr/>
          <p:nvPr/>
        </p:nvSpPr>
        <p:spPr>
          <a:xfrm>
            <a:off x="5068866" y="4695823"/>
            <a:ext cx="1553224" cy="617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fast requests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0ADEC7-3AEE-6043-8CE5-51955070341E}"/>
              </a:ext>
            </a:extLst>
          </p:cNvPr>
          <p:cNvCxnSpPr>
            <a:cxnSpLocks/>
            <a:stCxn id="66" idx="0"/>
            <a:endCxn id="84" idx="2"/>
          </p:cNvCxnSpPr>
          <p:nvPr/>
        </p:nvCxnSpPr>
        <p:spPr>
          <a:xfrm flipV="1">
            <a:off x="5845478" y="3795353"/>
            <a:ext cx="1406909" cy="900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2AC591-39D4-DE46-A899-8F65C013E2E8}"/>
              </a:ext>
            </a:extLst>
          </p:cNvPr>
          <p:cNvSpPr txBox="1"/>
          <p:nvPr/>
        </p:nvSpPr>
        <p:spPr>
          <a:xfrm>
            <a:off x="5875774" y="8403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31393FE-4991-5147-BB03-850064951844}"/>
              </a:ext>
            </a:extLst>
          </p:cNvPr>
          <p:cNvSpPr/>
          <p:nvPr/>
        </p:nvSpPr>
        <p:spPr>
          <a:xfrm>
            <a:off x="6475775" y="3057035"/>
            <a:ext cx="1553224" cy="738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Half-open connections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B90FB5-73D3-934C-A2F6-16A031AB8423}"/>
              </a:ext>
            </a:extLst>
          </p:cNvPr>
          <p:cNvCxnSpPr>
            <a:cxnSpLocks/>
            <a:stCxn id="84" idx="0"/>
            <a:endCxn id="6" idx="2"/>
          </p:cNvCxnSpPr>
          <p:nvPr/>
        </p:nvCxnSpPr>
        <p:spPr>
          <a:xfrm flipH="1" flipV="1">
            <a:off x="7245128" y="2197274"/>
            <a:ext cx="7259" cy="85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46272C8B-B0D1-E64A-824C-1738EC135280}"/>
              </a:ext>
            </a:extLst>
          </p:cNvPr>
          <p:cNvSpPr/>
          <p:nvPr/>
        </p:nvSpPr>
        <p:spPr>
          <a:xfrm>
            <a:off x="9131418" y="5465949"/>
            <a:ext cx="1666017" cy="98120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request and RTS with spoofed SRC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2F0EA6C-5774-D84D-AFD7-C4131B4B9E04}"/>
              </a:ext>
            </a:extLst>
          </p:cNvPr>
          <p:cNvCxnSpPr>
            <a:cxnSpLocks/>
            <a:stCxn id="101" idx="0"/>
            <a:endCxn id="7" idx="2"/>
          </p:cNvCxnSpPr>
          <p:nvPr/>
        </p:nvCxnSpPr>
        <p:spPr>
          <a:xfrm flipH="1" flipV="1">
            <a:off x="9204491" y="3787653"/>
            <a:ext cx="759936" cy="167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8E5F2-5517-1846-BB89-DD6B625A1767}"/>
              </a:ext>
            </a:extLst>
          </p:cNvPr>
          <p:cNvSpPr txBox="1"/>
          <p:nvPr/>
        </p:nvSpPr>
        <p:spPr>
          <a:xfrm>
            <a:off x="4774219" y="6415346"/>
            <a:ext cx="340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timers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103663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12DC-DB16-4749-853C-D07026C0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56462" y="2517732"/>
            <a:ext cx="5157076" cy="1356986"/>
          </a:xfrm>
        </p:spPr>
        <p:txBody>
          <a:bodyPr/>
          <a:lstStyle/>
          <a:p>
            <a:r>
              <a:rPr lang="en-US" dirty="0"/>
              <a:t>Possible Attack Graph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2EEE0F-90A4-F743-A5FB-F41CFA6C6FF9}"/>
              </a:ext>
            </a:extLst>
          </p:cNvPr>
          <p:cNvSpPr/>
          <p:nvPr/>
        </p:nvSpPr>
        <p:spPr>
          <a:xfrm>
            <a:off x="5620008" y="181301"/>
            <a:ext cx="1002082" cy="6388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B27642-8F80-9049-AB78-E577EE77E76E}"/>
              </a:ext>
            </a:extLst>
          </p:cNvPr>
          <p:cNvSpPr/>
          <p:nvPr/>
        </p:nvSpPr>
        <p:spPr>
          <a:xfrm>
            <a:off x="6566634" y="1458957"/>
            <a:ext cx="1356987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over usage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2C6A9-2AA0-1347-9CD1-88E1BB87A33B}"/>
              </a:ext>
            </a:extLst>
          </p:cNvPr>
          <p:cNvSpPr/>
          <p:nvPr/>
        </p:nvSpPr>
        <p:spPr>
          <a:xfrm>
            <a:off x="8427879" y="3049335"/>
            <a:ext cx="1553224" cy="738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connections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0D988B-4146-6141-8E02-9E3423E531E0}"/>
              </a:ext>
            </a:extLst>
          </p:cNvPr>
          <p:cNvSpPr/>
          <p:nvPr/>
        </p:nvSpPr>
        <p:spPr>
          <a:xfrm>
            <a:off x="3939165" y="1418248"/>
            <a:ext cx="1356987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over usage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175C2E-CCD5-5446-8174-2233F92666EA}"/>
              </a:ext>
            </a:extLst>
          </p:cNvPr>
          <p:cNvSpPr/>
          <p:nvPr/>
        </p:nvSpPr>
        <p:spPr>
          <a:xfrm>
            <a:off x="9567807" y="1458957"/>
            <a:ext cx="1620021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limit reached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3D7AAF-B8C6-9040-AD5E-A293B887BC63}"/>
              </a:ext>
            </a:extLst>
          </p:cNvPr>
          <p:cNvSpPr/>
          <p:nvPr/>
        </p:nvSpPr>
        <p:spPr>
          <a:xfrm>
            <a:off x="3839103" y="2935591"/>
            <a:ext cx="1553224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Unbounded requests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115BBE-5C17-E148-9AF9-46671AD34033}"/>
              </a:ext>
            </a:extLst>
          </p:cNvPr>
          <p:cNvSpPr/>
          <p:nvPr/>
        </p:nvSpPr>
        <p:spPr>
          <a:xfrm>
            <a:off x="10411216" y="2938397"/>
            <a:ext cx="1553224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alive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A77C4-F5A3-704A-9F81-D3B16A56FF8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9204491" y="2197274"/>
            <a:ext cx="1173327" cy="852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C5C99-BC50-4C4C-9A60-AFFB6FC62BA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10377818" y="2197274"/>
            <a:ext cx="81001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C32030-14A8-E14E-A44B-7A8F946A3AF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615715" y="2156565"/>
            <a:ext cx="1944" cy="779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323E58-3008-0549-8C84-9B853C000647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6121049" y="820129"/>
            <a:ext cx="4256769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61C6DD-8E8A-8146-81FA-8899838A63C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121049" y="820129"/>
            <a:ext cx="1124079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B814C1-779C-0A49-B587-A5D70B9D7E1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4617659" y="820129"/>
            <a:ext cx="1503390" cy="598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49BCD47-54A1-F444-AC6E-D91A002E62A0}"/>
              </a:ext>
            </a:extLst>
          </p:cNvPr>
          <p:cNvSpPr/>
          <p:nvPr/>
        </p:nvSpPr>
        <p:spPr>
          <a:xfrm>
            <a:off x="10411216" y="4660726"/>
            <a:ext cx="1553224" cy="617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periodic CTS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D159E1-8E65-E647-B170-16FF5B34B0B2}"/>
              </a:ext>
            </a:extLst>
          </p:cNvPr>
          <p:cNvCxnSpPr>
            <a:cxnSpLocks/>
            <a:stCxn id="50" idx="0"/>
            <a:endCxn id="12" idx="2"/>
          </p:cNvCxnSpPr>
          <p:nvPr/>
        </p:nvCxnSpPr>
        <p:spPr>
          <a:xfrm flipV="1">
            <a:off x="11187828" y="3919603"/>
            <a:ext cx="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A69046-6D68-7340-B0CE-B9B45C6DDB07}"/>
              </a:ext>
            </a:extLst>
          </p:cNvPr>
          <p:cNvSpPr/>
          <p:nvPr/>
        </p:nvSpPr>
        <p:spPr>
          <a:xfrm>
            <a:off x="6985936" y="4639714"/>
            <a:ext cx="1827615" cy="7383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opens on CTS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EDC2D9-71F3-C04B-9CA0-F8E4469CC17F}"/>
              </a:ext>
            </a:extLst>
          </p:cNvPr>
          <p:cNvCxnSpPr>
            <a:cxnSpLocks/>
            <a:stCxn id="59" idx="0"/>
            <a:endCxn id="84" idx="2"/>
          </p:cNvCxnSpPr>
          <p:nvPr/>
        </p:nvCxnSpPr>
        <p:spPr>
          <a:xfrm flipH="1" flipV="1">
            <a:off x="7252387" y="3795353"/>
            <a:ext cx="647357" cy="844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BBB8FE3-BC6B-7E48-93D5-923264D4D368}"/>
              </a:ext>
            </a:extLst>
          </p:cNvPr>
          <p:cNvSpPr/>
          <p:nvPr/>
        </p:nvSpPr>
        <p:spPr>
          <a:xfrm>
            <a:off x="5068866" y="4695823"/>
            <a:ext cx="1553224" cy="617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fast requests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0ADEC7-3AEE-6043-8CE5-51955070341E}"/>
              </a:ext>
            </a:extLst>
          </p:cNvPr>
          <p:cNvCxnSpPr>
            <a:cxnSpLocks/>
            <a:stCxn id="66" idx="0"/>
            <a:endCxn id="84" idx="2"/>
          </p:cNvCxnSpPr>
          <p:nvPr/>
        </p:nvCxnSpPr>
        <p:spPr>
          <a:xfrm flipV="1">
            <a:off x="5845478" y="3795353"/>
            <a:ext cx="1406909" cy="900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253100-B6DA-6C4A-98B0-D4E05BE950C3}"/>
              </a:ext>
            </a:extLst>
          </p:cNvPr>
          <p:cNvCxnSpPr>
            <a:cxnSpLocks/>
            <a:stCxn id="66" idx="0"/>
            <a:endCxn id="11" idx="2"/>
          </p:cNvCxnSpPr>
          <p:nvPr/>
        </p:nvCxnSpPr>
        <p:spPr>
          <a:xfrm flipH="1" flipV="1">
            <a:off x="4615715" y="3916797"/>
            <a:ext cx="1229763" cy="779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2AC591-39D4-DE46-A899-8F65C013E2E8}"/>
              </a:ext>
            </a:extLst>
          </p:cNvPr>
          <p:cNvSpPr txBox="1"/>
          <p:nvPr/>
        </p:nvSpPr>
        <p:spPr>
          <a:xfrm>
            <a:off x="5875774" y="8403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31393FE-4991-5147-BB03-850064951844}"/>
              </a:ext>
            </a:extLst>
          </p:cNvPr>
          <p:cNvSpPr/>
          <p:nvPr/>
        </p:nvSpPr>
        <p:spPr>
          <a:xfrm>
            <a:off x="6475775" y="3057035"/>
            <a:ext cx="1553224" cy="738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Half-open connections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B90FB5-73D3-934C-A2F6-16A031AB8423}"/>
              </a:ext>
            </a:extLst>
          </p:cNvPr>
          <p:cNvCxnSpPr>
            <a:cxnSpLocks/>
            <a:stCxn id="84" idx="0"/>
            <a:endCxn id="6" idx="2"/>
          </p:cNvCxnSpPr>
          <p:nvPr/>
        </p:nvCxnSpPr>
        <p:spPr>
          <a:xfrm flipH="1" flipV="1">
            <a:off x="7245128" y="2197274"/>
            <a:ext cx="7259" cy="85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46272C8B-B0D1-E64A-824C-1738EC135280}"/>
              </a:ext>
            </a:extLst>
          </p:cNvPr>
          <p:cNvSpPr/>
          <p:nvPr/>
        </p:nvSpPr>
        <p:spPr>
          <a:xfrm>
            <a:off x="9131418" y="5465949"/>
            <a:ext cx="1666017" cy="98120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request and RTS with spoofed SRC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2F0EA6C-5774-D84D-AFD7-C4131B4B9E04}"/>
              </a:ext>
            </a:extLst>
          </p:cNvPr>
          <p:cNvCxnSpPr>
            <a:cxnSpLocks/>
            <a:stCxn id="101" idx="0"/>
            <a:endCxn id="7" idx="2"/>
          </p:cNvCxnSpPr>
          <p:nvPr/>
        </p:nvCxnSpPr>
        <p:spPr>
          <a:xfrm flipH="1" flipV="1">
            <a:off x="9204491" y="3787653"/>
            <a:ext cx="759936" cy="167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8E5F2-5517-1846-BB89-DD6B625A1767}"/>
              </a:ext>
            </a:extLst>
          </p:cNvPr>
          <p:cNvSpPr txBox="1"/>
          <p:nvPr/>
        </p:nvSpPr>
        <p:spPr>
          <a:xfrm>
            <a:off x="4774219" y="6415346"/>
            <a:ext cx="340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timers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55272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12DC-DB16-4749-853C-D07026C0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56462" y="2517732"/>
            <a:ext cx="5157076" cy="1356986"/>
          </a:xfrm>
        </p:spPr>
        <p:txBody>
          <a:bodyPr/>
          <a:lstStyle/>
          <a:p>
            <a:r>
              <a:rPr lang="en-US" dirty="0"/>
              <a:t>Possible Attack Graph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2EEE0F-90A4-F743-A5FB-F41CFA6C6FF9}"/>
              </a:ext>
            </a:extLst>
          </p:cNvPr>
          <p:cNvSpPr/>
          <p:nvPr/>
        </p:nvSpPr>
        <p:spPr>
          <a:xfrm>
            <a:off x="5620008" y="181301"/>
            <a:ext cx="1002082" cy="6388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30AE14-B5BA-A64E-B931-BE35B3B629D4}"/>
              </a:ext>
            </a:extLst>
          </p:cNvPr>
          <p:cNvSpPr/>
          <p:nvPr/>
        </p:nvSpPr>
        <p:spPr>
          <a:xfrm>
            <a:off x="1705612" y="1418248"/>
            <a:ext cx="1137781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overflow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B27642-8F80-9049-AB78-E577EE77E76E}"/>
              </a:ext>
            </a:extLst>
          </p:cNvPr>
          <p:cNvSpPr/>
          <p:nvPr/>
        </p:nvSpPr>
        <p:spPr>
          <a:xfrm>
            <a:off x="6566634" y="1458957"/>
            <a:ext cx="1356987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over usage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2C6A9-2AA0-1347-9CD1-88E1BB87A33B}"/>
              </a:ext>
            </a:extLst>
          </p:cNvPr>
          <p:cNvSpPr/>
          <p:nvPr/>
        </p:nvSpPr>
        <p:spPr>
          <a:xfrm>
            <a:off x="8427879" y="3049335"/>
            <a:ext cx="1553224" cy="738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connections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0D988B-4146-6141-8E02-9E3423E531E0}"/>
              </a:ext>
            </a:extLst>
          </p:cNvPr>
          <p:cNvSpPr/>
          <p:nvPr/>
        </p:nvSpPr>
        <p:spPr>
          <a:xfrm>
            <a:off x="3939165" y="1418248"/>
            <a:ext cx="1356987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over usage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175C2E-CCD5-5446-8174-2233F92666EA}"/>
              </a:ext>
            </a:extLst>
          </p:cNvPr>
          <p:cNvSpPr/>
          <p:nvPr/>
        </p:nvSpPr>
        <p:spPr>
          <a:xfrm>
            <a:off x="9567807" y="1458957"/>
            <a:ext cx="1620021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limit reached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3D7AAF-B8C6-9040-AD5E-A293B887BC63}"/>
              </a:ext>
            </a:extLst>
          </p:cNvPr>
          <p:cNvSpPr/>
          <p:nvPr/>
        </p:nvSpPr>
        <p:spPr>
          <a:xfrm>
            <a:off x="3839103" y="2935591"/>
            <a:ext cx="1553224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Unbounded requests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115BBE-5C17-E148-9AF9-46671AD34033}"/>
              </a:ext>
            </a:extLst>
          </p:cNvPr>
          <p:cNvSpPr/>
          <p:nvPr/>
        </p:nvSpPr>
        <p:spPr>
          <a:xfrm>
            <a:off x="10411216" y="2938397"/>
            <a:ext cx="1553224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alive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A77C4-F5A3-704A-9F81-D3B16A56FF8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9204491" y="2197274"/>
            <a:ext cx="1173327" cy="852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C5C99-BC50-4C4C-9A60-AFFB6FC62BA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10377818" y="2197274"/>
            <a:ext cx="81001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C32030-14A8-E14E-A44B-7A8F946A3AF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615715" y="2156565"/>
            <a:ext cx="1944" cy="779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FFC374B-092E-FD49-AF76-463E407FCD0A}"/>
              </a:ext>
            </a:extLst>
          </p:cNvPr>
          <p:cNvSpPr/>
          <p:nvPr/>
        </p:nvSpPr>
        <p:spPr>
          <a:xfrm>
            <a:off x="1446636" y="2935591"/>
            <a:ext cx="1651343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size &lt; input data size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68C38C-A491-8D42-979D-827C84F3AA85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272308" y="2156565"/>
            <a:ext cx="2195" cy="779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323E58-3008-0549-8C84-9B853C000647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6121049" y="820129"/>
            <a:ext cx="4256769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61C6DD-8E8A-8146-81FA-8899838A63C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121049" y="820129"/>
            <a:ext cx="1124079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B814C1-779C-0A49-B587-A5D70B9D7E1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4617659" y="820129"/>
            <a:ext cx="1503390" cy="598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BC08D6-E266-164A-B6E1-3FFD079BAA2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274503" y="820129"/>
            <a:ext cx="3846546" cy="598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49BCD47-54A1-F444-AC6E-D91A002E62A0}"/>
              </a:ext>
            </a:extLst>
          </p:cNvPr>
          <p:cNvSpPr/>
          <p:nvPr/>
        </p:nvSpPr>
        <p:spPr>
          <a:xfrm>
            <a:off x="10411216" y="4660726"/>
            <a:ext cx="1553224" cy="617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periodic CTS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D159E1-8E65-E647-B170-16FF5B34B0B2}"/>
              </a:ext>
            </a:extLst>
          </p:cNvPr>
          <p:cNvCxnSpPr>
            <a:cxnSpLocks/>
            <a:stCxn id="50" idx="0"/>
            <a:endCxn id="12" idx="2"/>
          </p:cNvCxnSpPr>
          <p:nvPr/>
        </p:nvCxnSpPr>
        <p:spPr>
          <a:xfrm flipV="1">
            <a:off x="11187828" y="3919603"/>
            <a:ext cx="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A69046-6D68-7340-B0CE-B9B45C6DDB07}"/>
              </a:ext>
            </a:extLst>
          </p:cNvPr>
          <p:cNvSpPr/>
          <p:nvPr/>
        </p:nvSpPr>
        <p:spPr>
          <a:xfrm>
            <a:off x="6985936" y="4639714"/>
            <a:ext cx="1827615" cy="7383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opens on CTS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EDC2D9-71F3-C04B-9CA0-F8E4469CC17F}"/>
              </a:ext>
            </a:extLst>
          </p:cNvPr>
          <p:cNvCxnSpPr>
            <a:cxnSpLocks/>
            <a:stCxn id="59" idx="0"/>
            <a:endCxn id="84" idx="2"/>
          </p:cNvCxnSpPr>
          <p:nvPr/>
        </p:nvCxnSpPr>
        <p:spPr>
          <a:xfrm flipH="1" flipV="1">
            <a:off x="7252387" y="3795353"/>
            <a:ext cx="647357" cy="844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BBB8FE3-BC6B-7E48-93D5-923264D4D368}"/>
              </a:ext>
            </a:extLst>
          </p:cNvPr>
          <p:cNvSpPr/>
          <p:nvPr/>
        </p:nvSpPr>
        <p:spPr>
          <a:xfrm>
            <a:off x="5068866" y="4695823"/>
            <a:ext cx="1553224" cy="617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fast requests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0ADEC7-3AEE-6043-8CE5-51955070341E}"/>
              </a:ext>
            </a:extLst>
          </p:cNvPr>
          <p:cNvCxnSpPr>
            <a:cxnSpLocks/>
            <a:stCxn id="66" idx="0"/>
            <a:endCxn id="84" idx="2"/>
          </p:cNvCxnSpPr>
          <p:nvPr/>
        </p:nvCxnSpPr>
        <p:spPr>
          <a:xfrm flipV="1">
            <a:off x="5845478" y="3795353"/>
            <a:ext cx="1406909" cy="900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253100-B6DA-6C4A-98B0-D4E05BE950C3}"/>
              </a:ext>
            </a:extLst>
          </p:cNvPr>
          <p:cNvCxnSpPr>
            <a:cxnSpLocks/>
            <a:stCxn id="66" idx="0"/>
            <a:endCxn id="11" idx="2"/>
          </p:cNvCxnSpPr>
          <p:nvPr/>
        </p:nvCxnSpPr>
        <p:spPr>
          <a:xfrm flipH="1" flipV="1">
            <a:off x="4615715" y="3916797"/>
            <a:ext cx="1229763" cy="779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2AC591-39D4-DE46-A899-8F65C013E2E8}"/>
              </a:ext>
            </a:extLst>
          </p:cNvPr>
          <p:cNvSpPr txBox="1"/>
          <p:nvPr/>
        </p:nvSpPr>
        <p:spPr>
          <a:xfrm>
            <a:off x="5875774" y="8403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31393FE-4991-5147-BB03-850064951844}"/>
              </a:ext>
            </a:extLst>
          </p:cNvPr>
          <p:cNvSpPr/>
          <p:nvPr/>
        </p:nvSpPr>
        <p:spPr>
          <a:xfrm>
            <a:off x="6475775" y="3057035"/>
            <a:ext cx="1553224" cy="738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Half-open connections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B90FB5-73D3-934C-A2F6-16A031AB8423}"/>
              </a:ext>
            </a:extLst>
          </p:cNvPr>
          <p:cNvCxnSpPr>
            <a:cxnSpLocks/>
            <a:stCxn id="84" idx="0"/>
            <a:endCxn id="6" idx="2"/>
          </p:cNvCxnSpPr>
          <p:nvPr/>
        </p:nvCxnSpPr>
        <p:spPr>
          <a:xfrm flipH="1" flipV="1">
            <a:off x="7245128" y="2197274"/>
            <a:ext cx="7259" cy="85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46272C8B-B0D1-E64A-824C-1738EC135280}"/>
              </a:ext>
            </a:extLst>
          </p:cNvPr>
          <p:cNvSpPr/>
          <p:nvPr/>
        </p:nvSpPr>
        <p:spPr>
          <a:xfrm>
            <a:off x="9131418" y="5465949"/>
            <a:ext cx="1666017" cy="98120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request and RTS with spoofed SRC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2F0EA6C-5774-D84D-AFD7-C4131B4B9E04}"/>
              </a:ext>
            </a:extLst>
          </p:cNvPr>
          <p:cNvCxnSpPr>
            <a:cxnSpLocks/>
            <a:stCxn id="101" idx="0"/>
            <a:endCxn id="7" idx="2"/>
          </p:cNvCxnSpPr>
          <p:nvPr/>
        </p:nvCxnSpPr>
        <p:spPr>
          <a:xfrm flipH="1" flipV="1">
            <a:off x="9204491" y="3787653"/>
            <a:ext cx="759936" cy="167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8E5F2-5517-1846-BB89-DD6B625A1767}"/>
              </a:ext>
            </a:extLst>
          </p:cNvPr>
          <p:cNvSpPr txBox="1"/>
          <p:nvPr/>
        </p:nvSpPr>
        <p:spPr>
          <a:xfrm>
            <a:off x="4774219" y="6415346"/>
            <a:ext cx="340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timers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15162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812DC-DB16-4749-853C-D07026C0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04697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Buffer size &lt; input data size == crafted RTS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1A7F6D33-6BF8-41FA-B880-D75F13DA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118454"/>
            <a:ext cx="6244957" cy="3062890"/>
          </a:xfrm>
        </p:spPr>
        <p:txBody>
          <a:bodyPr>
            <a:normAutofit/>
          </a:bodyPr>
          <a:lstStyle/>
          <a:p>
            <a:r>
              <a:rPr lang="en-US" sz="2200" dirty="0"/>
              <a:t>Single RTS</a:t>
            </a:r>
          </a:p>
          <a:p>
            <a:pPr lvl="1"/>
            <a:r>
              <a:rPr lang="en-US" sz="1800" dirty="0"/>
              <a:t>Num bytes &lt;&lt; num packets</a:t>
            </a:r>
          </a:p>
          <a:p>
            <a:pPr lvl="2"/>
            <a:r>
              <a:rPr lang="en-US" sz="1400" dirty="0"/>
              <a:t>Recipient buffers till num packets have arrived or </a:t>
            </a:r>
            <a:r>
              <a:rPr lang="en-US" sz="1400" dirty="0" err="1"/>
              <a:t>EoMA</a:t>
            </a:r>
            <a:endParaRPr lang="en-US" sz="1400" dirty="0"/>
          </a:p>
          <a:p>
            <a:r>
              <a:rPr lang="en-US" sz="2200" dirty="0"/>
              <a:t>Second RTS</a:t>
            </a:r>
          </a:p>
          <a:p>
            <a:pPr lvl="1"/>
            <a:r>
              <a:rPr lang="en-US" sz="1800" dirty="0"/>
              <a:t>Reduced num bytes</a:t>
            </a:r>
          </a:p>
          <a:p>
            <a:pPr lvl="2"/>
            <a:r>
              <a:rPr lang="en-US" sz="1400" dirty="0"/>
              <a:t>Recipient buffers till num packets have arrived or </a:t>
            </a:r>
            <a:r>
              <a:rPr lang="en-US" sz="1400" dirty="0" err="1"/>
              <a:t>EoMA</a:t>
            </a:r>
            <a:endParaRPr lang="en-US" sz="1400" dirty="0"/>
          </a:p>
          <a:p>
            <a:pPr lvl="1"/>
            <a:r>
              <a:rPr lang="en-US" sz="1800" dirty="0"/>
              <a:t>Reduced num packets</a:t>
            </a:r>
          </a:p>
          <a:p>
            <a:pPr lvl="2"/>
            <a:r>
              <a:rPr lang="en-US" sz="1400" dirty="0"/>
              <a:t>Recipient buffers till num bytes have arrived or </a:t>
            </a:r>
            <a:r>
              <a:rPr lang="en-US" sz="1400" dirty="0" err="1"/>
              <a:t>EoMA</a:t>
            </a:r>
            <a:endParaRPr lang="en-US" sz="2600" dirty="0"/>
          </a:p>
          <a:p>
            <a:pPr lvl="1"/>
            <a:r>
              <a:rPr lang="en-US" sz="1800" dirty="0" err="1"/>
              <a:t>Realloc</a:t>
            </a:r>
            <a:endParaRPr lang="en-US" sz="1800" dirty="0"/>
          </a:p>
        </p:txBody>
      </p:sp>
      <p:pic>
        <p:nvPicPr>
          <p:cNvPr id="35" name="Content Placeholder 3">
            <a:extLst>
              <a:ext uri="{FF2B5EF4-FFF2-40B4-BE49-F238E27FC236}">
                <a16:creationId xmlns:a16="http://schemas.microsoft.com/office/drawing/2014/main" id="{DEC12CDA-5F22-3E4E-83C8-8219E2A94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" r="4974" b="3"/>
          <a:stretch/>
        </p:blipFill>
        <p:spPr>
          <a:xfrm>
            <a:off x="7264771" y="55867"/>
            <a:ext cx="4914075" cy="676655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1F5C6A-A735-DC41-986F-2F11D794CAAF}"/>
              </a:ext>
            </a:extLst>
          </p:cNvPr>
          <p:cNvCxnSpPr>
            <a:cxnSpLocks/>
          </p:cNvCxnSpPr>
          <p:nvPr/>
        </p:nvCxnSpPr>
        <p:spPr>
          <a:xfrm>
            <a:off x="8179496" y="501972"/>
            <a:ext cx="2693096" cy="528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3B498-6AAD-BC42-A112-FB0CB07C1D4A}"/>
              </a:ext>
            </a:extLst>
          </p:cNvPr>
          <p:cNvCxnSpPr>
            <a:cxnSpLocks/>
          </p:cNvCxnSpPr>
          <p:nvPr/>
        </p:nvCxnSpPr>
        <p:spPr>
          <a:xfrm>
            <a:off x="8154444" y="1791222"/>
            <a:ext cx="2718148" cy="53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5EAB5-A6AF-BC45-9762-651ADDB54E46}"/>
              </a:ext>
            </a:extLst>
          </p:cNvPr>
          <p:cNvSpPr/>
          <p:nvPr/>
        </p:nvSpPr>
        <p:spPr>
          <a:xfrm rot="542707">
            <a:off x="9614237" y="620682"/>
            <a:ext cx="238774" cy="213634"/>
          </a:xfrm>
          <a:prstGeom prst="rect">
            <a:avLst/>
          </a:prstGeom>
          <a:solidFill>
            <a:srgbClr val="04C49E">
              <a:alpha val="1647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4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1968-CB2D-7C49-A9DB-6FB3E9DB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SystemsCyber</a:t>
            </a:r>
            <a:r>
              <a:rPr lang="en-US" dirty="0"/>
              <a:t>/J1939_21_Transport_Vuln_POC.git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2D5F-CDDB-2945-8DA0-03F5AA7D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Implements DoS via</a:t>
            </a:r>
          </a:p>
          <a:p>
            <a:pPr lvl="1"/>
            <a:r>
              <a:rPr lang="en-US" dirty="0"/>
              <a:t>Memory over usage</a:t>
            </a:r>
          </a:p>
          <a:p>
            <a:pPr lvl="1"/>
            <a:r>
              <a:rPr lang="en-US" dirty="0"/>
              <a:t>Buffer overflow via Second </a:t>
            </a:r>
            <a:r>
              <a:rPr lang="en-US" dirty="0" err="1"/>
              <a:t>RTS.Reduced</a:t>
            </a:r>
            <a:r>
              <a:rPr lang="en-US" dirty="0"/>
              <a:t> num bytes</a:t>
            </a:r>
          </a:p>
          <a:p>
            <a:pPr lvl="1"/>
            <a:r>
              <a:rPr lang="en-US" dirty="0"/>
              <a:t>Connection limit reached</a:t>
            </a:r>
          </a:p>
          <a:p>
            <a:pPr lvl="2"/>
            <a:r>
              <a:rPr lang="en-US"/>
              <a:t>Incomplete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9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274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SAE-J1939 Transport Layer Vulnerabilities</vt:lpstr>
      <vt:lpstr>The Transport Protocol SAE International, ‘Data Link Layer’, SAE International, Standard J1939-21, 2015.</vt:lpstr>
      <vt:lpstr>Possible Attack Graph</vt:lpstr>
      <vt:lpstr>Possible Attack Graph</vt:lpstr>
      <vt:lpstr>Possible Attack Graph</vt:lpstr>
      <vt:lpstr>Possible Attack Graph</vt:lpstr>
      <vt:lpstr>Buffer size &lt; input data size == crafted RTS</vt:lpstr>
      <vt:lpstr>https://github.com/SystemsCyber/J1939_21_Transport_Vuln_POC.git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Mukherjee,Subhojeet</dc:creator>
  <cp:lastModifiedBy>Mukherjee,Subhojeet</cp:lastModifiedBy>
  <cp:revision>36</cp:revision>
  <dcterms:created xsi:type="dcterms:W3CDTF">2022-02-22T10:00:52Z</dcterms:created>
  <dcterms:modified xsi:type="dcterms:W3CDTF">2022-03-02T04:24:33Z</dcterms:modified>
</cp:coreProperties>
</file>