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9"/>
  </p:notesMasterIdLst>
  <p:sldIdLst>
    <p:sldId id="260" r:id="rId2"/>
    <p:sldId id="264" r:id="rId3"/>
    <p:sldId id="304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涛" initials="张" lastIdx="5" clrIdx="0">
    <p:extLst>
      <p:ext uri="{19B8F6BF-5375-455C-9EA6-DF929625EA0E}">
        <p15:presenceInfo xmlns:p15="http://schemas.microsoft.com/office/powerpoint/2012/main" userId="c21941d9c4151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5" autoAdjust="0"/>
    <p:restoredTop sz="84526" autoAdjust="0"/>
  </p:normalViewPr>
  <p:slideViewPr>
    <p:cSldViewPr snapToGrid="0" snapToObjects="1">
      <p:cViewPr varScale="1">
        <p:scale>
          <a:sx n="93" d="100"/>
          <a:sy n="93" d="100"/>
        </p:scale>
        <p:origin x="6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2T17:17:17.979" idx="3">
    <p:pos x="10" y="10"/>
    <p:text>该部分应该为2，因为4替换掉了7，因为之后乜有7，所以之前7占用的格子都应该-1，而4来了，4来了的格子应该+1，所以该值应该为2。这样的话，后面的替换策略也就变了。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2T17:24:01.759" idx="5">
    <p:pos x="10" y="10"/>
    <p:text>这里应该是换掉的8，因为前面8来的最早，5，4，9都在8之后。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F023A-EF81-4AB6-B088-F91078D5062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B7FA-706E-4A83-81F5-0896E1E8C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8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3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在信息过载的时代，推荐系统能够帮助用户发现感兴趣的物品。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4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7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3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4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B7FA-706E-4A83-81F5-0896E1E8C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菱形 22"/>
          <p:cNvSpPr/>
          <p:nvPr userDrawn="1"/>
        </p:nvSpPr>
        <p:spPr>
          <a:xfrm rot="2066220" flipV="1">
            <a:off x="-676134" y="36864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4" name="菱形 23"/>
          <p:cNvSpPr/>
          <p:nvPr userDrawn="1"/>
        </p:nvSpPr>
        <p:spPr>
          <a:xfrm rot="1702185" flipV="1">
            <a:off x="642022" y="-258812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菱形 24"/>
          <p:cNvSpPr/>
          <p:nvPr userDrawn="1"/>
        </p:nvSpPr>
        <p:spPr>
          <a:xfrm rot="18278316" flipV="1">
            <a:off x="26392" y="-47720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菱形 25"/>
          <p:cNvSpPr/>
          <p:nvPr userDrawn="1"/>
        </p:nvSpPr>
        <p:spPr>
          <a:xfrm rot="21253095" flipV="1">
            <a:off x="1397728" y="-901004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7" name="菱形 26"/>
          <p:cNvSpPr/>
          <p:nvPr userDrawn="1"/>
        </p:nvSpPr>
        <p:spPr>
          <a:xfrm rot="20530560" flipV="1">
            <a:off x="10008094" y="601419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菱形 27"/>
          <p:cNvSpPr/>
          <p:nvPr userDrawn="1"/>
        </p:nvSpPr>
        <p:spPr>
          <a:xfrm rot="16200000" flipV="1">
            <a:off x="-935118" y="-42315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9" name="菱形 28"/>
          <p:cNvSpPr/>
          <p:nvPr userDrawn="1"/>
        </p:nvSpPr>
        <p:spPr>
          <a:xfrm rot="1679517" flipV="1">
            <a:off x="10608392" y="572586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0" name="菱形 29"/>
          <p:cNvSpPr/>
          <p:nvPr userDrawn="1"/>
        </p:nvSpPr>
        <p:spPr>
          <a:xfrm rot="16200000" flipV="1">
            <a:off x="11270399" y="5725869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93506" y="368646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 rot="2980928">
            <a:off x="9699184" y="-260328"/>
            <a:ext cx="3136700" cy="2374860"/>
            <a:chOff x="9380015" y="-365730"/>
            <a:chExt cx="3136700" cy="2374860"/>
          </a:xfrm>
        </p:grpSpPr>
        <p:sp>
          <p:nvSpPr>
            <p:cNvPr id="7" name="菱形 6"/>
            <p:cNvSpPr/>
            <p:nvPr userDrawn="1"/>
          </p:nvSpPr>
          <p:spPr>
            <a:xfrm rot="20951386" flipV="1">
              <a:off x="10933111" y="17646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18278316" flipV="1">
              <a:off x="10207845" y="1353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19242492" flipV="1">
              <a:off x="10633017" y="-36573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菱形 11"/>
            <p:cNvSpPr/>
            <p:nvPr userDrawn="1"/>
          </p:nvSpPr>
          <p:spPr>
            <a:xfrm rot="16200000" flipV="1">
              <a:off x="9380015" y="42552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94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96377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5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0827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398951" y="3102422"/>
            <a:ext cx="13351939" cy="2078505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14" name="组 13"/>
          <p:cNvGrpSpPr/>
          <p:nvPr userDrawn="1"/>
        </p:nvGrpSpPr>
        <p:grpSpPr>
          <a:xfrm>
            <a:off x="4331762" y="1136097"/>
            <a:ext cx="3528476" cy="3041704"/>
            <a:chOff x="3359326" y="1462669"/>
            <a:chExt cx="3528476" cy="3041704"/>
          </a:xfrm>
        </p:grpSpPr>
        <p:sp>
          <p:nvSpPr>
            <p:cNvPr id="6" name="菱形 5"/>
            <p:cNvSpPr/>
            <p:nvPr userDrawn="1"/>
          </p:nvSpPr>
          <p:spPr>
            <a:xfrm rot="7466220" flipV="1">
              <a:off x="3359326" y="227087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7102185" flipV="1">
              <a:off x="4033787" y="14626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78316" flipV="1">
              <a:off x="4792907" y="29207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5053095" flipV="1">
              <a:off x="4359892" y="195385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菱形 9"/>
            <p:cNvSpPr/>
            <p:nvPr userDrawn="1"/>
          </p:nvSpPr>
          <p:spPr>
            <a:xfrm rot="4330560" flipV="1">
              <a:off x="4910575" y="167761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菱形 10"/>
            <p:cNvSpPr/>
            <p:nvPr userDrawn="1"/>
          </p:nvSpPr>
          <p:spPr>
            <a:xfrm flipV="1">
              <a:off x="5304198" y="2090324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2" name="菱形 11"/>
            <p:cNvSpPr/>
            <p:nvPr userDrawn="1"/>
          </p:nvSpPr>
          <p:spPr>
            <a:xfrm rot="7079517" flipV="1">
              <a:off x="3987205" y="289005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flipV="1">
              <a:off x="4290565" y="251129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3347"/>
            <a:ext cx="12192000" cy="68546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6" r:id="rId3"/>
    <p:sldLayoutId id="2147483688" r:id="rId4"/>
    <p:sldLayoutId id="2147483680" r:id="rId5"/>
    <p:sldLayoutId id="2147483682" r:id="rId6"/>
    <p:sldLayoutId id="2147483681" r:id="rId7"/>
    <p:sldLayoutId id="2147483684" r:id="rId8"/>
    <p:sldLayoutId id="2147483683" r:id="rId9"/>
    <p:sldLayoutId id="2147483689" r:id="rId10"/>
    <p:sldLayoutId id="2147483685" r:id="rId11"/>
    <p:sldLayoutId id="2147483690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418" y="2220177"/>
            <a:ext cx="2441694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题目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5077" y="3768327"/>
            <a:ext cx="152638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9.13</a:t>
            </a:r>
            <a:endParaRPr kumimoji="1" lang="zh-CN" altLang="en-US" sz="5400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2256" y="117693"/>
            <a:ext cx="8588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page-replacement algorithm should minimize the number of page faults. We can achieve this minimization by distributing heavily used pages evenly over all of memory, rather than having them complete for a small number of page frames. We can associated with that frame. Then, to replace a page, we can search for the page frame with the smallest counter.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Define a page-replacement algorithm using this basic idea. Specifically address these problems: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1600200" lvl="3" indent="-228600" algn="just">
              <a:spcAft>
                <a:spcPts val="0"/>
              </a:spcAft>
              <a:buFont typeface="+mj-lt"/>
              <a:buAutoNum type="arabicPeriod"/>
              <a:tabLst>
                <a:tab pos="1066800" algn="l"/>
              </a:tabLs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initial value of the counters is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spcAft>
                <a:spcPts val="0"/>
              </a:spcAft>
              <a:buFont typeface="+mj-lt"/>
              <a:buAutoNum type="arabicPeriod"/>
              <a:tabLst>
                <a:tab pos="1066800" algn="l"/>
              </a:tabLs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counters are increased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spcAft>
                <a:spcPts val="0"/>
              </a:spcAft>
              <a:buFont typeface="+mj-lt"/>
              <a:buAutoNum type="arabicPeriod"/>
              <a:tabLst>
                <a:tab pos="1066800" algn="l"/>
              </a:tabLs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counters are decreased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spcAft>
                <a:spcPts val="0"/>
              </a:spcAft>
              <a:buFont typeface="+mj-lt"/>
              <a:buAutoNum type="arabicPeriod"/>
              <a:tabLst>
                <a:tab pos="1066800" algn="l"/>
              </a:tabLs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page to be replaced is selected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How many page faults occur for your algorithm for the following reference string, with four page frames?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1,2,3,4,5,3,4,1,6,7,8,7,8,9,7,8,9,5,4,5,4,2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minimum number of page faults for an optimal page-replacement strategy for the reference string in part b with four frames?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8" y="261768"/>
            <a:ext cx="1664686" cy="593255"/>
          </a:xfrm>
        </p:spPr>
        <p:txBody>
          <a:bodyPr/>
          <a:lstStyle/>
          <a:p>
            <a:r>
              <a:rPr kumimoji="1" lang="zh-CN" altLang="en-US" sz="4400" dirty="0"/>
              <a:t>解析：</a:t>
            </a:r>
          </a:p>
        </p:txBody>
      </p:sp>
      <p:sp>
        <p:nvSpPr>
          <p:cNvPr id="48" name="文本占位符 1"/>
          <p:cNvSpPr txBox="1">
            <a:spLocks/>
          </p:cNvSpPr>
          <p:nvPr/>
        </p:nvSpPr>
        <p:spPr>
          <a:xfrm>
            <a:off x="508498" y="890649"/>
            <a:ext cx="11069945" cy="47382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/>
              <a:t>a.</a:t>
            </a:r>
            <a:r>
              <a:rPr lang="en-US" altLang="zh-CN" b="0" dirty="0"/>
              <a:t> </a:t>
            </a:r>
          </a:p>
          <a:p>
            <a:r>
              <a:rPr lang="en-US" altLang="zh-CN" b="0" dirty="0"/>
              <a:t>Define a page-replacement algorithm addressing the</a:t>
            </a:r>
            <a:br>
              <a:rPr lang="en-US" altLang="zh-CN" b="0" dirty="0"/>
            </a:br>
            <a:r>
              <a:rPr lang="en-US" altLang="zh-CN" b="0" dirty="0"/>
              <a:t>problems of:</a:t>
            </a:r>
            <a:br>
              <a:rPr lang="en-US" altLang="zh-CN" b="0" dirty="0"/>
            </a:br>
            <a:r>
              <a:rPr lang="en-US" altLang="zh-CN" b="0" dirty="0"/>
              <a:t>(1) Initial value of the counters — 0.</a:t>
            </a:r>
            <a:br>
              <a:rPr lang="en-US" altLang="zh-CN" b="0" dirty="0"/>
            </a:br>
            <a:r>
              <a:rPr lang="en-US" altLang="zh-CN" b="0" dirty="0"/>
              <a:t>(2) Counters are increased — whenever a new page is</a:t>
            </a:r>
            <a:br>
              <a:rPr lang="en-US" altLang="zh-CN" b="0" dirty="0"/>
            </a:br>
            <a:r>
              <a:rPr lang="en-US" altLang="zh-CN" b="0" dirty="0"/>
              <a:t>associated with that frame.</a:t>
            </a:r>
            <a:br>
              <a:rPr lang="en-US" altLang="zh-CN" b="0" dirty="0"/>
            </a:br>
            <a:r>
              <a:rPr lang="en-US" altLang="zh-CN" b="0" dirty="0"/>
              <a:t>(3) Counters are decreased — whenever one of the pages</a:t>
            </a:r>
            <a:br>
              <a:rPr lang="en-US" altLang="zh-CN" b="0" dirty="0"/>
            </a:br>
            <a:r>
              <a:rPr lang="en-US" altLang="zh-CN" b="0" dirty="0"/>
              <a:t>associated with that frame is no longer required.</a:t>
            </a:r>
            <a:br>
              <a:rPr lang="en-US" altLang="zh-CN" b="0" dirty="0"/>
            </a:br>
            <a:r>
              <a:rPr lang="en-US" altLang="zh-CN" b="0" dirty="0"/>
              <a:t>(4) How the page to be replaced is selected — find a frame</a:t>
            </a:r>
            <a:br>
              <a:rPr lang="en-US" altLang="zh-CN" b="0" dirty="0"/>
            </a:br>
            <a:r>
              <a:rPr lang="en-US" altLang="zh-CN" b="0" dirty="0"/>
              <a:t>with the smallest counter, Use FIFO.</a:t>
            </a:r>
            <a:r>
              <a:rPr lang="en-US" altLang="zh-CN" sz="4400" dirty="0"/>
              <a:t> </a:t>
            </a:r>
            <a:br>
              <a:rPr lang="en-US" altLang="zh-CN" sz="4400" dirty="0"/>
            </a:b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8" y="261768"/>
            <a:ext cx="2080466" cy="593255"/>
          </a:xfrm>
        </p:spPr>
        <p:txBody>
          <a:bodyPr/>
          <a:lstStyle/>
          <a:p>
            <a:r>
              <a:rPr kumimoji="1" lang="en-US" altLang="zh-CN" sz="4400" dirty="0"/>
              <a:t>b</a:t>
            </a:r>
            <a:r>
              <a:rPr kumimoji="1" lang="zh-CN" altLang="en-US" sz="4400" dirty="0"/>
              <a:t>解析：</a:t>
            </a:r>
          </a:p>
        </p:txBody>
      </p:sp>
      <p:sp>
        <p:nvSpPr>
          <p:cNvPr id="3" name="矩形 2"/>
          <p:cNvSpPr/>
          <p:nvPr/>
        </p:nvSpPr>
        <p:spPr>
          <a:xfrm>
            <a:off x="837281" y="855023"/>
            <a:ext cx="1063127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就是说有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个帧，每个帧都设置一个计数器，每一个帧中放入一个新的（之前没有放入过的）页后，计数器加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，这个比较好理解。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当帧中的页是最后一次出现时，但是没有被置换出之前，不用对计数器减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。当某一页在序列中最后一次出现时，而且在要被替换掉时，进行计数器减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操作，同时，之前跟该页有关联的帧的计数器也要进行减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举例：例如序列中的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，只出现过一次，当这个页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在帧当中时不要进行减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，当页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被替换时，对其所关联的帧的计数器进行减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每个竖框的左侧的数字代表相对应帧的计数器。</a:t>
            </a:r>
          </a:p>
        </p:txBody>
      </p:sp>
    </p:spTree>
    <p:extLst>
      <p:ext uri="{BB962C8B-B14F-4D97-AF65-F5344CB8AC3E}">
        <p14:creationId xmlns:p14="http://schemas.microsoft.com/office/powerpoint/2010/main" val="40859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7" y="261768"/>
            <a:ext cx="2159469" cy="593255"/>
          </a:xfrm>
        </p:spPr>
        <p:txBody>
          <a:bodyPr/>
          <a:lstStyle/>
          <a:p>
            <a:r>
              <a:rPr kumimoji="1" lang="en-US" altLang="zh-CN" sz="4400" dirty="0"/>
              <a:t>b</a:t>
            </a:r>
            <a:r>
              <a:rPr kumimoji="1" lang="zh-CN" altLang="en-US" sz="4400" dirty="0"/>
              <a:t>解析：</a:t>
            </a:r>
          </a:p>
        </p:txBody>
      </p:sp>
      <p:grpSp>
        <p:nvGrpSpPr>
          <p:cNvPr id="242" name="组合 241"/>
          <p:cNvGrpSpPr/>
          <p:nvPr/>
        </p:nvGrpSpPr>
        <p:grpSpPr>
          <a:xfrm>
            <a:off x="0" y="1103267"/>
            <a:ext cx="1154874" cy="2256310"/>
            <a:chOff x="0" y="1103267"/>
            <a:chExt cx="1154874" cy="2256310"/>
          </a:xfrm>
        </p:grpSpPr>
        <p:grpSp>
          <p:nvGrpSpPr>
            <p:cNvPr id="8" name="组合 7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3" name="流程图: 过程 2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流程图: 过程 4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流程图: 过程 5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流程图: 过程 6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203357" y="1100221"/>
            <a:ext cx="1154874" cy="2256310"/>
            <a:chOff x="0" y="1103267"/>
            <a:chExt cx="1154874" cy="2256310"/>
          </a:xfrm>
        </p:grpSpPr>
        <p:grpSp>
          <p:nvGrpSpPr>
            <p:cNvPr id="244" name="组合 243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249" name="组合 248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251" name="流程图: 过程 250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流程图: 过程 251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流程图: 过程 252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0" name="流程图: 过程 249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" name="文本框 244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2451250" y="1097174"/>
            <a:ext cx="1154874" cy="2256309"/>
            <a:chOff x="0" y="1103266"/>
            <a:chExt cx="1154874" cy="2256309"/>
          </a:xfrm>
        </p:grpSpPr>
        <p:grpSp>
          <p:nvGrpSpPr>
            <p:cNvPr id="343" name="组合 342"/>
            <p:cNvGrpSpPr/>
            <p:nvPr/>
          </p:nvGrpSpPr>
          <p:grpSpPr>
            <a:xfrm>
              <a:off x="466106" y="1103266"/>
              <a:ext cx="688768" cy="2256309"/>
              <a:chOff x="1340840" y="1194996"/>
              <a:chExt cx="391887" cy="1580633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350" name="流程图: 过程 349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流程图: 过程 350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流程图: 过程 351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9" name="流程图: 过程 348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4" name="文本框 343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3654607" y="1094129"/>
            <a:ext cx="1154874" cy="2256310"/>
            <a:chOff x="0" y="1103267"/>
            <a:chExt cx="1154874" cy="2256310"/>
          </a:xfrm>
        </p:grpSpPr>
        <p:grpSp>
          <p:nvGrpSpPr>
            <p:cNvPr id="354" name="组合 353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359" name="组合 358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361" name="流程图: 过程 360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流程图: 过程 361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流程图: 过程 362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0" name="流程图: 过程 359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5" name="文本框 354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57" name="文本框 356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58" name="文本框 357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4931199" y="1091083"/>
            <a:ext cx="1154874" cy="2256310"/>
            <a:chOff x="0" y="1103267"/>
            <a:chExt cx="1154874" cy="2256310"/>
          </a:xfrm>
        </p:grpSpPr>
        <p:grpSp>
          <p:nvGrpSpPr>
            <p:cNvPr id="409" name="组合 408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14" name="组合 413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16" name="流程图: 过程 415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7" name="流程图: 过程 416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流程图: 过程 417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5" name="流程图: 过程 414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0" name="文本框 409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12" name="文本框 411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19" name="组合 418"/>
          <p:cNvGrpSpPr/>
          <p:nvPr/>
        </p:nvGrpSpPr>
        <p:grpSpPr>
          <a:xfrm>
            <a:off x="6134556" y="1088037"/>
            <a:ext cx="1154874" cy="2256310"/>
            <a:chOff x="0" y="1103267"/>
            <a:chExt cx="1154874" cy="2256310"/>
          </a:xfrm>
        </p:grpSpPr>
        <p:grpSp>
          <p:nvGrpSpPr>
            <p:cNvPr id="420" name="组合 419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25" name="组合 424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27" name="流程图: 过程 426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流程图: 过程 427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流程图: 过程 428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6" name="流程图: 过程 425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1" name="文本框 420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7382449" y="1084991"/>
            <a:ext cx="1154874" cy="2256310"/>
            <a:chOff x="0" y="1103267"/>
            <a:chExt cx="1154874" cy="2256310"/>
          </a:xfrm>
        </p:grpSpPr>
        <p:grpSp>
          <p:nvGrpSpPr>
            <p:cNvPr id="431" name="组合 430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38" name="流程图: 过程 437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流程图: 过程 438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流程图: 过程 439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7" name="流程图: 过程 436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2" name="文本框 431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41" name="组合 440"/>
          <p:cNvGrpSpPr/>
          <p:nvPr/>
        </p:nvGrpSpPr>
        <p:grpSpPr>
          <a:xfrm>
            <a:off x="8585806" y="1081945"/>
            <a:ext cx="1154874" cy="2256310"/>
            <a:chOff x="0" y="1103267"/>
            <a:chExt cx="1154874" cy="2256310"/>
          </a:xfrm>
        </p:grpSpPr>
        <p:grpSp>
          <p:nvGrpSpPr>
            <p:cNvPr id="442" name="组合 441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47" name="组合 446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49" name="流程图: 过程 448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流程图: 过程 449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流程图: 过程 450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8" name="流程图: 过程 447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3" name="文本框 442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9800983" y="1103576"/>
            <a:ext cx="1154874" cy="2256310"/>
            <a:chOff x="0" y="1103267"/>
            <a:chExt cx="1154874" cy="2256310"/>
          </a:xfrm>
        </p:grpSpPr>
        <p:grpSp>
          <p:nvGrpSpPr>
            <p:cNvPr id="453" name="组合 452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58" name="组合 457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60" name="流程图: 过程 459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流程图: 过程 460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流程图: 过程 461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9" name="流程图: 过程 458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4" name="文本框 453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11037126" y="1100530"/>
            <a:ext cx="1154874" cy="2256310"/>
            <a:chOff x="0" y="1103267"/>
            <a:chExt cx="1154874" cy="2256310"/>
          </a:xfrm>
        </p:grpSpPr>
        <p:grpSp>
          <p:nvGrpSpPr>
            <p:cNvPr id="464" name="组合 463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69" name="组合 468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71" name="流程图: 过程 470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流程图: 过程 471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3" name="流程图: 过程 472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0" name="流程图: 过程 469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5" name="文本框 464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66" name="文本框 465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67" name="文本框 466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68" name="文本框 467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474" name="组合 473"/>
          <p:cNvGrpSpPr/>
          <p:nvPr/>
        </p:nvGrpSpPr>
        <p:grpSpPr>
          <a:xfrm>
            <a:off x="-4" y="3761360"/>
            <a:ext cx="1154874" cy="2256310"/>
            <a:chOff x="0" y="1103267"/>
            <a:chExt cx="1154874" cy="2256310"/>
          </a:xfrm>
        </p:grpSpPr>
        <p:grpSp>
          <p:nvGrpSpPr>
            <p:cNvPr id="475" name="组合 474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80" name="组合 479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82" name="流程图: 过程 481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流程图: 过程 482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流程图: 过程 483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1" name="流程图: 过程 480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6" name="文本框 475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77" name="文本框 476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78" name="文本框 477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79" name="文本框 478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485" name="组合 484"/>
          <p:cNvGrpSpPr/>
          <p:nvPr/>
        </p:nvGrpSpPr>
        <p:grpSpPr>
          <a:xfrm>
            <a:off x="1203353" y="3758314"/>
            <a:ext cx="1154874" cy="2256310"/>
            <a:chOff x="0" y="1103267"/>
            <a:chExt cx="1154874" cy="2256310"/>
          </a:xfrm>
        </p:grpSpPr>
        <p:grpSp>
          <p:nvGrpSpPr>
            <p:cNvPr id="486" name="组合 485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491" name="组合 490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493" name="流程图: 过程 492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4" name="流程图: 过程 493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5" name="流程图: 过程 494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2" name="流程图: 过程 491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7" name="文本框 486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89" name="文本框 488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490" name="文本框 489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496" name="组合 495"/>
          <p:cNvGrpSpPr/>
          <p:nvPr/>
        </p:nvGrpSpPr>
        <p:grpSpPr>
          <a:xfrm>
            <a:off x="2451246" y="3755268"/>
            <a:ext cx="1154874" cy="2256310"/>
            <a:chOff x="0" y="1103267"/>
            <a:chExt cx="1154874" cy="2256310"/>
          </a:xfrm>
        </p:grpSpPr>
        <p:grpSp>
          <p:nvGrpSpPr>
            <p:cNvPr id="497" name="组合 496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02" name="组合 501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04" name="流程图: 过程 503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流程图: 过程 504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6" name="流程图: 过程 505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3" name="流程图: 过程 502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8" name="文本框 497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499" name="文本框 498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00" name="文本框 499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501" name="文本框 500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07" name="组合 506"/>
          <p:cNvGrpSpPr/>
          <p:nvPr/>
        </p:nvGrpSpPr>
        <p:grpSpPr>
          <a:xfrm>
            <a:off x="3654603" y="3752222"/>
            <a:ext cx="1154874" cy="2256310"/>
            <a:chOff x="0" y="1103267"/>
            <a:chExt cx="1154874" cy="2256310"/>
          </a:xfrm>
        </p:grpSpPr>
        <p:grpSp>
          <p:nvGrpSpPr>
            <p:cNvPr id="508" name="组合 507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13" name="组合 512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15" name="流程图: 过程 514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流程图: 过程 515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7" name="流程图: 过程 516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14" name="流程图: 过程 513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文本框 508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10" name="文本框 509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11" name="文本框 510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12" name="文本框 511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4931195" y="3749176"/>
            <a:ext cx="1154874" cy="2256310"/>
            <a:chOff x="0" y="1103267"/>
            <a:chExt cx="1154874" cy="2256310"/>
          </a:xfrm>
        </p:grpSpPr>
        <p:grpSp>
          <p:nvGrpSpPr>
            <p:cNvPr id="519" name="组合 518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24" name="组合 523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26" name="流程图: 过程 525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7" name="流程图: 过程 526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流程图: 过程 527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5" name="流程图: 过程 524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文本框 519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21" name="文本框 520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22" name="文本框 521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23" name="文本框 522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29" name="组合 528"/>
          <p:cNvGrpSpPr/>
          <p:nvPr/>
        </p:nvGrpSpPr>
        <p:grpSpPr>
          <a:xfrm>
            <a:off x="6134552" y="3746130"/>
            <a:ext cx="1154874" cy="2256310"/>
            <a:chOff x="0" y="1103267"/>
            <a:chExt cx="1154874" cy="2256310"/>
          </a:xfrm>
        </p:grpSpPr>
        <p:grpSp>
          <p:nvGrpSpPr>
            <p:cNvPr id="530" name="组合 529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35" name="组合 534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37" name="流程图: 过程 536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8" name="流程图: 过程 537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流程图: 过程 538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6" name="流程图: 过程 535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文本框 530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532" name="文本框 531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33" name="文本框 532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34" name="文本框 533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40" name="组合 539"/>
          <p:cNvGrpSpPr/>
          <p:nvPr/>
        </p:nvGrpSpPr>
        <p:grpSpPr>
          <a:xfrm>
            <a:off x="7382445" y="3743084"/>
            <a:ext cx="1154874" cy="2256310"/>
            <a:chOff x="0" y="1103267"/>
            <a:chExt cx="1154874" cy="2256310"/>
          </a:xfrm>
        </p:grpSpPr>
        <p:grpSp>
          <p:nvGrpSpPr>
            <p:cNvPr id="541" name="组合 540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46" name="组合 545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48" name="流程图: 过程 547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流程图: 过程 548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0" name="流程图: 过程 549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7" name="流程图: 过程 546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2" name="文本框 541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543" name="文本框 542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44" name="文本框 543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51" name="组合 550"/>
          <p:cNvGrpSpPr/>
          <p:nvPr/>
        </p:nvGrpSpPr>
        <p:grpSpPr>
          <a:xfrm>
            <a:off x="8585802" y="3740038"/>
            <a:ext cx="1154874" cy="2256310"/>
            <a:chOff x="0" y="1103267"/>
            <a:chExt cx="1154874" cy="2256310"/>
          </a:xfrm>
        </p:grpSpPr>
        <p:grpSp>
          <p:nvGrpSpPr>
            <p:cNvPr id="552" name="组合 551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57" name="组合 556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59" name="流程图: 过程 558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0" name="流程图: 过程 559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流程图: 过程 560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8" name="流程图: 过程 557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3" name="文本框 552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54" name="文本框 553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55" name="文本框 554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56" name="文本框 555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62" name="组合 561"/>
          <p:cNvGrpSpPr/>
          <p:nvPr/>
        </p:nvGrpSpPr>
        <p:grpSpPr>
          <a:xfrm>
            <a:off x="9800979" y="3761669"/>
            <a:ext cx="1154874" cy="2256310"/>
            <a:chOff x="0" y="1103267"/>
            <a:chExt cx="1154874" cy="2256310"/>
          </a:xfrm>
        </p:grpSpPr>
        <p:grpSp>
          <p:nvGrpSpPr>
            <p:cNvPr id="563" name="组合 562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68" name="组合 567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70" name="流程图: 过程 569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1" name="流程图: 过程 570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2" name="流程图: 过程 571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9" name="流程图: 过程 568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4" name="文本框 563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65" name="文本框 564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66" name="文本框 565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67" name="文本框 566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3" name="组合 572"/>
          <p:cNvGrpSpPr/>
          <p:nvPr/>
        </p:nvGrpSpPr>
        <p:grpSpPr>
          <a:xfrm>
            <a:off x="11037122" y="3758623"/>
            <a:ext cx="1154874" cy="2256310"/>
            <a:chOff x="0" y="1103267"/>
            <a:chExt cx="1154874" cy="2256310"/>
          </a:xfrm>
        </p:grpSpPr>
        <p:grpSp>
          <p:nvGrpSpPr>
            <p:cNvPr id="574" name="组合 573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579" name="组合 578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581" name="流程图: 过程 580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流程图: 过程 581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流程图: 过程 582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0" name="流程图: 过程 579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5" name="文本框 574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76" name="文本框 575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77" name="文本框 576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578" name="文本框 577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4" name="文本框 583"/>
          <p:cNvSpPr txBox="1"/>
          <p:nvPr/>
        </p:nvSpPr>
        <p:spPr>
          <a:xfrm>
            <a:off x="-3436" y="72620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585" name="文本框 584"/>
          <p:cNvSpPr txBox="1"/>
          <p:nvPr/>
        </p:nvSpPr>
        <p:spPr>
          <a:xfrm>
            <a:off x="1211274" y="71798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586" name="文本框 585"/>
          <p:cNvSpPr txBox="1"/>
          <p:nvPr/>
        </p:nvSpPr>
        <p:spPr>
          <a:xfrm>
            <a:off x="8597626" y="761497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587" name="文本框 586"/>
          <p:cNvSpPr txBox="1"/>
          <p:nvPr/>
        </p:nvSpPr>
        <p:spPr>
          <a:xfrm>
            <a:off x="6142455" y="771058"/>
            <a:ext cx="30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588" name="文本框 587"/>
          <p:cNvSpPr txBox="1"/>
          <p:nvPr/>
        </p:nvSpPr>
        <p:spPr>
          <a:xfrm>
            <a:off x="7370570" y="761027"/>
            <a:ext cx="2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89" name="文本框 588"/>
          <p:cNvSpPr txBox="1"/>
          <p:nvPr/>
        </p:nvSpPr>
        <p:spPr>
          <a:xfrm>
            <a:off x="4921814" y="76086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590" name="文本框 589"/>
          <p:cNvSpPr txBox="1"/>
          <p:nvPr/>
        </p:nvSpPr>
        <p:spPr>
          <a:xfrm>
            <a:off x="3663454" y="74566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91" name="文本框 590"/>
          <p:cNvSpPr txBox="1"/>
          <p:nvPr/>
        </p:nvSpPr>
        <p:spPr>
          <a:xfrm>
            <a:off x="2433428" y="745664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592" name="文本框 591"/>
          <p:cNvSpPr txBox="1"/>
          <p:nvPr/>
        </p:nvSpPr>
        <p:spPr>
          <a:xfrm>
            <a:off x="11027501" y="77202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93" name="文本框 592"/>
          <p:cNvSpPr txBox="1"/>
          <p:nvPr/>
        </p:nvSpPr>
        <p:spPr>
          <a:xfrm>
            <a:off x="9829601" y="77036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594" name="文本框 593"/>
          <p:cNvSpPr txBox="1"/>
          <p:nvPr/>
        </p:nvSpPr>
        <p:spPr>
          <a:xfrm>
            <a:off x="-3436" y="3411698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595" name="文本框 594"/>
          <p:cNvSpPr txBox="1"/>
          <p:nvPr/>
        </p:nvSpPr>
        <p:spPr>
          <a:xfrm>
            <a:off x="2428986" y="342489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596" name="文本框 595"/>
          <p:cNvSpPr txBox="1"/>
          <p:nvPr/>
        </p:nvSpPr>
        <p:spPr>
          <a:xfrm>
            <a:off x="1204378" y="342794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97" name="文本框 596"/>
          <p:cNvSpPr txBox="1"/>
          <p:nvPr/>
        </p:nvSpPr>
        <p:spPr>
          <a:xfrm>
            <a:off x="3650165" y="3421850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</a:t>
            </a:r>
            <a:endParaRPr lang="zh-CN" altLang="en-US" sz="2800" b="1" dirty="0"/>
          </a:p>
        </p:txBody>
      </p:sp>
      <p:sp>
        <p:nvSpPr>
          <p:cNvPr id="599" name="文本框 598"/>
          <p:cNvSpPr txBox="1"/>
          <p:nvPr/>
        </p:nvSpPr>
        <p:spPr>
          <a:xfrm>
            <a:off x="4931195" y="342794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600" name="文本框 599"/>
          <p:cNvSpPr txBox="1"/>
          <p:nvPr/>
        </p:nvSpPr>
        <p:spPr>
          <a:xfrm>
            <a:off x="6130565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601" name="文本框 600"/>
          <p:cNvSpPr txBox="1"/>
          <p:nvPr/>
        </p:nvSpPr>
        <p:spPr>
          <a:xfrm>
            <a:off x="7376533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</a:t>
            </a:r>
            <a:endParaRPr lang="zh-CN" altLang="en-US" sz="2800" b="1" dirty="0"/>
          </a:p>
        </p:txBody>
      </p:sp>
      <p:sp>
        <p:nvSpPr>
          <p:cNvPr id="602" name="文本框 601"/>
          <p:cNvSpPr txBox="1"/>
          <p:nvPr/>
        </p:nvSpPr>
        <p:spPr>
          <a:xfrm>
            <a:off x="8575317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603" name="文本框 602"/>
          <p:cNvSpPr txBox="1"/>
          <p:nvPr/>
        </p:nvSpPr>
        <p:spPr>
          <a:xfrm>
            <a:off x="9774101" y="343880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604" name="文本框 603"/>
          <p:cNvSpPr txBox="1"/>
          <p:nvPr/>
        </p:nvSpPr>
        <p:spPr>
          <a:xfrm>
            <a:off x="11027501" y="342489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605" name="椭圆形标注 604"/>
          <p:cNvSpPr/>
          <p:nvPr/>
        </p:nvSpPr>
        <p:spPr>
          <a:xfrm>
            <a:off x="6079954" y="2929773"/>
            <a:ext cx="3842126" cy="1822650"/>
          </a:xfrm>
          <a:prstGeom prst="wedgeEllipseCallout">
            <a:avLst>
              <a:gd name="adj1" fmla="val 49824"/>
              <a:gd name="adj2" fmla="val -74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在后续序列中没有出现过，所以对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相关联过的帧进行减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操作。随后新来的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与此帧相关联，所以又加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" name="圆角矩形标注 605"/>
          <p:cNvSpPr/>
          <p:nvPr/>
        </p:nvSpPr>
        <p:spPr>
          <a:xfrm>
            <a:off x="6134556" y="4257283"/>
            <a:ext cx="2524481" cy="2352837"/>
          </a:xfrm>
          <a:prstGeom prst="wedgeRoundRectCallout">
            <a:avLst>
              <a:gd name="adj1" fmla="val 52482"/>
              <a:gd name="adj2" fmla="val -56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此处由于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将之前的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进行置换，然后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在随后的序列中没有出现，不再需要，所以与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相关过的帧的计数器都要减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，所以第一个帧的计数器需要由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animBg="1"/>
      <p:bldP spid="605" grpId="1" animBg="1"/>
      <p:bldP spid="606" grpId="0" animBg="1"/>
      <p:bldP spid="60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8" y="261768"/>
            <a:ext cx="2080466" cy="593255"/>
          </a:xfrm>
        </p:spPr>
        <p:txBody>
          <a:bodyPr/>
          <a:lstStyle/>
          <a:p>
            <a:r>
              <a:rPr kumimoji="1" lang="en-US" altLang="zh-CN" sz="4400" dirty="0"/>
              <a:t>b</a:t>
            </a:r>
            <a:r>
              <a:rPr kumimoji="1" lang="zh-CN" altLang="en-US" sz="4400" dirty="0"/>
              <a:t>解析：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7433" y="1410046"/>
            <a:ext cx="1154874" cy="2256310"/>
            <a:chOff x="0" y="1103267"/>
            <a:chExt cx="1154874" cy="2256310"/>
          </a:xfrm>
        </p:grpSpPr>
        <p:grpSp>
          <p:nvGrpSpPr>
            <p:cNvPr id="5" name="组合 4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12" name="流程图: 过程 11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流程图: 过程 12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4" name="流程图: 过程 13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</p:grpSp>
          <p:sp>
            <p:nvSpPr>
              <p:cNvPr id="11" name="流程图: 过程 10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80790" y="1407000"/>
            <a:ext cx="1154874" cy="2256310"/>
            <a:chOff x="0" y="1103267"/>
            <a:chExt cx="1154874" cy="2256310"/>
          </a:xfrm>
        </p:grpSpPr>
        <p:grpSp>
          <p:nvGrpSpPr>
            <p:cNvPr id="16" name="组合 15"/>
            <p:cNvGrpSpPr/>
            <p:nvPr/>
          </p:nvGrpSpPr>
          <p:grpSpPr>
            <a:xfrm>
              <a:off x="466106" y="1103267"/>
              <a:ext cx="688768" cy="2256310"/>
              <a:chOff x="1340840" y="1194996"/>
              <a:chExt cx="391887" cy="158063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340840" y="1194996"/>
                <a:ext cx="391887" cy="1184553"/>
                <a:chOff x="1140028" y="1491880"/>
                <a:chExt cx="391887" cy="1184553"/>
              </a:xfrm>
            </p:grpSpPr>
            <p:sp>
              <p:nvSpPr>
                <p:cNvPr id="23" name="流程图: 过程 22"/>
                <p:cNvSpPr/>
                <p:nvPr/>
              </p:nvSpPr>
              <p:spPr>
                <a:xfrm>
                  <a:off x="1140028" y="1491880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流程图: 过程 23"/>
                <p:cNvSpPr/>
                <p:nvPr/>
              </p:nvSpPr>
              <p:spPr>
                <a:xfrm>
                  <a:off x="1140029" y="1888176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25" name="流程图: 过程 24"/>
                <p:cNvSpPr/>
                <p:nvPr/>
              </p:nvSpPr>
              <p:spPr>
                <a:xfrm>
                  <a:off x="1140030" y="2284547"/>
                  <a:ext cx="391885" cy="391886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  <p:sp>
            <p:nvSpPr>
              <p:cNvPr id="22" name="流程图: 过程 21"/>
              <p:cNvSpPr/>
              <p:nvPr/>
            </p:nvSpPr>
            <p:spPr>
              <a:xfrm>
                <a:off x="1340842" y="2383743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4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0" y="1158847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0" y="1724549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0" y="2280910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0" y="2846304"/>
              <a:ext cx="34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7431" y="1007274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780788" y="100377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09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8" y="261768"/>
            <a:ext cx="1664686" cy="593255"/>
          </a:xfrm>
        </p:spPr>
        <p:txBody>
          <a:bodyPr/>
          <a:lstStyle/>
          <a:p>
            <a:r>
              <a:rPr kumimoji="1" lang="en-US" altLang="zh-CN" sz="4400" dirty="0"/>
              <a:t>c</a:t>
            </a:r>
            <a:r>
              <a:rPr kumimoji="1" lang="zh-CN" altLang="en-US" sz="4400" dirty="0"/>
              <a:t>解析：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6106" y="1103267"/>
            <a:ext cx="688768" cy="2256310"/>
            <a:chOff x="1340840" y="1194996"/>
            <a:chExt cx="391887" cy="1580633"/>
          </a:xfrm>
        </p:grpSpPr>
        <p:grpSp>
          <p:nvGrpSpPr>
            <p:cNvPr id="34" name="组合 33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36" name="流程图: 过程 35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流程图: 过程 36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流程图: 过程 37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流程图: 过程 34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669463" y="1100221"/>
            <a:ext cx="688768" cy="2256310"/>
            <a:chOff x="1340840" y="1194996"/>
            <a:chExt cx="391887" cy="1580633"/>
          </a:xfrm>
        </p:grpSpPr>
        <p:grpSp>
          <p:nvGrpSpPr>
            <p:cNvPr id="45" name="组合 44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47" name="流程图: 过程 46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流程图: 过程 47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流程图: 过程 48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流程图: 过程 45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7356" y="1097174"/>
            <a:ext cx="688768" cy="2256309"/>
            <a:chOff x="1340840" y="1194996"/>
            <a:chExt cx="391887" cy="1580633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58" name="流程图: 过程 57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流程图: 过程 58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流程图: 过程 59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流程图: 过程 56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20713" y="1094129"/>
            <a:ext cx="688768" cy="2256310"/>
            <a:chOff x="1340840" y="1194996"/>
            <a:chExt cx="391887" cy="1580633"/>
          </a:xfrm>
        </p:grpSpPr>
        <p:grpSp>
          <p:nvGrpSpPr>
            <p:cNvPr id="67" name="组合 66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69" name="流程图: 过程 68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流程图: 过程 69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过程 70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流程图: 过程 67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397305" y="1091083"/>
            <a:ext cx="688768" cy="2256310"/>
            <a:chOff x="1340840" y="1194996"/>
            <a:chExt cx="391887" cy="1580633"/>
          </a:xfrm>
        </p:grpSpPr>
        <p:grpSp>
          <p:nvGrpSpPr>
            <p:cNvPr id="78" name="组合 77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80" name="流程图: 过程 79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流程图: 过程 80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流程图: 过程 81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流程图: 过程 78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00662" y="1088037"/>
            <a:ext cx="688768" cy="2256310"/>
            <a:chOff x="1340840" y="1194996"/>
            <a:chExt cx="391887" cy="1580633"/>
          </a:xfrm>
        </p:grpSpPr>
        <p:grpSp>
          <p:nvGrpSpPr>
            <p:cNvPr id="89" name="组合 88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91" name="流程图: 过程 90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流程图: 过程 91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流程图: 过程 92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流程图: 过程 89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848555" y="1084991"/>
            <a:ext cx="688768" cy="2256310"/>
            <a:chOff x="1340840" y="1194996"/>
            <a:chExt cx="391887" cy="1580633"/>
          </a:xfrm>
        </p:grpSpPr>
        <p:grpSp>
          <p:nvGrpSpPr>
            <p:cNvPr id="100" name="组合 99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02" name="流程图: 过程 101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流程图: 过程 102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流程图: 过程 103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流程图: 过程 100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051912" y="1081945"/>
            <a:ext cx="688768" cy="2256310"/>
            <a:chOff x="1340840" y="1194996"/>
            <a:chExt cx="391887" cy="158063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13" name="流程图: 过程 112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图: 过程 113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图: 过程 114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流程图: 过程 111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267089" y="1103576"/>
            <a:ext cx="688768" cy="2256310"/>
            <a:chOff x="1340840" y="1194996"/>
            <a:chExt cx="391887" cy="1580633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24" name="流程图: 过程 123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流程图: 过程 124"/>
              <p:cNvSpPr/>
              <p:nvPr/>
            </p:nvSpPr>
            <p:spPr>
              <a:xfrm>
                <a:off x="1140030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流程图: 过程 125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流程图: 过程 122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1503232" y="1100530"/>
            <a:ext cx="688768" cy="2256310"/>
            <a:chOff x="1340840" y="1194996"/>
            <a:chExt cx="391887" cy="1580633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35" name="流程图: 过程 134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流程图: 过程 135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流程图: 过程 136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4" name="流程图: 过程 133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66102" y="3761360"/>
            <a:ext cx="688768" cy="2256310"/>
            <a:chOff x="1340840" y="1194996"/>
            <a:chExt cx="391887" cy="1580633"/>
          </a:xfrm>
        </p:grpSpPr>
        <p:grpSp>
          <p:nvGrpSpPr>
            <p:cNvPr id="144" name="组合 143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46" name="流程图: 过程 145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8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流程图: 过程 146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流程图: 过程 147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流程图: 过程 144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669459" y="3758314"/>
            <a:ext cx="688768" cy="2256310"/>
            <a:chOff x="1340840" y="1194996"/>
            <a:chExt cx="391887" cy="1580633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57" name="流程图: 过程 156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流程图: 过程 157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流程图: 过程 158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流程图: 过程 155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2917352" y="3755268"/>
            <a:ext cx="688768" cy="2256310"/>
            <a:chOff x="1340840" y="1194996"/>
            <a:chExt cx="391887" cy="1580633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68" name="流程图: 过程 167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流程图: 过程 168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流程图: 过程 169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流程图: 过程 166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4120709" y="3752222"/>
            <a:ext cx="688768" cy="2256310"/>
            <a:chOff x="1340840" y="1194996"/>
            <a:chExt cx="391887" cy="1580633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79" name="流程图: 过程 178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8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流程图: 过程 179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流程图: 过程 180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8" name="流程图: 过程 177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9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97301" y="3749176"/>
            <a:ext cx="688768" cy="2256310"/>
            <a:chOff x="1340840" y="1194996"/>
            <a:chExt cx="391887" cy="1580633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90" name="流程图: 过程 189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流程图: 过程 190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过程 191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9" name="流程图: 过程 188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6600658" y="3746130"/>
            <a:ext cx="688768" cy="2256310"/>
            <a:chOff x="1340840" y="1194996"/>
            <a:chExt cx="391887" cy="1580633"/>
          </a:xfrm>
        </p:grpSpPr>
        <p:grpSp>
          <p:nvGrpSpPr>
            <p:cNvPr id="199" name="组合 198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01" name="流程图: 过程 200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流程图: 过程 201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流程图: 过程 202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流程图: 过程 199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848551" y="3743084"/>
            <a:ext cx="688768" cy="2256310"/>
            <a:chOff x="1340840" y="1194996"/>
            <a:chExt cx="391887" cy="1580633"/>
          </a:xfrm>
        </p:grpSpPr>
        <p:grpSp>
          <p:nvGrpSpPr>
            <p:cNvPr id="210" name="组合 209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12" name="流程图: 过程 211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流程图: 过程 212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流程图: 过程 213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1" name="流程图: 过程 210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051908" y="3740038"/>
            <a:ext cx="688768" cy="2256310"/>
            <a:chOff x="1340840" y="1194996"/>
            <a:chExt cx="391887" cy="1580633"/>
          </a:xfrm>
        </p:grpSpPr>
        <p:grpSp>
          <p:nvGrpSpPr>
            <p:cNvPr id="221" name="组合 220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23" name="流程图: 过程 222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流程图: 过程 223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流程图: 过程 224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2" name="流程图: 过程 221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10267085" y="3761669"/>
            <a:ext cx="688768" cy="2256310"/>
            <a:chOff x="1340840" y="1194996"/>
            <a:chExt cx="391887" cy="1580633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34" name="流程图: 过程 233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8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流程图: 过程 234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流程图: 过程 235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3" name="流程图: 过程 232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9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503228" y="3758623"/>
            <a:ext cx="688768" cy="2256310"/>
            <a:chOff x="1340840" y="1194996"/>
            <a:chExt cx="391887" cy="1580633"/>
          </a:xfrm>
        </p:grpSpPr>
        <p:grpSp>
          <p:nvGrpSpPr>
            <p:cNvPr id="243" name="组合 242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45" name="流程图: 过程 244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流程图: 过程 245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流程图: 过程 246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4" name="流程图: 过程 243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48" name="文本框 247"/>
          <p:cNvSpPr txBox="1"/>
          <p:nvPr/>
        </p:nvSpPr>
        <p:spPr>
          <a:xfrm>
            <a:off x="-3436" y="72620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49" name="文本框 248"/>
          <p:cNvSpPr txBox="1"/>
          <p:nvPr/>
        </p:nvSpPr>
        <p:spPr>
          <a:xfrm>
            <a:off x="1211274" y="71798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50" name="文本框 249"/>
          <p:cNvSpPr txBox="1"/>
          <p:nvPr/>
        </p:nvSpPr>
        <p:spPr>
          <a:xfrm>
            <a:off x="8597626" y="761497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51" name="文本框 250"/>
          <p:cNvSpPr txBox="1"/>
          <p:nvPr/>
        </p:nvSpPr>
        <p:spPr>
          <a:xfrm>
            <a:off x="6142455" y="771058"/>
            <a:ext cx="30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252" name="文本框 251"/>
          <p:cNvSpPr txBox="1"/>
          <p:nvPr/>
        </p:nvSpPr>
        <p:spPr>
          <a:xfrm>
            <a:off x="7370570" y="761027"/>
            <a:ext cx="2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53" name="文本框 252"/>
          <p:cNvSpPr txBox="1"/>
          <p:nvPr/>
        </p:nvSpPr>
        <p:spPr>
          <a:xfrm>
            <a:off x="4921814" y="76086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54" name="文本框 253"/>
          <p:cNvSpPr txBox="1"/>
          <p:nvPr/>
        </p:nvSpPr>
        <p:spPr>
          <a:xfrm>
            <a:off x="3663454" y="74566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55" name="文本框 254"/>
          <p:cNvSpPr txBox="1"/>
          <p:nvPr/>
        </p:nvSpPr>
        <p:spPr>
          <a:xfrm>
            <a:off x="2433428" y="745664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256" name="文本框 255"/>
          <p:cNvSpPr txBox="1"/>
          <p:nvPr/>
        </p:nvSpPr>
        <p:spPr>
          <a:xfrm>
            <a:off x="11027501" y="77202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829601" y="77036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258" name="文本框 257"/>
          <p:cNvSpPr txBox="1"/>
          <p:nvPr/>
        </p:nvSpPr>
        <p:spPr>
          <a:xfrm>
            <a:off x="-3436" y="3411698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259" name="文本框 258"/>
          <p:cNvSpPr txBox="1"/>
          <p:nvPr/>
        </p:nvSpPr>
        <p:spPr>
          <a:xfrm>
            <a:off x="2428986" y="342489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260" name="文本框 259"/>
          <p:cNvSpPr txBox="1"/>
          <p:nvPr/>
        </p:nvSpPr>
        <p:spPr>
          <a:xfrm>
            <a:off x="1204378" y="342794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261" name="文本框 260"/>
          <p:cNvSpPr txBox="1"/>
          <p:nvPr/>
        </p:nvSpPr>
        <p:spPr>
          <a:xfrm>
            <a:off x="3650165" y="3421850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</a:t>
            </a:r>
            <a:endParaRPr lang="zh-CN" altLang="en-US" sz="2800" b="1" dirty="0"/>
          </a:p>
        </p:txBody>
      </p:sp>
      <p:sp>
        <p:nvSpPr>
          <p:cNvPr id="262" name="文本框 261"/>
          <p:cNvSpPr txBox="1"/>
          <p:nvPr/>
        </p:nvSpPr>
        <p:spPr>
          <a:xfrm>
            <a:off x="4931195" y="3427942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263" name="文本框 262"/>
          <p:cNvSpPr txBox="1"/>
          <p:nvPr/>
        </p:nvSpPr>
        <p:spPr>
          <a:xfrm>
            <a:off x="6130565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264" name="文本框 263"/>
          <p:cNvSpPr txBox="1"/>
          <p:nvPr/>
        </p:nvSpPr>
        <p:spPr>
          <a:xfrm>
            <a:off x="7376533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</a:t>
            </a:r>
            <a:endParaRPr lang="zh-CN" altLang="en-US" sz="2800" b="1" dirty="0"/>
          </a:p>
        </p:txBody>
      </p:sp>
      <p:sp>
        <p:nvSpPr>
          <p:cNvPr id="265" name="文本框 264"/>
          <p:cNvSpPr txBox="1"/>
          <p:nvPr/>
        </p:nvSpPr>
        <p:spPr>
          <a:xfrm>
            <a:off x="8575317" y="3429151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66" name="文本框 265"/>
          <p:cNvSpPr txBox="1"/>
          <p:nvPr/>
        </p:nvSpPr>
        <p:spPr>
          <a:xfrm>
            <a:off x="9774101" y="3438805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67" name="文本框 266"/>
          <p:cNvSpPr txBox="1"/>
          <p:nvPr/>
        </p:nvSpPr>
        <p:spPr>
          <a:xfrm>
            <a:off x="11027501" y="3424896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36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498" y="261768"/>
            <a:ext cx="1664686" cy="593255"/>
          </a:xfrm>
        </p:spPr>
        <p:txBody>
          <a:bodyPr/>
          <a:lstStyle/>
          <a:p>
            <a:r>
              <a:rPr kumimoji="1" lang="en-US" altLang="zh-CN" sz="4400" dirty="0"/>
              <a:t>c</a:t>
            </a:r>
            <a:r>
              <a:rPr kumimoji="1" lang="zh-CN" altLang="en-US" sz="4400" dirty="0"/>
              <a:t>解析：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43539" y="1410046"/>
            <a:ext cx="688768" cy="2256310"/>
            <a:chOff x="1340840" y="1194996"/>
            <a:chExt cx="391887" cy="1580633"/>
          </a:xfrm>
        </p:grpSpPr>
        <p:grpSp>
          <p:nvGrpSpPr>
            <p:cNvPr id="10" name="组合 9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12" name="流程图: 过程 11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流程图: 过程 12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4" name="流程图: 过程 13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11" name="流程图: 过程 10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46896" y="1407000"/>
            <a:ext cx="688768" cy="2256310"/>
            <a:chOff x="1340840" y="1194996"/>
            <a:chExt cx="391887" cy="1580633"/>
          </a:xfrm>
        </p:grpSpPr>
        <p:grpSp>
          <p:nvGrpSpPr>
            <p:cNvPr id="21" name="组合 20"/>
            <p:cNvGrpSpPr/>
            <p:nvPr/>
          </p:nvGrpSpPr>
          <p:grpSpPr>
            <a:xfrm>
              <a:off x="1340840" y="1194996"/>
              <a:ext cx="391887" cy="1184553"/>
              <a:chOff x="1140028" y="1491880"/>
              <a:chExt cx="391887" cy="1184553"/>
            </a:xfrm>
          </p:grpSpPr>
          <p:sp>
            <p:nvSpPr>
              <p:cNvPr id="23" name="流程图: 过程 22"/>
              <p:cNvSpPr/>
              <p:nvPr/>
            </p:nvSpPr>
            <p:spPr>
              <a:xfrm>
                <a:off x="1140028" y="1491880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流程图: 过程 23"/>
              <p:cNvSpPr/>
              <p:nvPr/>
            </p:nvSpPr>
            <p:spPr>
              <a:xfrm>
                <a:off x="1140029" y="1888176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流程图: 过程 24"/>
              <p:cNvSpPr/>
              <p:nvPr/>
            </p:nvSpPr>
            <p:spPr>
              <a:xfrm>
                <a:off x="1140030" y="2284547"/>
                <a:ext cx="391885" cy="391886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340842" y="2383743"/>
              <a:ext cx="391885" cy="391886"/>
            </a:xfrm>
            <a:prstGeom prst="flowChartProcess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</a:t>
              </a:r>
              <a:endParaRPr lang="zh-CN" altLang="en-US" sz="2400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7431" y="1007274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780788" y="1003773"/>
            <a:ext cx="34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69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4229</TotalTime>
  <Words>777</Words>
  <PresentationFormat>宽屏</PresentationFormat>
  <Paragraphs>254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Microsoft YaHei</vt:lpstr>
      <vt:lpstr>Microsoft YaHei</vt:lpstr>
      <vt:lpstr>Arial</vt:lpstr>
      <vt:lpstr>Century Gothic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2015-08-18T02:51:41Z</dcterms:created>
  <dcterms:modified xsi:type="dcterms:W3CDTF">2021-12-06T09:29:38Z</dcterms:modified>
</cp:coreProperties>
</file>