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26" name="PlaceHolder 2"/>
          <p:cNvSpPr>
            <a:spLocks noGrp="1"/>
          </p:cNvSpPr>
          <p:nvPr>
            <p:ph type="body"/>
          </p:nvPr>
        </p:nvSpPr>
        <p:spPr>
          <a:xfrm>
            <a:off x="504000" y="1799640"/>
            <a:ext cx="9072360" cy="2090880"/>
          </a:xfrm>
          <a:prstGeom prst="rect">
            <a:avLst/>
          </a:prstGeom>
        </p:spPr>
        <p:txBody>
          <a:bodyPr lIns="0" rIns="0" tIns="0" bIns="0"/>
          <a:p>
            <a:endParaRPr/>
          </a:p>
        </p:txBody>
      </p:sp>
      <p:sp>
        <p:nvSpPr>
          <p:cNvPr id="27" name="PlaceHolder 3"/>
          <p:cNvSpPr>
            <a:spLocks noGrp="1"/>
          </p:cNvSpPr>
          <p:nvPr>
            <p:ph type="body"/>
          </p:nvPr>
        </p:nvSpPr>
        <p:spPr>
          <a:xfrm>
            <a:off x="504000" y="4089600"/>
            <a:ext cx="907236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29" name="PlaceHolder 2"/>
          <p:cNvSpPr>
            <a:spLocks noGrp="1"/>
          </p:cNvSpPr>
          <p:nvPr>
            <p:ph type="body"/>
          </p:nvPr>
        </p:nvSpPr>
        <p:spPr>
          <a:xfrm>
            <a:off x="504000" y="1799640"/>
            <a:ext cx="4427280" cy="2090880"/>
          </a:xfrm>
          <a:prstGeom prst="rect">
            <a:avLst/>
          </a:prstGeom>
        </p:spPr>
        <p:txBody>
          <a:bodyPr lIns="0" rIns="0" tIns="0" bIns="0"/>
          <a:p>
            <a:endParaRPr/>
          </a:p>
        </p:txBody>
      </p:sp>
      <p:sp>
        <p:nvSpPr>
          <p:cNvPr id="30" name="PlaceHolder 3"/>
          <p:cNvSpPr>
            <a:spLocks noGrp="1"/>
          </p:cNvSpPr>
          <p:nvPr>
            <p:ph type="body"/>
          </p:nvPr>
        </p:nvSpPr>
        <p:spPr>
          <a:xfrm>
            <a:off x="5153040" y="1799640"/>
            <a:ext cx="4427280" cy="2090880"/>
          </a:xfrm>
          <a:prstGeom prst="rect">
            <a:avLst/>
          </a:prstGeom>
        </p:spPr>
        <p:txBody>
          <a:bodyPr lIns="0" rIns="0" tIns="0" bIns="0"/>
          <a:p>
            <a:endParaRPr/>
          </a:p>
        </p:txBody>
      </p:sp>
      <p:sp>
        <p:nvSpPr>
          <p:cNvPr id="31" name="PlaceHolder 4"/>
          <p:cNvSpPr>
            <a:spLocks noGrp="1"/>
          </p:cNvSpPr>
          <p:nvPr>
            <p:ph type="body"/>
          </p:nvPr>
        </p:nvSpPr>
        <p:spPr>
          <a:xfrm>
            <a:off x="5153040" y="4089600"/>
            <a:ext cx="4427280" cy="2090880"/>
          </a:xfrm>
          <a:prstGeom prst="rect">
            <a:avLst/>
          </a:prstGeom>
        </p:spPr>
        <p:txBody>
          <a:bodyPr lIns="0" rIns="0" tIns="0" bIns="0"/>
          <a:p>
            <a:endParaRPr/>
          </a:p>
        </p:txBody>
      </p:sp>
      <p:sp>
        <p:nvSpPr>
          <p:cNvPr id="32" name="PlaceHolder 5"/>
          <p:cNvSpPr>
            <a:spLocks noGrp="1"/>
          </p:cNvSpPr>
          <p:nvPr>
            <p:ph type="body"/>
          </p:nvPr>
        </p:nvSpPr>
        <p:spPr>
          <a:xfrm>
            <a:off x="504000" y="4089600"/>
            <a:ext cx="442728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34" name="PlaceHolder 2"/>
          <p:cNvSpPr>
            <a:spLocks noGrp="1"/>
          </p:cNvSpPr>
          <p:nvPr>
            <p:ph type="body"/>
          </p:nvPr>
        </p:nvSpPr>
        <p:spPr>
          <a:xfrm>
            <a:off x="504000" y="1799640"/>
            <a:ext cx="9072360" cy="4383720"/>
          </a:xfrm>
          <a:prstGeom prst="rect">
            <a:avLst/>
          </a:prstGeom>
        </p:spPr>
        <p:txBody>
          <a:bodyPr lIns="0" rIns="0" tIns="0" bIns="0"/>
          <a:p>
            <a:endParaRPr/>
          </a:p>
        </p:txBody>
      </p:sp>
      <p:sp>
        <p:nvSpPr>
          <p:cNvPr id="35" name="PlaceHolder 3"/>
          <p:cNvSpPr>
            <a:spLocks noGrp="1"/>
          </p:cNvSpPr>
          <p:nvPr>
            <p:ph type="body"/>
          </p:nvPr>
        </p:nvSpPr>
        <p:spPr>
          <a:xfrm>
            <a:off x="504000" y="1799640"/>
            <a:ext cx="9072360" cy="4383720"/>
          </a:xfrm>
          <a:prstGeom prst="rect">
            <a:avLst/>
          </a:prstGeom>
        </p:spPr>
        <p:txBody>
          <a:bodyPr lIns="0" rIns="0" tIns="0" bIns="0"/>
          <a:p>
            <a:endParaRPr/>
          </a:p>
        </p:txBody>
      </p:sp>
      <p:pic>
        <p:nvPicPr>
          <p:cNvPr id="36" name="" descr=""/>
          <p:cNvPicPr/>
          <p:nvPr/>
        </p:nvPicPr>
        <p:blipFill>
          <a:blip r:embed="rId2"/>
          <a:stretch/>
        </p:blipFill>
        <p:spPr>
          <a:xfrm>
            <a:off x="2292840" y="1799280"/>
            <a:ext cx="5494320" cy="4383720"/>
          </a:xfrm>
          <a:prstGeom prst="rect">
            <a:avLst/>
          </a:prstGeom>
          <a:ln>
            <a:noFill/>
          </a:ln>
        </p:spPr>
      </p:pic>
      <p:pic>
        <p:nvPicPr>
          <p:cNvPr id="37" name="" descr=""/>
          <p:cNvPicPr/>
          <p:nvPr/>
        </p:nvPicPr>
        <p:blipFill>
          <a:blip r:embed="rId3"/>
          <a:stretch/>
        </p:blipFill>
        <p:spPr>
          <a:xfrm>
            <a:off x="2292840" y="1799280"/>
            <a:ext cx="5494320" cy="4383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42" name="PlaceHolder 2"/>
          <p:cNvSpPr>
            <a:spLocks noGrp="1"/>
          </p:cNvSpPr>
          <p:nvPr>
            <p:ph type="subTitle"/>
          </p:nvPr>
        </p:nvSpPr>
        <p:spPr>
          <a:xfrm>
            <a:off x="504000" y="1799640"/>
            <a:ext cx="9072360" cy="43837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44" name="PlaceHolder 2"/>
          <p:cNvSpPr>
            <a:spLocks noGrp="1"/>
          </p:cNvSpPr>
          <p:nvPr>
            <p:ph type="body"/>
          </p:nvPr>
        </p:nvSpPr>
        <p:spPr>
          <a:xfrm>
            <a:off x="504000" y="1799640"/>
            <a:ext cx="9072360" cy="43837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46" name="PlaceHolder 2"/>
          <p:cNvSpPr>
            <a:spLocks noGrp="1"/>
          </p:cNvSpPr>
          <p:nvPr>
            <p:ph type="body"/>
          </p:nvPr>
        </p:nvSpPr>
        <p:spPr>
          <a:xfrm>
            <a:off x="504000" y="1799640"/>
            <a:ext cx="4427280" cy="4383720"/>
          </a:xfrm>
          <a:prstGeom prst="rect">
            <a:avLst/>
          </a:prstGeom>
        </p:spPr>
        <p:txBody>
          <a:bodyPr lIns="0" rIns="0" tIns="0" bIns="0"/>
          <a:p>
            <a:endParaRPr/>
          </a:p>
        </p:txBody>
      </p:sp>
      <p:sp>
        <p:nvSpPr>
          <p:cNvPr id="47" name="PlaceHolder 3"/>
          <p:cNvSpPr>
            <a:spLocks noGrp="1"/>
          </p:cNvSpPr>
          <p:nvPr>
            <p:ph type="body"/>
          </p:nvPr>
        </p:nvSpPr>
        <p:spPr>
          <a:xfrm>
            <a:off x="5153040" y="1799640"/>
            <a:ext cx="4427280" cy="43837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4000" y="575640"/>
            <a:ext cx="7200000" cy="3337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51" name="PlaceHolder 2"/>
          <p:cNvSpPr>
            <a:spLocks noGrp="1"/>
          </p:cNvSpPr>
          <p:nvPr>
            <p:ph type="body"/>
          </p:nvPr>
        </p:nvSpPr>
        <p:spPr>
          <a:xfrm>
            <a:off x="504000" y="1799640"/>
            <a:ext cx="4427280" cy="2090880"/>
          </a:xfrm>
          <a:prstGeom prst="rect">
            <a:avLst/>
          </a:prstGeom>
        </p:spPr>
        <p:txBody>
          <a:bodyPr lIns="0" rIns="0" tIns="0" bIns="0"/>
          <a:p>
            <a:endParaRPr/>
          </a:p>
        </p:txBody>
      </p:sp>
      <p:sp>
        <p:nvSpPr>
          <p:cNvPr id="52" name="PlaceHolder 3"/>
          <p:cNvSpPr>
            <a:spLocks noGrp="1"/>
          </p:cNvSpPr>
          <p:nvPr>
            <p:ph type="body"/>
          </p:nvPr>
        </p:nvSpPr>
        <p:spPr>
          <a:xfrm>
            <a:off x="504000" y="4089600"/>
            <a:ext cx="4427280" cy="2090880"/>
          </a:xfrm>
          <a:prstGeom prst="rect">
            <a:avLst/>
          </a:prstGeom>
        </p:spPr>
        <p:txBody>
          <a:bodyPr lIns="0" rIns="0" tIns="0" bIns="0"/>
          <a:p>
            <a:endParaRPr/>
          </a:p>
        </p:txBody>
      </p:sp>
      <p:sp>
        <p:nvSpPr>
          <p:cNvPr id="53" name="PlaceHolder 4"/>
          <p:cNvSpPr>
            <a:spLocks noGrp="1"/>
          </p:cNvSpPr>
          <p:nvPr>
            <p:ph type="body"/>
          </p:nvPr>
        </p:nvSpPr>
        <p:spPr>
          <a:xfrm>
            <a:off x="5153040" y="1799640"/>
            <a:ext cx="4427280" cy="43837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5" name="PlaceHolder 2"/>
          <p:cNvSpPr>
            <a:spLocks noGrp="1"/>
          </p:cNvSpPr>
          <p:nvPr>
            <p:ph type="subTitle"/>
          </p:nvPr>
        </p:nvSpPr>
        <p:spPr>
          <a:xfrm>
            <a:off x="504000" y="1799640"/>
            <a:ext cx="9072360" cy="43837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55" name="PlaceHolder 2"/>
          <p:cNvSpPr>
            <a:spLocks noGrp="1"/>
          </p:cNvSpPr>
          <p:nvPr>
            <p:ph type="body"/>
          </p:nvPr>
        </p:nvSpPr>
        <p:spPr>
          <a:xfrm>
            <a:off x="504000" y="1799640"/>
            <a:ext cx="4427280" cy="4383720"/>
          </a:xfrm>
          <a:prstGeom prst="rect">
            <a:avLst/>
          </a:prstGeom>
        </p:spPr>
        <p:txBody>
          <a:bodyPr lIns="0" rIns="0" tIns="0" bIns="0"/>
          <a:p>
            <a:endParaRPr/>
          </a:p>
        </p:txBody>
      </p:sp>
      <p:sp>
        <p:nvSpPr>
          <p:cNvPr id="56" name="PlaceHolder 3"/>
          <p:cNvSpPr>
            <a:spLocks noGrp="1"/>
          </p:cNvSpPr>
          <p:nvPr>
            <p:ph type="body"/>
          </p:nvPr>
        </p:nvSpPr>
        <p:spPr>
          <a:xfrm>
            <a:off x="5153040" y="1799640"/>
            <a:ext cx="4427280" cy="2090880"/>
          </a:xfrm>
          <a:prstGeom prst="rect">
            <a:avLst/>
          </a:prstGeom>
        </p:spPr>
        <p:txBody>
          <a:bodyPr lIns="0" rIns="0" tIns="0" bIns="0"/>
          <a:p>
            <a:endParaRPr/>
          </a:p>
        </p:txBody>
      </p:sp>
      <p:sp>
        <p:nvSpPr>
          <p:cNvPr id="57" name="PlaceHolder 4"/>
          <p:cNvSpPr>
            <a:spLocks noGrp="1"/>
          </p:cNvSpPr>
          <p:nvPr>
            <p:ph type="body"/>
          </p:nvPr>
        </p:nvSpPr>
        <p:spPr>
          <a:xfrm>
            <a:off x="5153040" y="4089600"/>
            <a:ext cx="442728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59" name="PlaceHolder 2"/>
          <p:cNvSpPr>
            <a:spLocks noGrp="1"/>
          </p:cNvSpPr>
          <p:nvPr>
            <p:ph type="body"/>
          </p:nvPr>
        </p:nvSpPr>
        <p:spPr>
          <a:xfrm>
            <a:off x="504000" y="1799640"/>
            <a:ext cx="4427280" cy="2090880"/>
          </a:xfrm>
          <a:prstGeom prst="rect">
            <a:avLst/>
          </a:prstGeom>
        </p:spPr>
        <p:txBody>
          <a:bodyPr lIns="0" rIns="0" tIns="0" bIns="0"/>
          <a:p>
            <a:endParaRPr/>
          </a:p>
        </p:txBody>
      </p:sp>
      <p:sp>
        <p:nvSpPr>
          <p:cNvPr id="60" name="PlaceHolder 3"/>
          <p:cNvSpPr>
            <a:spLocks noGrp="1"/>
          </p:cNvSpPr>
          <p:nvPr>
            <p:ph type="body"/>
          </p:nvPr>
        </p:nvSpPr>
        <p:spPr>
          <a:xfrm>
            <a:off x="5153040" y="1799640"/>
            <a:ext cx="4427280" cy="2090880"/>
          </a:xfrm>
          <a:prstGeom prst="rect">
            <a:avLst/>
          </a:prstGeom>
        </p:spPr>
        <p:txBody>
          <a:bodyPr lIns="0" rIns="0" tIns="0" bIns="0"/>
          <a:p>
            <a:endParaRPr/>
          </a:p>
        </p:txBody>
      </p:sp>
      <p:sp>
        <p:nvSpPr>
          <p:cNvPr id="61" name="PlaceHolder 4"/>
          <p:cNvSpPr>
            <a:spLocks noGrp="1"/>
          </p:cNvSpPr>
          <p:nvPr>
            <p:ph type="body"/>
          </p:nvPr>
        </p:nvSpPr>
        <p:spPr>
          <a:xfrm>
            <a:off x="504000" y="4089600"/>
            <a:ext cx="907236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99640"/>
            <a:ext cx="9072360" cy="2090880"/>
          </a:xfrm>
          <a:prstGeom prst="rect">
            <a:avLst/>
          </a:prstGeom>
        </p:spPr>
        <p:txBody>
          <a:bodyPr lIns="0" rIns="0" tIns="0" bIns="0"/>
          <a:p>
            <a:endParaRPr/>
          </a:p>
        </p:txBody>
      </p:sp>
      <p:sp>
        <p:nvSpPr>
          <p:cNvPr id="64" name="PlaceHolder 3"/>
          <p:cNvSpPr>
            <a:spLocks noGrp="1"/>
          </p:cNvSpPr>
          <p:nvPr>
            <p:ph type="body"/>
          </p:nvPr>
        </p:nvSpPr>
        <p:spPr>
          <a:xfrm>
            <a:off x="504000" y="4089600"/>
            <a:ext cx="907236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66" name="PlaceHolder 2"/>
          <p:cNvSpPr>
            <a:spLocks noGrp="1"/>
          </p:cNvSpPr>
          <p:nvPr>
            <p:ph type="body"/>
          </p:nvPr>
        </p:nvSpPr>
        <p:spPr>
          <a:xfrm>
            <a:off x="504000" y="1799640"/>
            <a:ext cx="4427280" cy="2090880"/>
          </a:xfrm>
          <a:prstGeom prst="rect">
            <a:avLst/>
          </a:prstGeom>
        </p:spPr>
        <p:txBody>
          <a:bodyPr lIns="0" rIns="0" tIns="0" bIns="0"/>
          <a:p>
            <a:endParaRPr/>
          </a:p>
        </p:txBody>
      </p:sp>
      <p:sp>
        <p:nvSpPr>
          <p:cNvPr id="67" name="PlaceHolder 3"/>
          <p:cNvSpPr>
            <a:spLocks noGrp="1"/>
          </p:cNvSpPr>
          <p:nvPr>
            <p:ph type="body"/>
          </p:nvPr>
        </p:nvSpPr>
        <p:spPr>
          <a:xfrm>
            <a:off x="5153040" y="1799640"/>
            <a:ext cx="4427280" cy="2090880"/>
          </a:xfrm>
          <a:prstGeom prst="rect">
            <a:avLst/>
          </a:prstGeom>
        </p:spPr>
        <p:txBody>
          <a:bodyPr lIns="0" rIns="0" tIns="0" bIns="0"/>
          <a:p>
            <a:endParaRPr/>
          </a:p>
        </p:txBody>
      </p:sp>
      <p:sp>
        <p:nvSpPr>
          <p:cNvPr id="68" name="PlaceHolder 4"/>
          <p:cNvSpPr>
            <a:spLocks noGrp="1"/>
          </p:cNvSpPr>
          <p:nvPr>
            <p:ph type="body"/>
          </p:nvPr>
        </p:nvSpPr>
        <p:spPr>
          <a:xfrm>
            <a:off x="5153040" y="4089600"/>
            <a:ext cx="4427280" cy="2090880"/>
          </a:xfrm>
          <a:prstGeom prst="rect">
            <a:avLst/>
          </a:prstGeom>
        </p:spPr>
        <p:txBody>
          <a:bodyPr lIns="0" rIns="0" tIns="0" bIns="0"/>
          <a:p>
            <a:endParaRPr/>
          </a:p>
        </p:txBody>
      </p:sp>
      <p:sp>
        <p:nvSpPr>
          <p:cNvPr id="69" name="PlaceHolder 5"/>
          <p:cNvSpPr>
            <a:spLocks noGrp="1"/>
          </p:cNvSpPr>
          <p:nvPr>
            <p:ph type="body"/>
          </p:nvPr>
        </p:nvSpPr>
        <p:spPr>
          <a:xfrm>
            <a:off x="504000" y="4089600"/>
            <a:ext cx="442728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71" name="PlaceHolder 2"/>
          <p:cNvSpPr>
            <a:spLocks noGrp="1"/>
          </p:cNvSpPr>
          <p:nvPr>
            <p:ph type="body"/>
          </p:nvPr>
        </p:nvSpPr>
        <p:spPr>
          <a:xfrm>
            <a:off x="504000" y="1799640"/>
            <a:ext cx="9072360" cy="4383720"/>
          </a:xfrm>
          <a:prstGeom prst="rect">
            <a:avLst/>
          </a:prstGeom>
        </p:spPr>
        <p:txBody>
          <a:bodyPr lIns="0" rIns="0" tIns="0" bIns="0"/>
          <a:p>
            <a:endParaRPr/>
          </a:p>
        </p:txBody>
      </p:sp>
      <p:sp>
        <p:nvSpPr>
          <p:cNvPr id="72" name="PlaceHolder 3"/>
          <p:cNvSpPr>
            <a:spLocks noGrp="1"/>
          </p:cNvSpPr>
          <p:nvPr>
            <p:ph type="body"/>
          </p:nvPr>
        </p:nvSpPr>
        <p:spPr>
          <a:xfrm>
            <a:off x="504000" y="1799640"/>
            <a:ext cx="9072360" cy="4383720"/>
          </a:xfrm>
          <a:prstGeom prst="rect">
            <a:avLst/>
          </a:prstGeom>
        </p:spPr>
        <p:txBody>
          <a:bodyPr lIns="0" rIns="0" tIns="0" bIns="0"/>
          <a:p>
            <a:endParaRPr/>
          </a:p>
        </p:txBody>
      </p:sp>
      <p:pic>
        <p:nvPicPr>
          <p:cNvPr id="73" name="" descr=""/>
          <p:cNvPicPr/>
          <p:nvPr/>
        </p:nvPicPr>
        <p:blipFill>
          <a:blip r:embed="rId2"/>
          <a:stretch/>
        </p:blipFill>
        <p:spPr>
          <a:xfrm>
            <a:off x="2292840" y="1799280"/>
            <a:ext cx="5494320" cy="4383720"/>
          </a:xfrm>
          <a:prstGeom prst="rect">
            <a:avLst/>
          </a:prstGeom>
          <a:ln>
            <a:noFill/>
          </a:ln>
        </p:spPr>
      </p:pic>
      <p:pic>
        <p:nvPicPr>
          <p:cNvPr id="74" name="" descr=""/>
          <p:cNvPicPr/>
          <p:nvPr/>
        </p:nvPicPr>
        <p:blipFill>
          <a:blip r:embed="rId3"/>
          <a:stretch/>
        </p:blipFill>
        <p:spPr>
          <a:xfrm>
            <a:off x="2292840" y="1799280"/>
            <a:ext cx="5494320" cy="43837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7" name="PlaceHolder 2"/>
          <p:cNvSpPr>
            <a:spLocks noGrp="1"/>
          </p:cNvSpPr>
          <p:nvPr>
            <p:ph type="body"/>
          </p:nvPr>
        </p:nvSpPr>
        <p:spPr>
          <a:xfrm>
            <a:off x="504000" y="1799640"/>
            <a:ext cx="9072360" cy="43837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9" name="PlaceHolder 2"/>
          <p:cNvSpPr>
            <a:spLocks noGrp="1"/>
          </p:cNvSpPr>
          <p:nvPr>
            <p:ph type="body"/>
          </p:nvPr>
        </p:nvSpPr>
        <p:spPr>
          <a:xfrm>
            <a:off x="504000" y="1799640"/>
            <a:ext cx="4427280" cy="4383720"/>
          </a:xfrm>
          <a:prstGeom prst="rect">
            <a:avLst/>
          </a:prstGeom>
        </p:spPr>
        <p:txBody>
          <a:bodyPr lIns="0" rIns="0" tIns="0" bIns="0"/>
          <a:p>
            <a:endParaRPr/>
          </a:p>
        </p:txBody>
      </p:sp>
      <p:sp>
        <p:nvSpPr>
          <p:cNvPr id="10" name="PlaceHolder 3"/>
          <p:cNvSpPr>
            <a:spLocks noGrp="1"/>
          </p:cNvSpPr>
          <p:nvPr>
            <p:ph type="body"/>
          </p:nvPr>
        </p:nvSpPr>
        <p:spPr>
          <a:xfrm>
            <a:off x="5153040" y="1799640"/>
            <a:ext cx="4427280" cy="43837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575640"/>
            <a:ext cx="7200000" cy="3337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14" name="PlaceHolder 2"/>
          <p:cNvSpPr>
            <a:spLocks noGrp="1"/>
          </p:cNvSpPr>
          <p:nvPr>
            <p:ph type="body"/>
          </p:nvPr>
        </p:nvSpPr>
        <p:spPr>
          <a:xfrm>
            <a:off x="504000" y="1799640"/>
            <a:ext cx="4427280" cy="2090880"/>
          </a:xfrm>
          <a:prstGeom prst="rect">
            <a:avLst/>
          </a:prstGeom>
        </p:spPr>
        <p:txBody>
          <a:bodyPr lIns="0" rIns="0" tIns="0" bIns="0"/>
          <a:p>
            <a:endParaRPr/>
          </a:p>
        </p:txBody>
      </p:sp>
      <p:sp>
        <p:nvSpPr>
          <p:cNvPr id="15" name="PlaceHolder 3"/>
          <p:cNvSpPr>
            <a:spLocks noGrp="1"/>
          </p:cNvSpPr>
          <p:nvPr>
            <p:ph type="body"/>
          </p:nvPr>
        </p:nvSpPr>
        <p:spPr>
          <a:xfrm>
            <a:off x="504000" y="4089600"/>
            <a:ext cx="4427280" cy="2090880"/>
          </a:xfrm>
          <a:prstGeom prst="rect">
            <a:avLst/>
          </a:prstGeom>
        </p:spPr>
        <p:txBody>
          <a:bodyPr lIns="0" rIns="0" tIns="0" bIns="0"/>
          <a:p>
            <a:endParaRPr/>
          </a:p>
        </p:txBody>
      </p:sp>
      <p:sp>
        <p:nvSpPr>
          <p:cNvPr id="16" name="PlaceHolder 4"/>
          <p:cNvSpPr>
            <a:spLocks noGrp="1"/>
          </p:cNvSpPr>
          <p:nvPr>
            <p:ph type="body"/>
          </p:nvPr>
        </p:nvSpPr>
        <p:spPr>
          <a:xfrm>
            <a:off x="5153040" y="1799640"/>
            <a:ext cx="4427280" cy="43837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18" name="PlaceHolder 2"/>
          <p:cNvSpPr>
            <a:spLocks noGrp="1"/>
          </p:cNvSpPr>
          <p:nvPr>
            <p:ph type="body"/>
          </p:nvPr>
        </p:nvSpPr>
        <p:spPr>
          <a:xfrm>
            <a:off x="504000" y="1799640"/>
            <a:ext cx="4427280" cy="4383720"/>
          </a:xfrm>
          <a:prstGeom prst="rect">
            <a:avLst/>
          </a:prstGeom>
        </p:spPr>
        <p:txBody>
          <a:bodyPr lIns="0" rIns="0" tIns="0" bIns="0"/>
          <a:p>
            <a:endParaRPr/>
          </a:p>
        </p:txBody>
      </p:sp>
      <p:sp>
        <p:nvSpPr>
          <p:cNvPr id="19" name="PlaceHolder 3"/>
          <p:cNvSpPr>
            <a:spLocks noGrp="1"/>
          </p:cNvSpPr>
          <p:nvPr>
            <p:ph type="body"/>
          </p:nvPr>
        </p:nvSpPr>
        <p:spPr>
          <a:xfrm>
            <a:off x="5153040" y="1799640"/>
            <a:ext cx="4427280" cy="2090880"/>
          </a:xfrm>
          <a:prstGeom prst="rect">
            <a:avLst/>
          </a:prstGeom>
        </p:spPr>
        <p:txBody>
          <a:bodyPr lIns="0" rIns="0" tIns="0" bIns="0"/>
          <a:p>
            <a:endParaRPr/>
          </a:p>
        </p:txBody>
      </p:sp>
      <p:sp>
        <p:nvSpPr>
          <p:cNvPr id="20" name="PlaceHolder 4"/>
          <p:cNvSpPr>
            <a:spLocks noGrp="1"/>
          </p:cNvSpPr>
          <p:nvPr>
            <p:ph type="body"/>
          </p:nvPr>
        </p:nvSpPr>
        <p:spPr>
          <a:xfrm>
            <a:off x="5153040" y="4089600"/>
            <a:ext cx="442728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22" name="PlaceHolder 2"/>
          <p:cNvSpPr>
            <a:spLocks noGrp="1"/>
          </p:cNvSpPr>
          <p:nvPr>
            <p:ph type="body"/>
          </p:nvPr>
        </p:nvSpPr>
        <p:spPr>
          <a:xfrm>
            <a:off x="504000" y="1799640"/>
            <a:ext cx="4427280" cy="2090880"/>
          </a:xfrm>
          <a:prstGeom prst="rect">
            <a:avLst/>
          </a:prstGeom>
        </p:spPr>
        <p:txBody>
          <a:bodyPr lIns="0" rIns="0" tIns="0" bIns="0"/>
          <a:p>
            <a:endParaRPr/>
          </a:p>
        </p:txBody>
      </p:sp>
      <p:sp>
        <p:nvSpPr>
          <p:cNvPr id="23" name="PlaceHolder 3"/>
          <p:cNvSpPr>
            <a:spLocks noGrp="1"/>
          </p:cNvSpPr>
          <p:nvPr>
            <p:ph type="body"/>
          </p:nvPr>
        </p:nvSpPr>
        <p:spPr>
          <a:xfrm>
            <a:off x="5153040" y="1799640"/>
            <a:ext cx="4427280" cy="2090880"/>
          </a:xfrm>
          <a:prstGeom prst="rect">
            <a:avLst/>
          </a:prstGeom>
        </p:spPr>
        <p:txBody>
          <a:bodyPr lIns="0" rIns="0" tIns="0" bIns="0"/>
          <a:p>
            <a:endParaRPr/>
          </a:p>
        </p:txBody>
      </p:sp>
      <p:sp>
        <p:nvSpPr>
          <p:cNvPr id="24" name="PlaceHolder 4"/>
          <p:cNvSpPr>
            <a:spLocks noGrp="1"/>
          </p:cNvSpPr>
          <p:nvPr>
            <p:ph type="body"/>
          </p:nvPr>
        </p:nvSpPr>
        <p:spPr>
          <a:xfrm>
            <a:off x="504000" y="4089600"/>
            <a:ext cx="907236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0" name="" descr=""/>
          <p:cNvPicPr/>
          <p:nvPr/>
        </p:nvPicPr>
        <p:blipFill>
          <a:blip r:embed="rId2"/>
          <a:stretch/>
        </p:blipFill>
        <p:spPr>
          <a:xfrm>
            <a:off x="720" y="360"/>
            <a:ext cx="10080000" cy="7558920"/>
          </a:xfrm>
          <a:prstGeom prst="rect">
            <a:avLst/>
          </a:prstGeom>
          <a:ln>
            <a:noFill/>
          </a:ln>
        </p:spPr>
      </p:pic>
      <p:sp>
        <p:nvSpPr>
          <p:cNvPr id="1"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2" name="PlaceHolder 2"/>
          <p:cNvSpPr>
            <a:spLocks noGrp="1"/>
          </p:cNvSpPr>
          <p:nvPr>
            <p:ph type="subTitle"/>
          </p:nvPr>
        </p:nvSpPr>
        <p:spPr>
          <a:xfrm>
            <a:off x="504000" y="1799640"/>
            <a:ext cx="9072360" cy="4383720"/>
          </a:xfrm>
          <a:prstGeom prst="rect">
            <a:avLst/>
          </a:prstGeom>
        </p:spPr>
        <p:txBody>
          <a:bodyPr lIns="0" rIns="0" tIns="0" bIns="0" anchor="ctr"/>
          <a:p>
            <a:pPr algn="ctr"/>
            <a:endParaRPr/>
          </a:p>
        </p:txBody>
      </p:sp>
      <p:sp>
        <p:nvSpPr>
          <p:cNvPr id="3" name="PlaceHolder 3"/>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8" name="" descr=""/>
          <p:cNvPicPr/>
          <p:nvPr/>
        </p:nvPicPr>
        <p:blipFill>
          <a:blip r:embed="rId2"/>
          <a:stretch/>
        </p:blipFill>
        <p:spPr>
          <a:xfrm>
            <a:off x="720" y="360"/>
            <a:ext cx="10080000" cy="7558920"/>
          </a:xfrm>
          <a:prstGeom prst="rect">
            <a:avLst/>
          </a:prstGeom>
          <a:ln>
            <a:noFill/>
          </a:ln>
        </p:spPr>
      </p:pic>
      <p:sp>
        <p:nvSpPr>
          <p:cNvPr id="39" name="PlaceHolder 1"/>
          <p:cNvSpPr>
            <a:spLocks noGrp="1"/>
          </p:cNvSpPr>
          <p:nvPr>
            <p:ph type="title"/>
          </p:nvPr>
        </p:nvSpPr>
        <p:spPr>
          <a:xfrm>
            <a:off x="504000" y="575640"/>
            <a:ext cx="7200000" cy="719640"/>
          </a:xfrm>
          <a:prstGeom prst="rect">
            <a:avLst/>
          </a:prstGeom>
        </p:spPr>
        <p:txBody>
          <a:bodyPr lIns="0" rIns="0" tIns="0" bIns="0" anchor="ctr"/>
          <a:p>
            <a:pPr algn="ctr"/>
            <a:endParaRPr/>
          </a:p>
        </p:txBody>
      </p:sp>
      <p:sp>
        <p:nvSpPr>
          <p:cNvPr id="40" name="PlaceHolder 2"/>
          <p:cNvSpPr>
            <a:spLocks noGrp="1"/>
          </p:cNvSpPr>
          <p:nvPr>
            <p:ph type="body"/>
          </p:nvPr>
        </p:nvSpPr>
        <p:spPr>
          <a:xfrm>
            <a:off x="504000" y="1799640"/>
            <a:ext cx="9072360" cy="4383720"/>
          </a:xfrm>
          <a:prstGeom prst="rect">
            <a:avLst/>
          </a:prstGeom>
        </p:spPr>
        <p:txBody>
          <a:bodyPr lIns="0" rIns="0" tIns="0" bIns="0"/>
          <a:p>
            <a:pPr>
              <a:buSzPct val="45000"/>
              <a:buFont typeface="StarSymbol"/>
              <a:buChar char=""/>
            </a:pPr>
            <a:r>
              <a:rPr lang="en-GB">
                <a:latin typeface="Arial"/>
              </a:rPr>
              <a:t>Click to edit the outline text format</a:t>
            </a:r>
            <a:endParaRPr/>
          </a:p>
          <a:p>
            <a:pPr lvl="1">
              <a:buSzPct val="75000"/>
              <a:buFont typeface="StarSymbol"/>
              <a:buChar char=""/>
            </a:pPr>
            <a:r>
              <a:rPr lang="en-GB">
                <a:latin typeface="Arial"/>
              </a:rPr>
              <a:t>Second Outline Level</a:t>
            </a:r>
            <a:endParaRPr/>
          </a:p>
          <a:p>
            <a:pPr lvl="2">
              <a:buSzPct val="45000"/>
              <a:buFont typeface="StarSymbol"/>
              <a:buChar char=""/>
            </a:pPr>
            <a:r>
              <a:rPr lang="en-GB">
                <a:latin typeface="Arial"/>
              </a:rPr>
              <a:t>Third Outline Level</a:t>
            </a:r>
            <a:endParaRPr/>
          </a:p>
          <a:p>
            <a:pPr lvl="3">
              <a:buSzPct val="75000"/>
              <a:buFont typeface="StarSymbol"/>
              <a:buChar char=""/>
            </a:pPr>
            <a:r>
              <a:rPr lang="en-GB">
                <a:latin typeface="Arial"/>
              </a:rPr>
              <a:t>Fourth Outline Level</a:t>
            </a:r>
            <a:endParaRPr/>
          </a:p>
          <a:p>
            <a:pPr lvl="4">
              <a:buSzPct val="45000"/>
              <a:buFont typeface="StarSymbol"/>
              <a:buChar char=""/>
            </a:pPr>
            <a:r>
              <a:rPr lang="en-GB">
                <a:latin typeface="Arial"/>
              </a:rPr>
              <a:t>Fifth Outline Level</a:t>
            </a:r>
            <a:endParaRPr/>
          </a:p>
          <a:p>
            <a:pPr lvl="5">
              <a:buSzPct val="45000"/>
              <a:buFont typeface="StarSymbol"/>
              <a:buChar char=""/>
            </a:pPr>
            <a:r>
              <a:rPr lang="en-GB">
                <a:latin typeface="Arial"/>
              </a:rPr>
              <a:t>Sixth Outline Level</a:t>
            </a:r>
            <a:endParaRPr/>
          </a:p>
          <a:p>
            <a:pPr lvl="6">
              <a:buSzPct val="45000"/>
              <a:buFont typeface="StarSymbol"/>
              <a:buChar char=""/>
            </a:pPr>
            <a:r>
              <a:rPr lang="en-GB">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CustomShape 1"/>
          <p:cNvSpPr/>
          <p:nvPr/>
        </p:nvSpPr>
        <p:spPr>
          <a:xfrm>
            <a:off x="504000" y="301320"/>
            <a:ext cx="9070920" cy="1261440"/>
          </a:xfrm>
          <a:prstGeom prst="rect">
            <a:avLst/>
          </a:prstGeom>
          <a:noFill/>
          <a:ln>
            <a:noFill/>
          </a:ln>
        </p:spPr>
        <p:style>
          <a:lnRef idx="0"/>
          <a:fillRef idx="0"/>
          <a:effectRef idx="0"/>
          <a:fontRef idx="minor"/>
        </p:style>
      </p:sp>
      <p:sp>
        <p:nvSpPr>
          <p:cNvPr id="76" name="CustomShape 2"/>
          <p:cNvSpPr/>
          <p:nvPr/>
        </p:nvSpPr>
        <p:spPr>
          <a:xfrm>
            <a:off x="504000" y="1769040"/>
            <a:ext cx="9070920" cy="4383720"/>
          </a:xfrm>
          <a:prstGeom prst="rect">
            <a:avLst/>
          </a:prstGeom>
          <a:noFill/>
          <a:ln>
            <a:noFill/>
          </a:ln>
        </p:spPr>
        <p:style>
          <a:lnRef idx="0"/>
          <a:fillRef idx="0"/>
          <a:effectRef idx="0"/>
          <a:fontRef idx="minor"/>
        </p:style>
      </p:sp>
      <p:sp>
        <p:nvSpPr>
          <p:cNvPr id="77" name="CustomShape 3"/>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&lt;TODO name of conference&gt;</a:t>
            </a:r>
            <a:endParaRPr/>
          </a:p>
        </p:txBody>
      </p:sp>
      <p:sp>
        <p:nvSpPr>
          <p:cNvPr id="78" name="CustomShape 4"/>
          <p:cNvSpPr/>
          <p:nvPr/>
        </p:nvSpPr>
        <p:spPr>
          <a:xfrm>
            <a:off x="504000" y="1799640"/>
            <a:ext cx="9072360" cy="4383720"/>
          </a:xfrm>
          <a:prstGeom prst="rect">
            <a:avLst/>
          </a:prstGeom>
          <a:noFill/>
          <a:ln>
            <a:noFill/>
          </a:ln>
        </p:spPr>
        <p:style>
          <a:lnRef idx="0"/>
          <a:fillRef idx="0"/>
          <a:effectRef idx="0"/>
          <a:fontRef idx="minor"/>
        </p:style>
        <p:txBody>
          <a:bodyPr lIns="0" rIns="0" tIns="0" bIns="0" anchor="ctr"/>
          <a:p>
            <a:pPr algn="ctr">
              <a:lnSpc>
                <a:spcPct val="100000"/>
              </a:lnSpc>
            </a:pPr>
            <a:r>
              <a:rPr lang="en-GB" sz="4400" strike="noStrike">
                <a:latin typeface="Arial"/>
              </a:rPr>
              <a:t>Global Data Consistency in Microservice Architechtures</a:t>
            </a: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GB" sz="2800" strike="noStrike">
                <a:latin typeface="Arial"/>
              </a:rPr>
              <a:t>Copyright 2015 (c) Ant Kutschera</a:t>
            </a:r>
            <a:endParaRPr/>
          </a:p>
          <a:p>
            <a:pP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Possible One-Shot Solutions</a:t>
            </a:r>
            <a:endParaRPr/>
          </a:p>
        </p:txBody>
      </p:sp>
      <p:sp>
        <p:nvSpPr>
          <p:cNvPr id="97"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latin typeface="Arial"/>
              </a:rPr>
              <a:t>CDI Events</a:t>
            </a:r>
            <a:endParaRPr/>
          </a:p>
          <a:p>
            <a:pPr lvl="1">
              <a:lnSpc>
                <a:spcPct val="100000"/>
              </a:lnSpc>
              <a:buSzPct val="75000"/>
              <a:buFont typeface="StarSymbol"/>
              <a:buChar char="l"/>
            </a:pPr>
            <a:r>
              <a:rPr lang="en-GB" sz="2600" strike="noStrike">
                <a:latin typeface="Arial"/>
              </a:rPr>
              <a:t>Context, but no Recovery</a:t>
            </a:r>
            <a:endParaRPr/>
          </a:p>
          <a:p>
            <a:pPr>
              <a:lnSpc>
                <a:spcPct val="100000"/>
              </a:lnSpc>
              <a:buSzPct val="45000"/>
              <a:buFont typeface="StarSymbol"/>
              <a:buChar char="l"/>
            </a:pPr>
            <a:r>
              <a:rPr lang="en-GB" sz="2600" strike="noStrike">
                <a:latin typeface="Arial"/>
              </a:rPr>
              <a:t>Enlist XA Resource into JTA Transaction</a:t>
            </a:r>
            <a:endParaRPr/>
          </a:p>
          <a:p>
            <a:pPr lvl="1">
              <a:lnSpc>
                <a:spcPct val="100000"/>
              </a:lnSpc>
              <a:buSzPct val="75000"/>
              <a:buFont typeface="StarSymbol"/>
              <a:buChar char="l"/>
            </a:pPr>
            <a:r>
              <a:rPr lang="en-GB" sz="2600" strike="noStrike">
                <a:latin typeface="Arial"/>
              </a:rPr>
              <a:t>No Recovery</a:t>
            </a:r>
            <a:endParaRPr/>
          </a:p>
          <a:p>
            <a:pPr>
              <a:lnSpc>
                <a:spcPct val="100000"/>
              </a:lnSpc>
              <a:buSzPct val="45000"/>
              <a:buFont typeface="StarSymbol"/>
              <a:buChar char="l"/>
            </a:pPr>
            <a:r>
              <a:rPr lang="en-GB" sz="2600" strike="noStrike">
                <a:latin typeface="Arial"/>
              </a:rPr>
              <a:t>Register Transaction Callbacks</a:t>
            </a:r>
            <a:endParaRPr/>
          </a:p>
          <a:p>
            <a:pPr lvl="1">
              <a:lnSpc>
                <a:spcPct val="100000"/>
              </a:lnSpc>
              <a:buSzPct val="75000"/>
              <a:buFont typeface="StarSymbol"/>
              <a:buChar char="l"/>
            </a:pPr>
            <a:r>
              <a:rPr lang="en-GB" sz="2600" strike="noStrike">
                <a:latin typeface="Arial"/>
              </a:rPr>
              <a:t>No Context, No Recovery</a:t>
            </a:r>
            <a:endParaRPr/>
          </a:p>
          <a:p>
            <a:pPr>
              <a:lnSpc>
                <a:spcPct val="100000"/>
              </a:lnSpc>
            </a:pPr>
            <a:endParaRPr/>
          </a:p>
          <a:p>
            <a:pPr>
              <a:lnSpc>
                <a:spcPct val="100000"/>
              </a:lnSpc>
            </a:pPr>
            <a:endParaRPr/>
          </a:p>
          <a:p>
            <a:pPr>
              <a:lnSpc>
                <a:spcPct val="100000"/>
              </a:lnSpc>
              <a:buSzPct val="45000"/>
              <a:buFont typeface="StarSymbol"/>
              <a:buChar char="l"/>
            </a:pPr>
            <a:r>
              <a:rPr lang="en-GB" sz="2600" strike="noStrike">
                <a:latin typeface="Arial"/>
              </a:rPr>
              <a:t>=&gt; Synchronous, but only one shot :-(</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Possible Other Solutions</a:t>
            </a:r>
            <a:endParaRPr/>
          </a:p>
        </p:txBody>
      </p:sp>
      <p:sp>
        <p:nvSpPr>
          <p:cNvPr id="99"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latin typeface="Arial"/>
              </a:rPr>
              <a:t>Custom Solution</a:t>
            </a:r>
            <a:endParaRPr/>
          </a:p>
          <a:p>
            <a:pPr lvl="1">
              <a:lnSpc>
                <a:spcPct val="100000"/>
              </a:lnSpc>
              <a:buSzPct val="75000"/>
              <a:buFont typeface="StarSymbol"/>
              <a:buChar char="l"/>
            </a:pPr>
            <a:r>
              <a:rPr lang="en-GB" sz="2600" strike="noStrike">
                <a:latin typeface="Arial"/>
              </a:rPr>
              <a:t>Expensive; likely to be buggy; everyone on project will hate it</a:t>
            </a:r>
            <a:endParaRPr/>
          </a:p>
          <a:p>
            <a:pPr>
              <a:lnSpc>
                <a:spcPct val="100000"/>
              </a:lnSpc>
              <a:buSzPct val="45000"/>
              <a:buFont typeface="StarSymbol"/>
              <a:buChar char="l"/>
            </a:pPr>
            <a:r>
              <a:rPr lang="en-GB" sz="2600" strike="noStrike">
                <a:latin typeface="Arial"/>
              </a:rPr>
              <a:t>WS-AT</a:t>
            </a:r>
            <a:endParaRPr/>
          </a:p>
          <a:p>
            <a:pPr lvl="1">
              <a:lnSpc>
                <a:spcPct val="100000"/>
              </a:lnSpc>
              <a:buSzPct val="75000"/>
              <a:buFont typeface="StarSymbol"/>
              <a:buChar char="l"/>
            </a:pPr>
            <a:r>
              <a:rPr lang="en-GB" sz="2600" strike="noStrike">
                <a:latin typeface="Arial"/>
              </a:rPr>
              <a:t>Do you have control over Interfaces?; locking?</a:t>
            </a:r>
            <a:endParaRPr/>
          </a:p>
          <a:p>
            <a:pPr>
              <a:lnSpc>
                <a:spcPct val="100000"/>
              </a:lnSpc>
              <a:buSzPct val="45000"/>
              <a:buFont typeface="StarSymbol"/>
              <a:buChar char="l"/>
            </a:pPr>
            <a:r>
              <a:rPr lang="en-GB" sz="2600" strike="noStrike">
                <a:latin typeface="Arial"/>
              </a:rPr>
              <a:t>Business Process Engine</a:t>
            </a:r>
            <a:endParaRPr/>
          </a:p>
          <a:p>
            <a:pPr lvl="1">
              <a:lnSpc>
                <a:spcPct val="100000"/>
              </a:lnSpc>
              <a:buSzPct val="75000"/>
              <a:buFont typeface="StarSymbol"/>
              <a:buChar char="l"/>
            </a:pPr>
            <a:r>
              <a:rPr lang="en-GB" sz="2600" strike="noStrike">
                <a:latin typeface="Arial"/>
              </a:rPr>
              <a:t>Not a microservice, but yeah, why not?</a:t>
            </a:r>
            <a:endParaRPr/>
          </a:p>
          <a:p>
            <a:pPr>
              <a:lnSpc>
                <a:spcPct val="100000"/>
              </a:lnSpc>
              <a:buSzPct val="45000"/>
              <a:buFont typeface="StarSymbol"/>
              <a:buChar char="l"/>
            </a:pPr>
            <a:r>
              <a:rPr lang="en-GB" sz="2600" strike="noStrike">
                <a:latin typeface="Arial"/>
              </a:rPr>
              <a:t>Remote EJB</a:t>
            </a:r>
            <a:endParaRPr/>
          </a:p>
          <a:p>
            <a:pPr lvl="1">
              <a:lnSpc>
                <a:spcPct val="100000"/>
              </a:lnSpc>
              <a:buSzPct val="75000"/>
              <a:buFont typeface="StarSymbol"/>
              <a:buChar char="l"/>
            </a:pPr>
            <a:r>
              <a:rPr lang="en-GB" sz="2600" strike="noStrike">
                <a:latin typeface="Arial"/>
              </a:rPr>
              <a:t>Old School; Locking</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Best Choices</a:t>
            </a:r>
            <a:endParaRPr/>
          </a:p>
        </p:txBody>
      </p:sp>
      <p:sp>
        <p:nvSpPr>
          <p:cNvPr id="101"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latin typeface="Arial"/>
              </a:rPr>
              <a:t>Anything that uses an existing transaction manager</a:t>
            </a:r>
            <a:endParaRPr/>
          </a:p>
          <a:p>
            <a:pPr lvl="1">
              <a:lnSpc>
                <a:spcPct val="100000"/>
              </a:lnSpc>
              <a:buSzPct val="75000"/>
              <a:buFont typeface="StarSymbol"/>
              <a:buChar char="l"/>
            </a:pPr>
            <a:r>
              <a:rPr lang="en-GB" sz="2600" strike="noStrike">
                <a:latin typeface="Arial"/>
              </a:rPr>
              <a:t>Don't reinvent that very complex wheel!</a:t>
            </a:r>
            <a:endParaRPr/>
          </a:p>
          <a:p>
            <a:pPr>
              <a:lnSpc>
                <a:spcPct val="100000"/>
              </a:lnSpc>
              <a:buSzPct val="45000"/>
              <a:buFont typeface="StarSymbol"/>
              <a:buChar char="l"/>
            </a:pPr>
            <a:r>
              <a:rPr lang="en-GB" sz="2600" strike="noStrike">
                <a:latin typeface="Arial"/>
              </a:rPr>
              <a:t>JTA 1.1 =&gt; Ability to manage transaction over multiple resources</a:t>
            </a:r>
            <a:endParaRPr/>
          </a:p>
        </p:txBody>
      </p:sp>
      <p:pic>
        <p:nvPicPr>
          <p:cNvPr id="102" name="" descr=""/>
          <p:cNvPicPr/>
          <p:nvPr/>
        </p:nvPicPr>
        <p:blipFill>
          <a:blip r:embed="rId1"/>
          <a:stretch/>
        </p:blipFill>
        <p:spPr>
          <a:xfrm>
            <a:off x="3672000" y="3466440"/>
            <a:ext cx="6028560" cy="373320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Refresher – Two Phase Commit</a:t>
            </a:r>
            <a:endParaRPr/>
          </a:p>
        </p:txBody>
      </p:sp>
      <p:sp>
        <p:nvSpPr>
          <p:cNvPr id="104"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r>
              <a:rPr lang="en-GB" sz="1500" strike="noStrike">
                <a:latin typeface="Courier 10 Pitch"/>
              </a:rPr>
              <a:t>mysql&gt; XA START 'someTxId';</a:t>
            </a:r>
            <a:endParaRPr/>
          </a:p>
          <a:p>
            <a:r>
              <a:rPr lang="en-GB" sz="1500" strike="noStrike">
                <a:latin typeface="Courier 10 Pitch"/>
              </a:rPr>
              <a:t>mysql&gt; insert into person values (null, 'ant');</a:t>
            </a:r>
            <a:endParaRPr/>
          </a:p>
          <a:p>
            <a:r>
              <a:rPr lang="en-GB" sz="1500" strike="noStrike">
                <a:latin typeface="Courier 10 Pitch"/>
              </a:rPr>
              <a:t>mysql&gt; XA END 'someTxId';</a:t>
            </a:r>
            <a:endParaRPr/>
          </a:p>
          <a:p>
            <a:r>
              <a:rPr lang="en-GB" sz="1500" strike="noStrike">
                <a:latin typeface="Courier 10 Pitch"/>
              </a:rPr>
              <a:t>mysql&gt; XA PREPARE 'someTxId';</a:t>
            </a:r>
            <a:endParaRPr/>
          </a:p>
          <a:p>
            <a:r>
              <a:rPr lang="en-GB" sz="1500" strike="noStrike">
                <a:latin typeface="Courier 10 Pitch"/>
              </a:rPr>
              <a:t>mysql&gt; XA COMMIT 'someTxId';</a:t>
            </a:r>
            <a:endParaRPr/>
          </a:p>
          <a:p>
            <a:r>
              <a:rPr lang="en-GB" sz="1500" strike="noStrike">
                <a:latin typeface="Courier 10 Pitch"/>
              </a:rPr>
              <a:t>mysql&gt; select * from person;</a:t>
            </a:r>
            <a:endParaRPr/>
          </a:p>
          <a:p>
            <a:r>
              <a:rPr lang="en-GB" sz="1500" strike="noStrike">
                <a:latin typeface="Courier 10 Pitch"/>
              </a:rPr>
              <a:t>+-----+-------------------------------+</a:t>
            </a:r>
            <a:endParaRPr/>
          </a:p>
          <a:p>
            <a:r>
              <a:rPr lang="en-GB" sz="1500" strike="noStrike">
                <a:latin typeface="Courier 10 Pitch"/>
              </a:rPr>
              <a:t>| id  | name                          |</a:t>
            </a:r>
            <a:endParaRPr/>
          </a:p>
          <a:p>
            <a:r>
              <a:rPr lang="en-GB" sz="1500" strike="noStrike">
                <a:latin typeface="Courier 10 Pitch"/>
              </a:rPr>
              <a:t>+-----+-------------------------------+</a:t>
            </a:r>
            <a:endParaRPr/>
          </a:p>
          <a:p>
            <a:r>
              <a:rPr lang="en-GB" sz="1500" strike="noStrike">
                <a:latin typeface="Courier 10 Pitch"/>
              </a:rPr>
              <a:t>| 771 | ant                           |</a:t>
            </a:r>
            <a:endParaRPr/>
          </a:p>
          <a:p>
            <a:r>
              <a:rPr lang="en-GB" sz="1500" strike="noStrike">
                <a:latin typeface="Courier 10 Pitch"/>
              </a:rPr>
              <a:t>+-----+-------------------------------+</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Refresher – Two Phase Commit</a:t>
            </a:r>
            <a:endParaRPr/>
          </a:p>
        </p:txBody>
      </p:sp>
      <p:sp>
        <p:nvSpPr>
          <p:cNvPr id="106"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r>
              <a:rPr lang="en-GB" sz="1500" strike="noStrike">
                <a:latin typeface="Courier 10 Pitch"/>
              </a:rPr>
              <a:t>mysql&gt; XA RECOVER ;</a:t>
            </a:r>
            <a:endParaRPr/>
          </a:p>
          <a:p>
            <a:r>
              <a:rPr lang="en-GB" sz="1500" strike="noStrike">
                <a:latin typeface="Courier 10 Pitch"/>
              </a:rPr>
              <a:t>+----------+--------------+--------------+----------+</a:t>
            </a:r>
            <a:endParaRPr/>
          </a:p>
          <a:p>
            <a:r>
              <a:rPr lang="en-GB" sz="1500" strike="noStrike">
                <a:latin typeface="Courier 10 Pitch"/>
              </a:rPr>
              <a:t>| formatID | gtrid_length | bqual_length | data     |</a:t>
            </a:r>
            <a:endParaRPr/>
          </a:p>
          <a:p>
            <a:r>
              <a:rPr lang="en-GB" sz="1500" strike="noStrike">
                <a:latin typeface="Courier 10 Pitch"/>
              </a:rPr>
              <a:t>+----------+--------------+--------------+----------+</a:t>
            </a:r>
            <a:endParaRPr/>
          </a:p>
          <a:p>
            <a:r>
              <a:rPr lang="en-GB" sz="1500" strike="noStrike">
                <a:latin typeface="Courier 10 Pitch"/>
              </a:rPr>
              <a:t>|        1 |            8 |            0 | someTxId |</a:t>
            </a:r>
            <a:endParaRPr/>
          </a:p>
          <a:p>
            <a:r>
              <a:rPr lang="en-GB" sz="1500" strike="noStrike">
                <a:latin typeface="Courier 10 Pitch"/>
              </a:rPr>
              <a:t>+----------+--------------+--------------+----------+</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Refresher – Two Phase Commit</a:t>
            </a:r>
            <a:endParaRPr/>
          </a:p>
        </p:txBody>
      </p:sp>
      <p:sp>
        <p:nvSpPr>
          <p:cNvPr id="108"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latin typeface="Arial"/>
              </a:rPr>
              <a:t>Why is 2PC so bad?</a:t>
            </a:r>
            <a:endParaRPr/>
          </a:p>
          <a:p>
            <a:pPr lvl="1">
              <a:lnSpc>
                <a:spcPct val="100000"/>
              </a:lnSpc>
              <a:buSzPct val="75000"/>
              <a:buFont typeface="StarSymbol"/>
              <a:buChar char="l"/>
            </a:pPr>
            <a:r>
              <a:rPr lang="en-GB" sz="2600" strike="noStrike">
                <a:latin typeface="Arial"/>
              </a:rPr>
              <a:t>Relatively slow because it is synchronous</a:t>
            </a:r>
            <a:endParaRPr/>
          </a:p>
          <a:p>
            <a:pPr lvl="2">
              <a:lnSpc>
                <a:spcPct val="100000"/>
              </a:lnSpc>
              <a:buSzPct val="45000"/>
              <a:buFont typeface="StarSymbol"/>
              <a:buChar char="l"/>
            </a:pPr>
            <a:r>
              <a:rPr lang="en-GB" sz="2600" strike="noStrike">
                <a:latin typeface="Arial"/>
              </a:rPr>
              <a:t>All nodes in Oracle cluster are updated? </a:t>
            </a:r>
            <a:endParaRPr/>
          </a:p>
          <a:p>
            <a:pPr lvl="2">
              <a:lnSpc>
                <a:spcPct val="100000"/>
              </a:lnSpc>
              <a:buSzPct val="45000"/>
              <a:buFont typeface="StarSymbol"/>
              <a:buChar char="l"/>
            </a:pPr>
            <a:r>
              <a:rPr lang="en-GB" sz="2600" strike="noStrike">
                <a:latin typeface="Arial"/>
              </a:rPr>
              <a:t>Compare to Apache Cassandra (NoSQL) – only one node is updated</a:t>
            </a:r>
            <a:endParaRPr/>
          </a:p>
          <a:p>
            <a:pPr lvl="1">
              <a:lnSpc>
                <a:spcPct val="100000"/>
              </a:lnSpc>
              <a:buSzPct val="75000"/>
              <a:buFont typeface="StarSymbol"/>
              <a:buChar char="l"/>
            </a:pPr>
            <a:r>
              <a:rPr lang="en-GB" sz="2600" strike="noStrike">
                <a:latin typeface="Arial"/>
              </a:rPr>
              <a:t>No upper limit on how long to lock resources</a:t>
            </a:r>
            <a:endParaRPr/>
          </a:p>
          <a:p>
            <a:pPr lvl="2">
              <a:lnSpc>
                <a:spcPct val="100000"/>
              </a:lnSpc>
              <a:buSzPct val="45000"/>
              <a:buFont typeface="StarSymbol"/>
              <a:buChar char="l"/>
            </a:pPr>
            <a:r>
              <a:rPr lang="en-GB" sz="2600" strike="noStrike">
                <a:latin typeface="Arial"/>
              </a:rPr>
              <a:t>3 PC =&gt; timeout</a:t>
            </a:r>
            <a:endParaRPr/>
          </a:p>
          <a:p>
            <a:pPr lvl="1">
              <a:lnSpc>
                <a:spcPct val="100000"/>
              </a:lnSpc>
              <a:buSzPct val="75000"/>
              <a:buFont typeface="StarSymbol"/>
              <a:buChar char="l"/>
            </a:pPr>
            <a:r>
              <a:rPr lang="en-GB" sz="2600" strike="noStrike">
                <a:latin typeface="Arial"/>
              </a:rPr>
              <a:t>Databases tend to lock data</a:t>
            </a:r>
            <a:endParaRPr/>
          </a:p>
          <a:p>
            <a:pPr lvl="2">
              <a:lnSpc>
                <a:spcPct val="100000"/>
              </a:lnSpc>
              <a:buSzPct val="45000"/>
              <a:buFont typeface="StarSymbol"/>
              <a:buChar char="l"/>
            </a:pPr>
            <a:r>
              <a:rPr lang="en-GB" sz="2600" strike="noStrike">
                <a:latin typeface="Arial"/>
              </a:rPr>
              <a:t>But locking data might make sense from a business point of view – e.g. a seat in a plane</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Important Stages</a:t>
            </a:r>
            <a:endParaRPr/>
          </a:p>
        </p:txBody>
      </p:sp>
      <p:sp>
        <p:nvSpPr>
          <p:cNvPr id="110"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latin typeface="Arial"/>
              </a:rPr>
              <a:t>Execution</a:t>
            </a:r>
            <a:endParaRPr/>
          </a:p>
          <a:p>
            <a:pPr lvl="1">
              <a:lnSpc>
                <a:spcPct val="100000"/>
              </a:lnSpc>
              <a:buSzPct val="75000"/>
              <a:buFont typeface="StarSymbol"/>
              <a:buChar char="l"/>
            </a:pPr>
            <a:r>
              <a:rPr lang="en-GB" sz="2600" strike="noStrike">
                <a:latin typeface="Arial"/>
              </a:rPr>
              <a:t>Make sure execution is bound into transaction</a:t>
            </a:r>
            <a:endParaRPr/>
          </a:p>
          <a:p>
            <a:pPr>
              <a:lnSpc>
                <a:spcPct val="100000"/>
              </a:lnSpc>
              <a:buSzPct val="45000"/>
              <a:buFont typeface="StarSymbol"/>
              <a:buChar char="l"/>
            </a:pPr>
            <a:r>
              <a:rPr lang="en-GB" sz="2600" strike="noStrike">
                <a:latin typeface="Arial"/>
              </a:rPr>
              <a:t>Commit</a:t>
            </a:r>
            <a:endParaRPr/>
          </a:p>
          <a:p>
            <a:pPr lvl="1">
              <a:lnSpc>
                <a:spcPct val="100000"/>
              </a:lnSpc>
              <a:buSzPct val="75000"/>
              <a:buFont typeface="StarSymbol"/>
              <a:buChar char="l"/>
            </a:pPr>
            <a:r>
              <a:rPr lang="en-GB" sz="2600" strike="noStrike">
                <a:latin typeface="Arial"/>
              </a:rPr>
              <a:t>Handled </a:t>
            </a:r>
            <a:r>
              <a:rPr b="1" lang="en-GB" sz="2600" strike="noStrike">
                <a:latin typeface="Arial"/>
              </a:rPr>
              <a:t>automatically</a:t>
            </a:r>
            <a:endParaRPr/>
          </a:p>
          <a:p>
            <a:pPr>
              <a:lnSpc>
                <a:spcPct val="100000"/>
              </a:lnSpc>
              <a:buSzPct val="45000"/>
              <a:buFont typeface="StarSymbol"/>
              <a:buChar char="l"/>
            </a:pPr>
            <a:r>
              <a:rPr lang="en-GB" sz="2600" strike="noStrike">
                <a:latin typeface="Arial"/>
              </a:rPr>
              <a:t>Rollback</a:t>
            </a:r>
            <a:endParaRPr/>
          </a:p>
          <a:p>
            <a:pPr lvl="1">
              <a:lnSpc>
                <a:spcPct val="100000"/>
              </a:lnSpc>
              <a:buSzPct val="75000"/>
              <a:buFont typeface="StarSymbol"/>
              <a:buChar char="l"/>
            </a:pPr>
            <a:r>
              <a:rPr lang="en-GB" sz="2600" strike="noStrike">
                <a:latin typeface="Arial"/>
              </a:rPr>
              <a:t>Handled </a:t>
            </a:r>
            <a:r>
              <a:rPr b="1" lang="en-GB" sz="2600" strike="noStrike">
                <a:latin typeface="Arial"/>
              </a:rPr>
              <a:t>automatically</a:t>
            </a:r>
            <a:endParaRPr/>
          </a:p>
          <a:p>
            <a:pPr>
              <a:lnSpc>
                <a:spcPct val="100000"/>
              </a:lnSpc>
              <a:buSzPct val="45000"/>
              <a:buFont typeface="StarSymbol"/>
              <a:buChar char="l"/>
            </a:pPr>
            <a:r>
              <a:rPr lang="en-GB" sz="2600" strike="noStrike">
                <a:latin typeface="Arial"/>
              </a:rPr>
              <a:t>Timeout</a:t>
            </a:r>
            <a:endParaRPr/>
          </a:p>
          <a:p>
            <a:pPr lvl="1">
              <a:lnSpc>
                <a:spcPct val="100000"/>
              </a:lnSpc>
              <a:buSzPct val="75000"/>
              <a:buFont typeface="StarSymbol"/>
              <a:buChar char="l"/>
            </a:pPr>
            <a:r>
              <a:rPr lang="en-GB" sz="2600" strike="noStrike">
                <a:latin typeface="Arial"/>
              </a:rPr>
              <a:t>Don't block resources forever</a:t>
            </a:r>
            <a:endParaRPr/>
          </a:p>
          <a:p>
            <a:pPr>
              <a:lnSpc>
                <a:spcPct val="100000"/>
              </a:lnSpc>
              <a:buSzPct val="45000"/>
              <a:buFont typeface="StarSymbol"/>
              <a:buChar char="l"/>
            </a:pPr>
            <a:r>
              <a:rPr lang="en-GB" sz="2600" strike="noStrike">
                <a:latin typeface="Arial"/>
              </a:rPr>
              <a:t>Recovery</a:t>
            </a:r>
            <a:endParaRPr/>
          </a:p>
          <a:p>
            <a:pPr lvl="1">
              <a:lnSpc>
                <a:spcPct val="100000"/>
              </a:lnSpc>
              <a:buSzPct val="75000"/>
              <a:buFont typeface="StarSymbol"/>
              <a:buChar char="l"/>
            </a:pPr>
            <a:r>
              <a:rPr b="1" lang="en-GB" sz="2600" strike="noStrike">
                <a:latin typeface="Arial"/>
              </a:rPr>
              <a:t>Automatically </a:t>
            </a:r>
            <a:r>
              <a:rPr lang="en-GB" sz="2600" strike="noStrike">
                <a:latin typeface="Arial"/>
              </a:rPr>
              <a:t>retry commit/rollback until it works</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504000" y="423720"/>
            <a:ext cx="7200000" cy="1023840"/>
          </a:xfrm>
          <a:prstGeom prst="rect">
            <a:avLst/>
          </a:prstGeom>
          <a:noFill/>
          <a:ln>
            <a:noFill/>
          </a:ln>
        </p:spPr>
        <p:style>
          <a:lnRef idx="0"/>
          <a:fillRef idx="0"/>
          <a:effectRef idx="0"/>
          <a:fontRef idx="minor"/>
        </p:style>
        <p:txBody>
          <a:bodyPr lIns="0" rIns="0" tIns="0" bIns="0" anchor="ctr"/>
          <a:p>
            <a:r>
              <a:rPr lang="en-GB" sz="3600" strike="noStrike">
                <a:latin typeface="Arial"/>
              </a:rPr>
              <a:t>“</a:t>
            </a:r>
            <a:r>
              <a:rPr lang="en-GB" sz="3600" strike="noStrike">
                <a:latin typeface="Arial"/>
              </a:rPr>
              <a:t>Contract” for Microservices that we can coordinate</a:t>
            </a:r>
            <a:endParaRPr/>
          </a:p>
        </p:txBody>
      </p:sp>
      <p:sp>
        <p:nvSpPr>
          <p:cNvPr id="112"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latin typeface="Arial"/>
              </a:rPr>
              <a:t>Microservice should make three operations available: execution, commit and rollback (although commit is actually optional 1),</a:t>
            </a:r>
            <a:endParaRPr/>
          </a:p>
          <a:p>
            <a:pPr>
              <a:lnSpc>
                <a:spcPct val="100000"/>
              </a:lnSpc>
              <a:buSzPct val="45000"/>
              <a:buFont typeface="StarSymbol"/>
              <a:buChar char="l"/>
            </a:pPr>
            <a:r>
              <a:rPr lang="en-GB" sz="2600" strike="noStrike">
                <a:latin typeface="Arial"/>
              </a:rPr>
              <a:t>Microservice may let non-committed and non-rolledback executions timeout after which any reserved resources may be used in other transactions (à la 3PC),</a:t>
            </a:r>
            <a:endParaRPr/>
          </a:p>
          <a:p>
            <a:pPr>
              <a:lnSpc>
                <a:spcPct val="100000"/>
              </a:lnSpc>
              <a:buSzPct val="45000"/>
              <a:buFont typeface="StarSymbol"/>
              <a:buChar char="l"/>
            </a:pPr>
            <a:r>
              <a:rPr lang="en-GB" sz="2600" strike="noStrike">
                <a:latin typeface="Arial"/>
              </a:rPr>
              <a:t>A successful execution guarantees that the transaction manager is allowed to commit or rollback the reserved resources, as long as no timeout has occurred 2,</a:t>
            </a:r>
            <a:endParaRPr/>
          </a:p>
          <a:p>
            <a:pPr>
              <a:lnSpc>
                <a:spcPct val="100000"/>
              </a:lnSpc>
              <a:buSzPct val="45000"/>
              <a:buFont typeface="StarSymbol"/>
              <a:buChar char="l"/>
            </a:pPr>
            <a:r>
              <a:rPr lang="en-GB" sz="2600" strike="noStrike">
                <a:latin typeface="Arial"/>
              </a:rPr>
              <a:t>A call to commit or rollback the reservation can be done multiple times without side effects (think about idempotency here), so that the transaction manager may finish the transaction if an initial attempt failed.</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Example Code</a:t>
            </a:r>
            <a:endParaRPr/>
          </a:p>
        </p:txBody>
      </p:sp>
      <p:sp>
        <p:nvSpPr>
          <p:cNvPr id="114" name="CustomShape 2"/>
          <p:cNvSpPr/>
          <p:nvPr/>
        </p:nvSpPr>
        <p:spPr>
          <a:xfrm>
            <a:off x="504000" y="432000"/>
            <a:ext cx="9072360" cy="6551640"/>
          </a:xfrm>
          <a:prstGeom prst="rect">
            <a:avLst/>
          </a:prstGeom>
          <a:solidFill>
            <a:srgbClr val="eeeeee"/>
          </a:solidFill>
          <a:ln>
            <a:noFill/>
          </a:ln>
        </p:spPr>
        <p:style>
          <a:lnRef idx="0"/>
          <a:fillRef idx="0"/>
          <a:effectRef idx="0"/>
          <a:fontRef idx="minor"/>
        </p:style>
        <p:txBody>
          <a:bodyPr lIns="0" rIns="0" tIns="0" bIns="0"/>
          <a:p>
            <a:r>
              <a:rPr lang="en-GB" sz="1200" strike="noStrike">
                <a:solidFill>
                  <a:srgbClr val="0000ff"/>
                </a:solidFill>
                <a:latin typeface="Courier 10 Pitch"/>
              </a:rPr>
              <a:t>MysqlXADataSource mysql = new MysqlXADataSource();</a:t>
            </a:r>
            <a:endParaRPr/>
          </a:p>
          <a:p>
            <a:r>
              <a:rPr lang="en-GB" sz="1200" strike="noStrike">
                <a:solidFill>
                  <a:srgbClr val="0000ff"/>
                </a:solidFill>
                <a:latin typeface="Courier 10 Pitch"/>
              </a:rPr>
              <a:t>mysql.setUser("root"); //url, password, etc...</a:t>
            </a:r>
            <a:endParaRPr/>
          </a:p>
          <a:p>
            <a:r>
              <a:rPr lang="en-GB" sz="1200" strike="noStrike">
                <a:solidFill>
                  <a:srgbClr val="0000ff"/>
                </a:solidFill>
                <a:latin typeface="Courier 10 Pitch"/>
              </a:rPr>
              <a:t>JdbcTransactionalResource mysqlResource = new JdbcTransactionalResource("jdbc/mysql", mysql);</a:t>
            </a:r>
            <a:endParaRPr/>
          </a:p>
          <a:p>
            <a:r>
              <a:rPr lang="en-GB" sz="1200" strike="noStrike">
                <a:solidFill>
                  <a:srgbClr val="0000ff"/>
                </a:solidFill>
                <a:latin typeface="Courier 10 Pitch"/>
              </a:rPr>
              <a:t>UserTransactionServiceImp utsi = new UserTransactionServiceImp();</a:t>
            </a:r>
            <a:endParaRPr/>
          </a:p>
          <a:p>
            <a:r>
              <a:rPr lang="en-GB" sz="1200" strike="noStrike">
                <a:solidFill>
                  <a:srgbClr val="0000ff"/>
                </a:solidFill>
                <a:latin typeface="Courier 10 Pitch"/>
              </a:rPr>
              <a:t>utsi.registerResource(mysqlResource); //registered for recovery purposes</a:t>
            </a:r>
            <a:endParaRPr/>
          </a:p>
          <a:p>
            <a:r>
              <a:rPr lang="en-GB" sz="1200" strike="noStrike">
                <a:solidFill>
                  <a:srgbClr val="009900"/>
                </a:solidFill>
                <a:latin typeface="Courier 10 Pitch"/>
              </a:rPr>
              <a:t>UserTransactionManager utm = new UserTransactionManager();</a:t>
            </a:r>
            <a:endParaRPr/>
          </a:p>
          <a:p>
            <a:r>
              <a:rPr lang="en-GB" sz="1200" strike="noStrike">
                <a:solidFill>
                  <a:srgbClr val="009900"/>
                </a:solidFill>
                <a:latin typeface="Courier 10 Pitch"/>
              </a:rPr>
              <a:t>utm.begin();</a:t>
            </a:r>
            <a:endParaRPr/>
          </a:p>
          <a:p>
            <a:r>
              <a:rPr lang="en-GB" sz="1200" strike="noStrike">
                <a:solidFill>
                  <a:srgbClr val="009900"/>
                </a:solidFill>
                <a:latin typeface="Courier 10 Pitch"/>
              </a:rPr>
              <a:t>Transaction tx = utm.getTransaction();</a:t>
            </a:r>
            <a:endParaRPr/>
          </a:p>
          <a:p>
            <a:r>
              <a:rPr lang="en-GB" sz="1200" strike="noStrike">
                <a:solidFill>
                  <a:srgbClr val="009900"/>
                </a:solidFill>
                <a:latin typeface="Courier 10 Pitch"/>
              </a:rPr>
              <a:t>XAConnection xamysql = mysql.getXAConnection();</a:t>
            </a:r>
            <a:endParaRPr/>
          </a:p>
          <a:p>
            <a:r>
              <a:rPr lang="en-GB" sz="1200" strike="noStrike">
                <a:solidFill>
                  <a:srgbClr val="009900"/>
                </a:solidFill>
                <a:latin typeface="Courier 10 Pitch"/>
              </a:rPr>
              <a:t>XAResource db = xamysql.getXAResource();</a:t>
            </a:r>
            <a:endParaRPr/>
          </a:p>
          <a:p>
            <a:r>
              <a:rPr lang="en-GB" sz="1200" strike="noStrike">
                <a:solidFill>
                  <a:srgbClr val="009900"/>
                </a:solidFill>
                <a:latin typeface="Courier 10 Pitch"/>
              </a:rPr>
              <a:t>tx.enlistResource(db);</a:t>
            </a:r>
            <a:endParaRPr/>
          </a:p>
          <a:p>
            <a:r>
              <a:rPr lang="en-GB" sz="1200" strike="noStrike">
                <a:solidFill>
                  <a:srgbClr val="009900"/>
                </a:solidFill>
                <a:latin typeface="Courier 10 Pitch"/>
              </a:rPr>
              <a:t>try(Connection connection = xamysql.getConnaection()){</a:t>
            </a:r>
            <a:endParaRPr/>
          </a:p>
          <a:p>
            <a:r>
              <a:rPr lang="en-GB" sz="1200" strike="noStrike">
                <a:solidFill>
                  <a:srgbClr val="009900"/>
                </a:solidFill>
                <a:latin typeface="Courier 10 Pitch"/>
              </a:rPr>
              <a:t>  </a:t>
            </a:r>
            <a:r>
              <a:rPr lang="en-GB" sz="1200" strike="noStrike">
                <a:solidFill>
                  <a:srgbClr val="009900"/>
                </a:solidFill>
                <a:latin typeface="Courier 10 Pitch"/>
              </a:rPr>
              <a:t>PreparedStatement stmt = connection.prepareStatement("insert into person(id, name)…");</a:t>
            </a:r>
            <a:endParaRPr/>
          </a:p>
          <a:p>
            <a:r>
              <a:rPr lang="en-GB" sz="1200" strike="noStrike">
                <a:solidFill>
                  <a:srgbClr val="009900"/>
                </a:solidFill>
                <a:latin typeface="Courier 10 Pitch"/>
              </a:rPr>
              <a:t>  </a:t>
            </a:r>
            <a:r>
              <a:rPr lang="en-GB" sz="1200" strike="noStrike">
                <a:solidFill>
                  <a:srgbClr val="009900"/>
                </a:solidFill>
                <a:latin typeface="Courier 10 Pitch"/>
              </a:rPr>
              <a:t>stmt.setString(1, username);</a:t>
            </a:r>
            <a:endParaRPr/>
          </a:p>
          <a:p>
            <a:r>
              <a:rPr lang="en-GB" sz="1200" strike="noStrike">
                <a:solidFill>
                  <a:srgbClr val="009900"/>
                </a:solidFill>
                <a:latin typeface="Courier 10 Pitch"/>
              </a:rPr>
              <a:t>  </a:t>
            </a:r>
            <a:r>
              <a:rPr lang="en-GB" sz="1200" strike="noStrike">
                <a:solidFill>
                  <a:srgbClr val="009900"/>
                </a:solidFill>
                <a:latin typeface="Courier 10 Pitch"/>
              </a:rPr>
              <a:t>stmt.executeUpdate();</a:t>
            </a:r>
            <a:endParaRPr/>
          </a:p>
          <a:p>
            <a:r>
              <a:rPr lang="en-GB" sz="1200" strike="noStrike">
                <a:solidFill>
                  <a:srgbClr val="009900"/>
                </a:solidFill>
                <a:latin typeface="Courier 10 Pitch"/>
              </a:rPr>
              <a:t>}</a:t>
            </a:r>
            <a:endParaRPr/>
          </a:p>
          <a:p>
            <a:r>
              <a:rPr lang="en-GB" sz="1200" strike="noStrike">
                <a:solidFill>
                  <a:srgbClr val="009900"/>
                </a:solidFill>
                <a:latin typeface="Courier 10 Pitch"/>
              </a:rPr>
              <a:t>tx.delistResource(db, XAResource.TMSUCCESS);</a:t>
            </a:r>
            <a:endParaRPr/>
          </a:p>
          <a:p>
            <a:r>
              <a:rPr lang="en-GB" sz="1200" strike="noStrike">
                <a:solidFill>
                  <a:srgbClr val="009900"/>
                </a:solidFill>
                <a:latin typeface="Courier 10 Pitch"/>
              </a:rPr>
              <a:t>utm.commit();</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Example Code</a:t>
            </a:r>
            <a:endParaRPr/>
          </a:p>
        </p:txBody>
      </p:sp>
      <p:sp>
        <p:nvSpPr>
          <p:cNvPr id="116" name="CustomShape 2"/>
          <p:cNvSpPr/>
          <p:nvPr/>
        </p:nvSpPr>
        <p:spPr>
          <a:xfrm>
            <a:off x="504000" y="432000"/>
            <a:ext cx="9072360" cy="6551640"/>
          </a:xfrm>
          <a:prstGeom prst="rect">
            <a:avLst/>
          </a:prstGeom>
          <a:solidFill>
            <a:srgbClr val="eeeeee"/>
          </a:solidFill>
          <a:ln>
            <a:noFill/>
          </a:ln>
        </p:spPr>
        <p:style>
          <a:lnRef idx="0"/>
          <a:fillRef idx="0"/>
          <a:effectRef idx="0"/>
          <a:fontRef idx="minor"/>
        </p:style>
        <p:txBody>
          <a:bodyPr lIns="0" rIns="0" tIns="0" bIns="0"/>
          <a:p>
            <a:endParaRPr/>
          </a:p>
          <a:p>
            <a:endParaRPr/>
          </a:p>
          <a:p>
            <a:endParaRPr/>
          </a:p>
          <a:p>
            <a:endParaRPr/>
          </a:p>
          <a:p>
            <a:endParaRPr/>
          </a:p>
          <a:p>
            <a:endParaRPr/>
          </a:p>
          <a:p>
            <a:endParaRPr/>
          </a:p>
          <a:p>
            <a:r>
              <a:rPr lang="en-GB" sz="1200" strike="noStrike">
                <a:solidFill>
                  <a:srgbClr val="009900"/>
                </a:solidFill>
                <a:latin typeface="Courier 10 Pitch"/>
              </a:rPr>
              <a:t>@Resource DataSource mysql;</a:t>
            </a:r>
            <a:endParaRPr/>
          </a:p>
          <a:p>
            <a:endParaRPr/>
          </a:p>
          <a:p>
            <a:r>
              <a:rPr lang="en-GB" sz="1200" strike="noStrike">
                <a:solidFill>
                  <a:srgbClr val="009900"/>
                </a:solidFill>
                <a:latin typeface="Courier 10 Pitch"/>
              </a:rPr>
              <a:t>@TransactionAttribute(REQUIRES_NEW)</a:t>
            </a:r>
            <a:endParaRPr/>
          </a:p>
          <a:p>
            <a:r>
              <a:rPr lang="en-GB" sz="1200" strike="noStrike">
                <a:solidFill>
                  <a:srgbClr val="009900"/>
                </a:solidFill>
                <a:latin typeface="Courier 10 Pitch"/>
              </a:rPr>
              <a:t>public void doSomething(){</a:t>
            </a:r>
            <a:endParaRPr/>
          </a:p>
          <a:p>
            <a:r>
              <a:rPr lang="en-GB" sz="1200" strike="noStrike">
                <a:solidFill>
                  <a:srgbClr val="009900"/>
                </a:solidFill>
                <a:latin typeface="Courier 10 Pitch"/>
              </a:rPr>
              <a:t>  </a:t>
            </a:r>
            <a:r>
              <a:rPr lang="en-GB" sz="1200" strike="noStrike">
                <a:solidFill>
                  <a:srgbClr val="009900"/>
                </a:solidFill>
                <a:latin typeface="Courier 10 Pitch"/>
              </a:rPr>
              <a:t>try(Connection connection = xamysql.getConnection()){</a:t>
            </a:r>
            <a:endParaRPr/>
          </a:p>
          <a:p>
            <a:r>
              <a:rPr lang="en-GB" sz="1200" strike="noStrike">
                <a:solidFill>
                  <a:srgbClr val="009900"/>
                </a:solidFill>
                <a:latin typeface="Courier 10 Pitch"/>
              </a:rPr>
              <a:t>    </a:t>
            </a:r>
            <a:r>
              <a:rPr lang="en-GB" sz="1200" strike="noStrike">
                <a:solidFill>
                  <a:srgbClr val="009900"/>
                </a:solidFill>
                <a:latin typeface="Courier 10 Pitch"/>
              </a:rPr>
              <a:t>PreparedStatement stmt = connection.prepareStatement("insert into person(id, name)…");</a:t>
            </a:r>
            <a:endParaRPr/>
          </a:p>
          <a:p>
            <a:r>
              <a:rPr lang="en-GB" sz="1200" strike="noStrike">
                <a:solidFill>
                  <a:srgbClr val="009900"/>
                </a:solidFill>
                <a:latin typeface="Courier 10 Pitch"/>
              </a:rPr>
              <a:t>    </a:t>
            </a:r>
            <a:r>
              <a:rPr lang="en-GB" sz="1200" strike="noStrike">
                <a:solidFill>
                  <a:srgbClr val="009900"/>
                </a:solidFill>
                <a:latin typeface="Courier 10 Pitch"/>
              </a:rPr>
              <a:t>stmt.setString(1, username);</a:t>
            </a:r>
            <a:endParaRPr/>
          </a:p>
          <a:p>
            <a:r>
              <a:rPr lang="en-GB" sz="1200" strike="noStrike">
                <a:solidFill>
                  <a:srgbClr val="009900"/>
                </a:solidFill>
                <a:latin typeface="Courier 10 Pitch"/>
              </a:rPr>
              <a:t>    </a:t>
            </a:r>
            <a:r>
              <a:rPr lang="en-GB" sz="1200" strike="noStrike">
                <a:solidFill>
                  <a:srgbClr val="009900"/>
                </a:solidFill>
                <a:latin typeface="Courier 10 Pitch"/>
              </a:rPr>
              <a:t>stmt.executeUpdate();</a:t>
            </a:r>
            <a:endParaRPr/>
          </a:p>
          <a:p>
            <a:r>
              <a:rPr lang="en-GB" sz="1200" strike="noStrike">
                <a:solidFill>
                  <a:srgbClr val="009900"/>
                </a:solidFill>
                <a:latin typeface="Courier 10 Pitch"/>
              </a:rPr>
              <a:t>  </a:t>
            </a:r>
            <a:r>
              <a:rPr lang="en-GB" sz="1200" strike="noStrike">
                <a:solidFill>
                  <a:srgbClr val="009900"/>
                </a:solidFill>
                <a:latin typeface="Courier 10 Pitch"/>
              </a:rPr>
              <a:t>}</a:t>
            </a:r>
            <a:endParaRPr/>
          </a:p>
          <a:p>
            <a:r>
              <a:rPr lang="en-GB" sz="1200" strike="noStrike">
                <a:solidFill>
                  <a:srgbClr val="009900"/>
                </a:solidFill>
                <a:latin typeface="Courier 10 Pitch"/>
              </a:rPr>
              <a:t>}</a:t>
            </a:r>
            <a:endParaRPr/>
          </a:p>
          <a:p>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Agenda</a:t>
            </a:r>
            <a:endParaRPr/>
          </a:p>
        </p:txBody>
      </p:sp>
      <p:sp>
        <p:nvSpPr>
          <p:cNvPr id="80"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3200" strike="noStrike">
                <a:latin typeface="Arial"/>
              </a:rPr>
              <a:t>The Problem</a:t>
            </a:r>
            <a:endParaRPr/>
          </a:p>
          <a:p>
            <a:pPr>
              <a:lnSpc>
                <a:spcPct val="100000"/>
              </a:lnSpc>
              <a:buSzPct val="45000"/>
              <a:buFont typeface="StarSymbol"/>
              <a:buChar char="l"/>
            </a:pPr>
            <a:r>
              <a:rPr lang="en-GB" sz="3200" strike="noStrike">
                <a:latin typeface="Arial"/>
              </a:rPr>
              <a:t>Traditional Solutions</a:t>
            </a:r>
            <a:endParaRPr/>
          </a:p>
          <a:p>
            <a:pPr>
              <a:lnSpc>
                <a:spcPct val="100000"/>
              </a:lnSpc>
              <a:buSzPct val="45000"/>
              <a:buFont typeface="StarSymbol"/>
              <a:buChar char="l"/>
            </a:pPr>
            <a:r>
              <a:rPr lang="en-GB" sz="3200" strike="noStrike">
                <a:latin typeface="Arial"/>
              </a:rPr>
              <a:t>An Open Source Solution based on JTA</a:t>
            </a:r>
            <a:endParaRPr/>
          </a:p>
          <a:p>
            <a:pPr lvl="1">
              <a:lnSpc>
                <a:spcPct val="100000"/>
              </a:lnSpc>
              <a:buSzPct val="75000"/>
              <a:buFont typeface="StarSymbol"/>
              <a:buChar char="l"/>
            </a:pPr>
            <a:r>
              <a:rPr lang="en-GB" sz="2800" strike="noStrike">
                <a:latin typeface="Arial"/>
              </a:rPr>
              <a:t>Introduction to 2PC</a:t>
            </a:r>
            <a:endParaRPr/>
          </a:p>
          <a:p>
            <a:pPr lvl="1">
              <a:lnSpc>
                <a:spcPct val="100000"/>
              </a:lnSpc>
              <a:buSzPct val="75000"/>
              <a:buFont typeface="StarSymbol"/>
              <a:buChar char="l"/>
            </a:pPr>
            <a:r>
              <a:rPr lang="en-GB" sz="2800" strike="noStrike">
                <a:latin typeface="Arial"/>
              </a:rPr>
              <a:t>Contracts</a:t>
            </a:r>
            <a:endParaRPr/>
          </a:p>
          <a:p>
            <a:pPr lvl="1">
              <a:lnSpc>
                <a:spcPct val="100000"/>
              </a:lnSpc>
              <a:buSzPct val="75000"/>
              <a:buFont typeface="StarSymbol"/>
              <a:buChar char="l"/>
            </a:pPr>
            <a:r>
              <a:rPr lang="en-GB" sz="2800" strike="noStrike">
                <a:latin typeface="Arial"/>
              </a:rPr>
              <a:t>Eventual Consistency</a:t>
            </a:r>
            <a:endParaRPr/>
          </a:p>
          <a:p>
            <a:pPr lvl="1">
              <a:lnSpc>
                <a:spcPct val="100000"/>
              </a:lnSpc>
              <a:buSzPct val="75000"/>
              <a:buFont typeface="StarSymbol"/>
              <a:buChar char="l"/>
            </a:pPr>
            <a:r>
              <a:rPr lang="en-GB" sz="2800" strike="noStrike">
                <a:latin typeface="Arial"/>
              </a:rPr>
              <a:t>Patterns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JCA Example in Java EE Container</a:t>
            </a:r>
            <a:endParaRPr/>
          </a:p>
        </p:txBody>
      </p:sp>
      <p:sp>
        <p:nvSpPr>
          <p:cNvPr id="118" name="CustomShape 2"/>
          <p:cNvSpPr/>
          <p:nvPr/>
        </p:nvSpPr>
        <p:spPr>
          <a:xfrm>
            <a:off x="504000" y="1440000"/>
            <a:ext cx="9072360" cy="5543640"/>
          </a:xfrm>
          <a:prstGeom prst="rect">
            <a:avLst/>
          </a:prstGeom>
          <a:solidFill>
            <a:srgbClr val="eeeeee"/>
          </a:solidFill>
          <a:ln>
            <a:noFill/>
          </a:ln>
        </p:spPr>
        <p:style>
          <a:lnRef idx="0"/>
          <a:fillRef idx="0"/>
          <a:effectRef idx="0"/>
          <a:fontRef idx="minor"/>
        </p:style>
        <p:txBody>
          <a:bodyPr lIns="0" rIns="0" tIns="0" bIns="0"/>
          <a:p>
            <a:r>
              <a:rPr lang="en-GB" sz="1200" strike="noStrike">
                <a:solidFill>
                  <a:srgbClr val="009900"/>
                </a:solidFill>
                <a:latin typeface="Courier 10 Pitch"/>
              </a:rPr>
              <a:t>@Resource(lookup = "java:/maxant/BookingSystem")</a:t>
            </a:r>
            <a:endParaRPr/>
          </a:p>
          <a:p>
            <a:r>
              <a:rPr lang="en-GB" sz="1200" strike="noStrike">
                <a:solidFill>
                  <a:srgbClr val="009900"/>
                </a:solidFill>
                <a:latin typeface="Courier 10 Pitch"/>
              </a:rPr>
              <a:t>TransactionAssistanceFactory bookingFactory; //like a DataSource</a:t>
            </a:r>
            <a:endParaRPr/>
          </a:p>
          <a:p>
            <a:endParaRPr/>
          </a:p>
          <a:p>
            <a:r>
              <a:rPr lang="en-GB" sz="1200" strike="noStrike">
                <a:solidFill>
                  <a:srgbClr val="009900"/>
                </a:solidFill>
                <a:latin typeface="Courier 10 Pitch"/>
              </a:rPr>
              <a:t>//web service client (REST, SOAP, whatever)</a:t>
            </a:r>
            <a:endParaRPr/>
          </a:p>
          <a:p>
            <a:r>
              <a:rPr lang="en-GB" sz="1200" strike="noStrike">
                <a:solidFill>
                  <a:srgbClr val="009900"/>
                </a:solidFill>
                <a:latin typeface="Courier 10 Pitch"/>
              </a:rPr>
              <a:t>BookingSystem bookingSystem = new BookingSystemWebServiceService().getBookingSystemPort();</a:t>
            </a:r>
            <a:endParaRPr/>
          </a:p>
          <a:p>
            <a:endParaRPr/>
          </a:p>
          <a:p>
            <a:r>
              <a:rPr lang="en-GB" sz="1200" strike="noStrike">
                <a:solidFill>
                  <a:srgbClr val="009900"/>
                </a:solidFill>
                <a:latin typeface="Courier 10 Pitch"/>
              </a:rPr>
              <a:t>@TransactionAttribute(REQUIRES_NEW)</a:t>
            </a:r>
            <a:endParaRPr/>
          </a:p>
          <a:p>
            <a:r>
              <a:rPr lang="en-GB" sz="1200" strike="noStrike">
                <a:solidFill>
                  <a:srgbClr val="009900"/>
                </a:solidFill>
                <a:latin typeface="Courier 10 Pitch"/>
              </a:rPr>
              <a:t>public void doSomething(){</a:t>
            </a:r>
            <a:endParaRPr/>
          </a:p>
          <a:p>
            <a:r>
              <a:rPr lang="en-GB" sz="1200" strike="noStrike">
                <a:solidFill>
                  <a:srgbClr val="009900"/>
                </a:solidFill>
                <a:latin typeface="Courier 10 Pitch"/>
              </a:rPr>
              <a:t>  </a:t>
            </a:r>
            <a:r>
              <a:rPr lang="en-GB" sz="1200" strike="noStrike">
                <a:solidFill>
                  <a:srgbClr val="009900"/>
                </a:solidFill>
                <a:latin typeface="Courier 10 Pitch"/>
              </a:rPr>
              <a:t>try(TransactionAssistant bookingTransactionAssistant = bookingFactory.getTransactionAssistant()){</a:t>
            </a:r>
            <a:endParaRPr/>
          </a:p>
          <a:p>
            <a:r>
              <a:rPr lang="en-GB" sz="1200" strike="noStrike">
                <a:solidFill>
                  <a:srgbClr val="009900"/>
                </a:solidFill>
                <a:latin typeface="Courier 10 Pitch"/>
              </a:rPr>
              <a:t>    </a:t>
            </a:r>
            <a:r>
              <a:rPr lang="en-GB" sz="1200" strike="noStrike">
                <a:solidFill>
                  <a:srgbClr val="009900"/>
                </a:solidFill>
                <a:latin typeface="Courier 10 Pitch"/>
              </a:rPr>
              <a:t>String bookingResponse = bookingTransactionAssistant.executeInActiveTransaction(txid -&gt; {</a:t>
            </a:r>
            <a:endParaRPr/>
          </a:p>
          <a:p>
            <a:r>
              <a:rPr lang="en-GB" sz="1200" strike="noStrike">
                <a:solidFill>
                  <a:srgbClr val="009900"/>
                </a:solidFill>
                <a:latin typeface="Courier 10 Pitch"/>
              </a:rPr>
              <a:t>      </a:t>
            </a:r>
            <a:r>
              <a:rPr lang="en-GB" sz="1200" strike="noStrike">
                <a:solidFill>
                  <a:srgbClr val="009900"/>
                </a:solidFill>
                <a:latin typeface="Courier 10 Pitch"/>
              </a:rPr>
              <a:t>return bookingSystem.reserveTickets(txid, refNumber);</a:t>
            </a:r>
            <a:endParaRPr/>
          </a:p>
          <a:p>
            <a:r>
              <a:rPr lang="en-GB" sz="1200" strike="noStrike">
                <a:solidFill>
                  <a:srgbClr val="009900"/>
                </a:solidFill>
                <a:latin typeface="Courier 10 Pitch"/>
              </a:rPr>
              <a:t>    </a:t>
            </a:r>
            <a:r>
              <a:rPr lang="en-GB" sz="1200" strike="noStrike">
                <a:solidFill>
                  <a:srgbClr val="009900"/>
                </a:solidFill>
                <a:latin typeface="Courier 10 Pitch"/>
              </a:rPr>
              <a:t>});</a:t>
            </a:r>
            <a:endParaRPr/>
          </a:p>
          <a:p>
            <a:r>
              <a:rPr lang="en-GB" sz="1200" strike="noStrike">
                <a:solidFill>
                  <a:srgbClr val="009900"/>
                </a:solidFill>
                <a:latin typeface="Courier 10 Pitch"/>
              </a:rPr>
              <a:t>  </a:t>
            </a:r>
            <a:r>
              <a:rPr lang="en-GB" sz="1200" strike="noStrike">
                <a:solidFill>
                  <a:srgbClr val="009900"/>
                </a:solidFill>
                <a:latin typeface="Courier 10 Pitch"/>
              </a:rPr>
              <a:t>} catch (...) {...}</a:t>
            </a:r>
            <a:endParaRPr/>
          </a:p>
          <a:p>
            <a:r>
              <a:rPr lang="en-GB" sz="1200" strike="noStrike">
                <a:solidFill>
                  <a:srgbClr val="009900"/>
                </a:solidFill>
                <a:latin typeface="Courier 10 Pitch"/>
              </a:rPr>
              <a:t>}</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JCA Example in Java EE Container</a:t>
            </a:r>
            <a:endParaRPr/>
          </a:p>
        </p:txBody>
      </p:sp>
      <p:sp>
        <p:nvSpPr>
          <p:cNvPr id="120" name="CustomShape 2"/>
          <p:cNvSpPr/>
          <p:nvPr/>
        </p:nvSpPr>
        <p:spPr>
          <a:xfrm>
            <a:off x="504000" y="1440000"/>
            <a:ext cx="9072360" cy="5543640"/>
          </a:xfrm>
          <a:prstGeom prst="rect">
            <a:avLst/>
          </a:prstGeom>
          <a:solidFill>
            <a:srgbClr val="eeeeee"/>
          </a:solidFill>
          <a:ln>
            <a:noFill/>
          </a:ln>
        </p:spPr>
        <p:style>
          <a:lnRef idx="0"/>
          <a:fillRef idx="0"/>
          <a:effectRef idx="0"/>
          <a:fontRef idx="minor"/>
        </p:style>
        <p:txBody>
          <a:bodyPr lIns="0" rIns="0" tIns="0" bIns="0"/>
          <a:p>
            <a:r>
              <a:rPr lang="en-GB" sz="1200" strike="noStrike">
                <a:solidFill>
                  <a:srgbClr val="000000"/>
                </a:solidFill>
                <a:latin typeface="Courier 10 Pitch"/>
              </a:rPr>
              <a:t>@Startup @Singleton</a:t>
            </a:r>
            <a:endParaRPr/>
          </a:p>
          <a:p>
            <a:r>
              <a:rPr lang="en-GB" sz="1200" strike="noStrike">
                <a:solidFill>
                  <a:srgbClr val="000000"/>
                </a:solidFill>
                <a:latin typeface="Courier 10 Pitch"/>
              </a:rPr>
              <a:t>public class TransactionAssistanceSetup {</a:t>
            </a:r>
            <a:endParaRPr/>
          </a:p>
          <a:p>
            <a:r>
              <a:rPr lang="en-GB" sz="1200" strike="noStrike">
                <a:solidFill>
                  <a:srgbClr val="000000"/>
                </a:solidFill>
                <a:latin typeface="Courier 10 Pitch"/>
              </a:rPr>
              <a:t>  </a:t>
            </a:r>
            <a:r>
              <a:rPr lang="en-GB" sz="1200" strike="noStrike">
                <a:solidFill>
                  <a:srgbClr val="000000"/>
                </a:solidFill>
                <a:latin typeface="Courier 10 Pitch"/>
              </a:rPr>
              <a:t>@Resource(lookup = "java:/maxant/BookingSystem") TransactionAssistanceFactory bookingFactory;</a:t>
            </a:r>
            <a:endParaRPr/>
          </a:p>
          <a:p>
            <a:r>
              <a:rPr lang="en-GB" sz="1200" strike="noStrike">
                <a:solidFill>
                  <a:srgbClr val="000000"/>
                </a:solidFill>
                <a:latin typeface="Courier 10 Pitch"/>
              </a:rPr>
              <a:t>  </a:t>
            </a:r>
            <a:r>
              <a:rPr lang="en-GB" sz="1200" strike="noStrike">
                <a:solidFill>
                  <a:srgbClr val="000000"/>
                </a:solidFill>
                <a:latin typeface="Courier 10 Pitch"/>
              </a:rPr>
              <a:t>@PostConstruct public void init() {</a:t>
            </a:r>
            <a:endParaRPr/>
          </a:p>
          <a:p>
            <a:r>
              <a:rPr lang="en-GB" sz="1200" strike="noStrike">
                <a:solidFill>
                  <a:srgbClr val="000000"/>
                </a:solidFill>
                <a:latin typeface="Courier 10 Pitch"/>
              </a:rPr>
              <a:t>    </a:t>
            </a:r>
            <a:r>
              <a:rPr lang="en-GB" sz="1200" strike="noStrike">
                <a:solidFill>
                  <a:srgbClr val="000000"/>
                </a:solidFill>
                <a:latin typeface="Courier 10 Pitch"/>
              </a:rPr>
              <a:t>bookingFactory</a:t>
            </a:r>
            <a:endParaRPr/>
          </a:p>
          <a:p>
            <a:r>
              <a:rPr lang="en-GB" sz="1200" strike="noStrike">
                <a:solidFill>
                  <a:srgbClr val="000000"/>
                </a:solidFill>
                <a:latin typeface="Courier 10 Pitch"/>
              </a:rPr>
              <a:t>      </a:t>
            </a:r>
            <a:r>
              <a:rPr lang="en-GB" sz="1200" strike="noStrike">
                <a:solidFill>
                  <a:srgbClr val="000000"/>
                </a:solidFill>
                <a:latin typeface="Courier 10 Pitch"/>
              </a:rPr>
              <a:t>.registerCommitRollbackRecovery(new Builder()</a:t>
            </a:r>
            <a:endParaRPr/>
          </a:p>
          <a:p>
            <a:r>
              <a:rPr lang="en-GB" sz="1200" strike="noStrike">
                <a:solidFill>
                  <a:srgbClr val="000000"/>
                </a:solidFill>
                <a:latin typeface="Courier 10 Pitch"/>
              </a:rPr>
              <a:t>        </a:t>
            </a:r>
            <a:r>
              <a:rPr lang="en-GB" sz="1200" strike="noStrike">
                <a:solidFill>
                  <a:srgbClr val="000000"/>
                </a:solidFill>
                <a:latin typeface="Courier 10 Pitch"/>
              </a:rPr>
              <a:t>.withCommit( txid -&gt; {</a:t>
            </a:r>
            <a:endParaRPr/>
          </a:p>
          <a:p>
            <a:r>
              <a:rPr lang="en-GB" sz="1200" strike="noStrike">
                <a:solidFill>
                  <a:srgbClr val="000000"/>
                </a:solidFill>
                <a:latin typeface="Courier 10 Pitch"/>
              </a:rPr>
              <a:t>            </a:t>
            </a:r>
            <a:r>
              <a:rPr lang="en-GB" sz="1200" strike="noStrike">
                <a:solidFill>
                  <a:srgbClr val="000000"/>
                </a:solidFill>
                <a:latin typeface="Courier 10 Pitch"/>
              </a:rPr>
              <a:t>new BookingSystemWebServiceService().getBookingSystemPort().bookTickets(txid);</a:t>
            </a:r>
            <a:endParaRPr/>
          </a:p>
          <a:p>
            <a:r>
              <a:rPr lang="en-GB" sz="1200" strike="noStrike">
                <a:solidFill>
                  <a:srgbClr val="000000"/>
                </a:solidFill>
                <a:latin typeface="Courier 10 Pitch"/>
              </a:rPr>
              <a:t>        </a:t>
            </a:r>
            <a:r>
              <a:rPr lang="en-GB" sz="1200" strike="noStrike">
                <a:solidFill>
                  <a:srgbClr val="000000"/>
                </a:solidFill>
                <a:latin typeface="Courier 10 Pitch"/>
              </a:rPr>
              <a:t>})</a:t>
            </a:r>
            <a:endParaRPr/>
          </a:p>
          <a:p>
            <a:r>
              <a:rPr lang="en-GB" sz="1200" strike="noStrike">
                <a:solidFill>
                  <a:srgbClr val="000000"/>
                </a:solidFill>
                <a:latin typeface="Courier 10 Pitch"/>
              </a:rPr>
              <a:t>        </a:t>
            </a:r>
            <a:r>
              <a:rPr lang="en-GB" sz="1200" strike="noStrike">
                <a:solidFill>
                  <a:srgbClr val="000000"/>
                </a:solidFill>
                <a:latin typeface="Courier 10 Pitch"/>
              </a:rPr>
              <a:t>.withRollback( txid -&gt; {</a:t>
            </a:r>
            <a:endParaRPr/>
          </a:p>
          <a:p>
            <a:r>
              <a:rPr lang="en-GB" sz="1200" strike="noStrike">
                <a:solidFill>
                  <a:srgbClr val="000000"/>
                </a:solidFill>
                <a:latin typeface="Courier 10 Pitch"/>
              </a:rPr>
              <a:t>            </a:t>
            </a:r>
            <a:r>
              <a:rPr lang="en-GB" sz="1200" strike="noStrike">
                <a:solidFill>
                  <a:srgbClr val="000000"/>
                </a:solidFill>
                <a:latin typeface="Courier 10 Pitch"/>
              </a:rPr>
              <a:t>new BookingSystemWebServiceService().getBookingSystemPort().cancelTickets(txid);</a:t>
            </a:r>
            <a:endParaRPr/>
          </a:p>
          <a:p>
            <a:r>
              <a:rPr lang="en-GB" sz="1200" strike="noStrike">
                <a:solidFill>
                  <a:srgbClr val="000000"/>
                </a:solidFill>
                <a:latin typeface="Courier 10 Pitch"/>
              </a:rPr>
              <a:t>        </a:t>
            </a:r>
            <a:r>
              <a:rPr lang="en-GB" sz="1200" strike="noStrike">
                <a:solidFill>
                  <a:srgbClr val="000000"/>
                </a:solidFill>
                <a:latin typeface="Courier 10 Pitch"/>
              </a:rPr>
              <a:t>})</a:t>
            </a:r>
            <a:endParaRPr/>
          </a:p>
          <a:p>
            <a:r>
              <a:rPr lang="en-GB" sz="1200" strike="noStrike">
                <a:solidFill>
                  <a:srgbClr val="000000"/>
                </a:solidFill>
                <a:latin typeface="Courier 10 Pitch"/>
              </a:rPr>
              <a:t>        </a:t>
            </a:r>
            <a:r>
              <a:rPr lang="en-GB" sz="1200" strike="noStrike">
                <a:solidFill>
                  <a:srgbClr val="000000"/>
                </a:solidFill>
                <a:latin typeface="Courier 10 Pitch"/>
              </a:rPr>
              <a:t>.build()</a:t>
            </a:r>
            <a:endParaRPr/>
          </a:p>
          <a:p>
            <a:r>
              <a:rPr lang="en-GB" sz="1200" strike="noStrike">
                <a:solidFill>
                  <a:srgbClr val="000000"/>
                </a:solidFill>
                <a:latin typeface="Courier 10 Pitch"/>
              </a:rPr>
              <a:t>    </a:t>
            </a:r>
            <a:r>
              <a:rPr lang="en-GB" sz="1200" strike="noStrike">
                <a:solidFill>
                  <a:srgbClr val="000000"/>
                </a:solidFill>
                <a:latin typeface="Courier 10 Pitch"/>
              </a:rPr>
              <a:t>);</a:t>
            </a:r>
            <a:endParaRPr/>
          </a:p>
          <a:p>
            <a:r>
              <a:rPr lang="en-GB" sz="1200" strike="noStrike">
                <a:solidFill>
                  <a:srgbClr val="000000"/>
                </a:solidFill>
                <a:latin typeface="Courier 10 Pitch"/>
              </a:rPr>
              <a:t>  </a:t>
            </a:r>
            <a:r>
              <a:rPr lang="en-GB" sz="1200" strike="noStrike">
                <a:solidFill>
                  <a:srgbClr val="000000"/>
                </a:solidFill>
                <a:latin typeface="Courier 10 Pitch"/>
              </a:rPr>
              <a:t>}</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Spring Boot Example</a:t>
            </a:r>
            <a:endParaRPr/>
          </a:p>
        </p:txBody>
      </p:sp>
      <p:sp>
        <p:nvSpPr>
          <p:cNvPr id="122" name="CustomShape 2"/>
          <p:cNvSpPr/>
          <p:nvPr/>
        </p:nvSpPr>
        <p:spPr>
          <a:xfrm>
            <a:off x="504000" y="1440000"/>
            <a:ext cx="9072360" cy="5543640"/>
          </a:xfrm>
          <a:prstGeom prst="rect">
            <a:avLst/>
          </a:prstGeom>
          <a:solidFill>
            <a:srgbClr val="eeeeee"/>
          </a:solidFill>
          <a:ln>
            <a:noFill/>
          </a:ln>
        </p:spPr>
        <p:style>
          <a:lnRef idx="0"/>
          <a:fillRef idx="0"/>
          <a:effectRef idx="0"/>
          <a:fontRef idx="minor"/>
        </p:style>
        <p:txBody>
          <a:bodyPr lIns="0" rIns="0" tIns="0" bIns="0"/>
          <a:p>
            <a:r>
              <a:rPr lang="en-GB" sz="1200" strike="noStrike">
                <a:latin typeface="Courier 10 Pitch"/>
              </a:rPr>
              <a:t>@Service</a:t>
            </a:r>
            <a:endParaRPr/>
          </a:p>
          <a:p>
            <a:r>
              <a:rPr lang="en-GB" sz="1200" strike="noStrike">
                <a:latin typeface="Courier 10 Pitch"/>
              </a:rPr>
              <a:t>@Transactional</a:t>
            </a:r>
            <a:endParaRPr/>
          </a:p>
          <a:p>
            <a:r>
              <a:rPr lang="en-GB" sz="1200" strike="noStrike">
                <a:latin typeface="Courier 10 Pitch"/>
              </a:rPr>
              <a:t>public class AppService {</a:t>
            </a:r>
            <a:endParaRPr/>
          </a:p>
          <a:p>
            <a:r>
              <a:rPr lang="en-GB" sz="1200" strike="noStrike">
                <a:latin typeface="Courier 10 Pitch"/>
              </a:rPr>
              <a:t>  </a:t>
            </a:r>
            <a:r>
              <a:rPr lang="en-GB" sz="1200" strike="noStrike">
                <a:latin typeface="Courier 10 Pitch"/>
              </a:rPr>
              <a:t>@Autowired BaseicTransactionAssistanceFactory microserviceFactory;</a:t>
            </a:r>
            <a:endParaRPr/>
          </a:p>
          <a:p>
            <a:r>
              <a:rPr lang="en-GB" sz="1200" strike="noStrike">
                <a:latin typeface="Courier 10 Pitch"/>
              </a:rPr>
              <a:t>  </a:t>
            </a:r>
            <a:r>
              <a:rPr lang="en-GB" sz="1200" strike="noStrike">
                <a:solidFill>
                  <a:srgbClr val="000000"/>
                </a:solidFill>
                <a:latin typeface="Courier 10 Pitch"/>
              </a:rPr>
              <a:t>public String doSomethingWithAGlobalTransactionAndARemoteMicroservice(String username) ... {</a:t>
            </a:r>
            <a:endParaRPr/>
          </a:p>
          <a:p>
            <a:r>
              <a:rPr lang="en-GB" sz="1200" strike="noStrike">
                <a:solidFill>
                  <a:srgbClr val="000000"/>
                </a:solidFill>
                <a:latin typeface="Courier 10 Pitch"/>
              </a:rPr>
              <a:t>    </a:t>
            </a:r>
            <a:r>
              <a:rPr lang="en-GB" sz="1200" strike="noStrike">
                <a:solidFill>
                  <a:srgbClr val="000000"/>
                </a:solidFill>
                <a:latin typeface="Courier 10 Pitch"/>
              </a:rPr>
              <a:t>String msResponse = null;</a:t>
            </a:r>
            <a:endParaRPr/>
          </a:p>
          <a:p>
            <a:r>
              <a:rPr lang="en-GB" sz="1200" strike="noStrike">
                <a:solidFill>
                  <a:srgbClr val="000000"/>
                </a:solidFill>
                <a:latin typeface="Courier 10 Pitch"/>
              </a:rPr>
              <a:t>    </a:t>
            </a:r>
            <a:r>
              <a:rPr lang="en-GB" sz="1200" strike="noStrike">
                <a:solidFill>
                  <a:srgbClr val="000000"/>
                </a:solidFill>
                <a:latin typeface="Courier 10 Pitch"/>
              </a:rPr>
              <a:t>try(TransactionAssistant transactionAssistant = microserviceFactory.getTransactionAssistant()){</a:t>
            </a:r>
            <a:endParaRPr/>
          </a:p>
          <a:p>
            <a:r>
              <a:rPr lang="en-GB" sz="1200" strike="noStrike">
                <a:solidFill>
                  <a:srgbClr val="000000"/>
                </a:solidFill>
                <a:latin typeface="Courier 10 Pitch"/>
              </a:rPr>
              <a:t>      </a:t>
            </a:r>
            <a:r>
              <a:rPr lang="en-GB" sz="1200" strike="noStrike">
                <a:solidFill>
                  <a:srgbClr val="000000"/>
                </a:solidFill>
                <a:latin typeface="Courier 10 Pitch"/>
              </a:rPr>
              <a:t>msResponse = transactionAssistant.executeInActiveTransaction(txid-&gt;{</a:t>
            </a:r>
            <a:endParaRPr/>
          </a:p>
          <a:p>
            <a:r>
              <a:rPr lang="en-GB" sz="1200" strike="noStrike">
                <a:solidFill>
                  <a:srgbClr val="000000"/>
                </a:solidFill>
                <a:latin typeface="Courier 10 Pitch"/>
              </a:rPr>
              <a:t>        </a:t>
            </a:r>
            <a:r>
              <a:rPr lang="en-GB" sz="1200" strike="noStrike">
                <a:solidFill>
                  <a:srgbClr val="000000"/>
                </a:solidFill>
                <a:latin typeface="Courier 10 Pitch"/>
              </a:rPr>
              <a:t>final LetterWriter service = new LetterWebServiceService().getLetterWriterPort();</a:t>
            </a:r>
            <a:endParaRPr/>
          </a:p>
          <a:p>
            <a:r>
              <a:rPr lang="en-GB" sz="1200" strike="noStrike">
                <a:solidFill>
                  <a:srgbClr val="000000"/>
                </a:solidFill>
                <a:latin typeface="Courier 10 Pitch"/>
              </a:rPr>
              <a:t>        </a:t>
            </a:r>
            <a:r>
              <a:rPr lang="en-GB" sz="1200" strike="noStrike">
                <a:solidFill>
                  <a:srgbClr val="000000"/>
                </a:solidFill>
                <a:latin typeface="Courier 10 Pitch"/>
              </a:rPr>
              <a:t>return service.writeLetter(txid, username);</a:t>
            </a:r>
            <a:endParaRPr/>
          </a:p>
          <a:p>
            <a:r>
              <a:rPr lang="en-GB" sz="1200" strike="noStrike">
                <a:solidFill>
                  <a:srgbClr val="000000"/>
                </a:solidFill>
                <a:latin typeface="Courier 10 Pitch"/>
              </a:rPr>
              <a:t>      </a:t>
            </a:r>
            <a:r>
              <a:rPr lang="en-GB" sz="1200" strike="noStrike">
                <a:solidFill>
                  <a:srgbClr val="000000"/>
                </a:solidFill>
                <a:latin typeface="Courier 10 Pitch"/>
              </a:rPr>
              <a:t>});</a:t>
            </a:r>
            <a:endParaRPr/>
          </a:p>
          <a:p>
            <a:r>
              <a:rPr lang="en-GB" sz="1200" strike="noStrike">
                <a:solidFill>
                  <a:srgbClr val="000000"/>
                </a:solidFill>
                <a:latin typeface="Courier 10 Pitch"/>
              </a:rPr>
              <a:t>    </a:t>
            </a:r>
            <a:r>
              <a:rPr lang="en-GB" sz="1200" strike="noStrike">
                <a:solidFill>
                  <a:srgbClr val="000000"/>
                </a:solidFill>
                <a:latin typeface="Courier 10 Pitch"/>
              </a:rPr>
              <a:t>}</a:t>
            </a:r>
            <a:endParaRPr/>
          </a:p>
          <a:p>
            <a:r>
              <a:rPr lang="en-GB" sz="1200" strike="noStrike">
                <a:solidFill>
                  <a:srgbClr val="000000"/>
                </a:solidFill>
                <a:latin typeface="Courier 10 Pitch"/>
              </a:rPr>
              <a:t>    </a:t>
            </a:r>
            <a:r>
              <a:rPr lang="en-GB" sz="1200" strike="noStrike">
                <a:solidFill>
                  <a:srgbClr val="000000"/>
                </a:solidFill>
                <a:latin typeface="Courier 10 Pitch"/>
              </a:rPr>
              <a:t>return msResponse;</a:t>
            </a:r>
            <a:endParaRPr/>
          </a:p>
          <a:p>
            <a:r>
              <a:rPr lang="en-GB" sz="1200" strike="noStrike">
                <a:solidFill>
                  <a:srgbClr val="000000"/>
                </a:solidFill>
                <a:latin typeface="Courier 10 Pitch"/>
              </a:rPr>
              <a:t>  </a:t>
            </a:r>
            <a:r>
              <a:rPr lang="en-GB" sz="1200" strike="noStrike">
                <a:solidFill>
                  <a:srgbClr val="000000"/>
                </a:solidFill>
                <a:latin typeface="Courier 10 Pitch"/>
              </a:rPr>
              <a:t>}</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Spring Boot Example</a:t>
            </a:r>
            <a:endParaRPr/>
          </a:p>
        </p:txBody>
      </p:sp>
      <p:sp>
        <p:nvSpPr>
          <p:cNvPr id="124" name="CustomShape 2"/>
          <p:cNvSpPr/>
          <p:nvPr/>
        </p:nvSpPr>
        <p:spPr>
          <a:xfrm>
            <a:off x="504000" y="1440000"/>
            <a:ext cx="9072360" cy="5543640"/>
          </a:xfrm>
          <a:prstGeom prst="rect">
            <a:avLst/>
          </a:prstGeom>
          <a:solidFill>
            <a:srgbClr val="eeeeee"/>
          </a:solidFill>
          <a:ln>
            <a:noFill/>
          </a:ln>
        </p:spPr>
        <p:style>
          <a:lnRef idx="0"/>
          <a:fillRef idx="0"/>
          <a:effectRef idx="0"/>
          <a:fontRef idx="minor"/>
        </p:style>
        <p:txBody>
          <a:bodyPr lIns="0" rIns="0" tIns="0" bIns="0"/>
          <a:p>
            <a:r>
              <a:rPr lang="en-GB" sz="1200" strike="noStrike">
                <a:solidFill>
                  <a:srgbClr val="000000"/>
                </a:solidFill>
                <a:latin typeface="Courier 10 Pitch"/>
              </a:rPr>
              <a:t>final LetterWriter service = new LetterWebServiceService().getLetterWriterPort();</a:t>
            </a:r>
            <a:endParaRPr/>
          </a:p>
          <a:p>
            <a:r>
              <a:rPr lang="en-GB" sz="1200" strike="noStrike">
                <a:solidFill>
                  <a:srgbClr val="000000"/>
                </a:solidFill>
                <a:latin typeface="Courier 10 Pitch"/>
              </a:rPr>
              <a:t>CommitRollbackHandler commitRollbackCallback = new CommitRollbackHandler() {</a:t>
            </a:r>
            <a:endParaRPr/>
          </a:p>
          <a:p>
            <a:r>
              <a:rPr lang="en-GB" sz="1200" strike="noStrike">
                <a:solidFill>
                  <a:srgbClr val="000000"/>
                </a:solidFill>
                <a:latin typeface="Courier 10 Pitch"/>
              </a:rPr>
              <a:t>  </a:t>
            </a:r>
            <a:r>
              <a:rPr lang="en-GB" sz="1200" strike="noStrike">
                <a:solidFill>
                  <a:srgbClr val="000000"/>
                </a:solidFill>
                <a:latin typeface="Courier 10 Pitch"/>
              </a:rPr>
              <a:t>@Override</a:t>
            </a:r>
            <a:endParaRPr/>
          </a:p>
          <a:p>
            <a:r>
              <a:rPr lang="en-GB" sz="1200" strike="noStrike">
                <a:solidFill>
                  <a:srgbClr val="000000"/>
                </a:solidFill>
                <a:latin typeface="Courier 10 Pitch"/>
              </a:rPr>
              <a:t>  </a:t>
            </a:r>
            <a:r>
              <a:rPr lang="en-GB" sz="1200" strike="noStrike">
                <a:solidFill>
                  <a:srgbClr val="000000"/>
                </a:solidFill>
                <a:latin typeface="Courier 10 Pitch"/>
              </a:rPr>
              <a:t>public void rollback(String txid) throws Exception {</a:t>
            </a:r>
            <a:endParaRPr/>
          </a:p>
          <a:p>
            <a:r>
              <a:rPr lang="en-GB" sz="1200" strike="noStrike">
                <a:solidFill>
                  <a:srgbClr val="000000"/>
                </a:solidFill>
                <a:latin typeface="Courier 10 Pitch"/>
              </a:rPr>
              <a:t>    </a:t>
            </a:r>
            <a:r>
              <a:rPr lang="en-GB" sz="1200" strike="noStrike">
                <a:solidFill>
                  <a:srgbClr val="000000"/>
                </a:solidFill>
                <a:latin typeface="Courier 10 Pitch"/>
              </a:rPr>
              <a:t>//compensate by cancelling the letter</a:t>
            </a:r>
            <a:endParaRPr/>
          </a:p>
          <a:p>
            <a:r>
              <a:rPr lang="en-GB" sz="1200" strike="noStrike">
                <a:solidFill>
                  <a:srgbClr val="000000"/>
                </a:solidFill>
                <a:latin typeface="Courier 10 Pitch"/>
              </a:rPr>
              <a:t>    </a:t>
            </a:r>
            <a:r>
              <a:rPr lang="en-GB" sz="1200" strike="noStrike">
                <a:solidFill>
                  <a:srgbClr val="000000"/>
                </a:solidFill>
                <a:latin typeface="Courier 10 Pitch"/>
              </a:rPr>
              <a:t>service.cancelLetter(txid);</a:t>
            </a:r>
            <a:endParaRPr/>
          </a:p>
          <a:p>
            <a:r>
              <a:rPr lang="en-GB" sz="1200" strike="noStrike">
                <a:solidFill>
                  <a:srgbClr val="000000"/>
                </a:solidFill>
                <a:latin typeface="Courier 10 Pitch"/>
              </a:rPr>
              <a:t>  </a:t>
            </a:r>
            <a:r>
              <a:rPr lang="en-GB" sz="1200" strike="noStrike">
                <a:solidFill>
                  <a:srgbClr val="000000"/>
                </a:solidFill>
                <a:latin typeface="Courier 10 Pitch"/>
              </a:rPr>
              <a:t>}</a:t>
            </a:r>
            <a:endParaRPr/>
          </a:p>
          <a:p>
            <a:r>
              <a:rPr lang="en-GB" sz="1200" strike="noStrike">
                <a:solidFill>
                  <a:srgbClr val="000000"/>
                </a:solidFill>
                <a:latin typeface="Courier 10 Pitch"/>
              </a:rPr>
              <a:t>  </a:t>
            </a:r>
            <a:r>
              <a:rPr lang="en-GB" sz="1200" strike="noStrike">
                <a:solidFill>
                  <a:srgbClr val="000000"/>
                </a:solidFill>
                <a:latin typeface="Courier 10 Pitch"/>
              </a:rPr>
              <a:t>@Override</a:t>
            </a:r>
            <a:endParaRPr/>
          </a:p>
          <a:p>
            <a:r>
              <a:rPr lang="en-GB" sz="1200" strike="noStrike">
                <a:solidFill>
                  <a:srgbClr val="000000"/>
                </a:solidFill>
                <a:latin typeface="Courier 10 Pitch"/>
              </a:rPr>
              <a:t>  </a:t>
            </a:r>
            <a:r>
              <a:rPr lang="en-GB" sz="1200" strike="noStrike">
                <a:solidFill>
                  <a:srgbClr val="000000"/>
                </a:solidFill>
                <a:latin typeface="Courier 10 Pitch"/>
              </a:rPr>
              <a:t>public void commit(String txid) throws Exception {</a:t>
            </a:r>
            <a:endParaRPr/>
          </a:p>
          <a:p>
            <a:r>
              <a:rPr lang="en-GB" sz="1200" strike="noStrike">
                <a:solidFill>
                  <a:srgbClr val="000000"/>
                </a:solidFill>
                <a:latin typeface="Courier 10 Pitch"/>
              </a:rPr>
              <a:t>    </a:t>
            </a:r>
            <a:r>
              <a:rPr lang="en-GB" sz="1200" strike="noStrike">
                <a:solidFill>
                  <a:srgbClr val="000000"/>
                </a:solidFill>
                <a:latin typeface="Courier 10 Pitch"/>
              </a:rPr>
              <a:t>//nothing to do, this service autocommits.</a:t>
            </a:r>
            <a:endParaRPr/>
          </a:p>
          <a:p>
            <a:r>
              <a:rPr lang="en-GB" sz="1200" strike="noStrike">
                <a:solidFill>
                  <a:srgbClr val="000000"/>
                </a:solidFill>
                <a:latin typeface="Courier 10 Pitch"/>
              </a:rPr>
              <a:t>  </a:t>
            </a:r>
            <a:r>
              <a:rPr lang="en-GB" sz="1200" strike="noStrike">
                <a:solidFill>
                  <a:srgbClr val="000000"/>
                </a:solidFill>
                <a:latin typeface="Courier 10 Pitch"/>
              </a:rPr>
              <a:t>}</a:t>
            </a:r>
            <a:endParaRPr/>
          </a:p>
          <a:p>
            <a:r>
              <a:rPr lang="en-GB" sz="1200" strike="noStrike">
                <a:solidFill>
                  <a:srgbClr val="000000"/>
                </a:solidFill>
                <a:latin typeface="Courier 10 Pitch"/>
              </a:rPr>
              <a:t>};</a:t>
            </a:r>
            <a:endParaRPr/>
          </a:p>
          <a:p>
            <a:r>
              <a:rPr lang="en-GB" sz="1200" strike="noStrike">
                <a:solidFill>
                  <a:srgbClr val="000000"/>
                </a:solidFill>
                <a:latin typeface="Courier 10 Pitch"/>
              </a:rPr>
              <a:t>BitronixTransactionConfigurator.setup("xa/ms1", commitRollbackCallback, 30000L, new File("."));</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Supported Stacks</a:t>
            </a:r>
            <a:endParaRPr/>
          </a:p>
        </p:txBody>
      </p:sp>
      <p:sp>
        <p:nvSpPr>
          <p:cNvPr id="126"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latin typeface="Arial"/>
              </a:rPr>
              <a:t>Standalone Java</a:t>
            </a:r>
            <a:endParaRPr/>
          </a:p>
          <a:p>
            <a:pPr lvl="1">
              <a:lnSpc>
                <a:spcPct val="100000"/>
              </a:lnSpc>
              <a:buSzPct val="75000"/>
              <a:buFont typeface="StarSymbol"/>
              <a:buChar char="l"/>
            </a:pPr>
            <a:r>
              <a:rPr lang="en-GB" sz="2600" strike="noStrike">
                <a:latin typeface="Arial"/>
              </a:rPr>
              <a:t>Bitronix or Atomikos</a:t>
            </a:r>
            <a:endParaRPr/>
          </a:p>
          <a:p>
            <a:pPr>
              <a:lnSpc>
                <a:spcPct val="100000"/>
              </a:lnSpc>
              <a:buSzPct val="45000"/>
              <a:buFont typeface="StarSymbol"/>
              <a:buChar char="l"/>
            </a:pPr>
            <a:r>
              <a:rPr lang="en-GB" sz="2600" strike="noStrike">
                <a:latin typeface="Arial"/>
              </a:rPr>
              <a:t>Tomcat / Jetty</a:t>
            </a:r>
            <a:endParaRPr/>
          </a:p>
          <a:p>
            <a:pPr lvl="1">
              <a:lnSpc>
                <a:spcPct val="100000"/>
              </a:lnSpc>
              <a:buSzPct val="75000"/>
              <a:buFont typeface="StarSymbol"/>
              <a:buChar char="l"/>
            </a:pPr>
            <a:r>
              <a:rPr lang="en-GB" sz="2600" strike="noStrike">
                <a:latin typeface="Arial"/>
              </a:rPr>
              <a:t>Plain Java + Bitronix or Atomikos</a:t>
            </a:r>
            <a:endParaRPr/>
          </a:p>
          <a:p>
            <a:pPr lvl="1">
              <a:lnSpc>
                <a:spcPct val="100000"/>
              </a:lnSpc>
              <a:buSzPct val="75000"/>
              <a:buFont typeface="StarSymbol"/>
              <a:buChar char="l"/>
            </a:pPr>
            <a:r>
              <a:rPr lang="en-GB" sz="2600" strike="noStrike">
                <a:latin typeface="Arial"/>
              </a:rPr>
              <a:t>Spring + Bitronix or Atomikos</a:t>
            </a:r>
            <a:endParaRPr/>
          </a:p>
          <a:p>
            <a:pPr>
              <a:lnSpc>
                <a:spcPct val="100000"/>
              </a:lnSpc>
              <a:buSzPct val="45000"/>
              <a:buFont typeface="StarSymbol"/>
              <a:buChar char="l"/>
            </a:pPr>
            <a:r>
              <a:rPr lang="en-GB" sz="2600" strike="noStrike">
                <a:latin typeface="Arial"/>
              </a:rPr>
              <a:t>Spring Boot + Bitronix or Atomikos</a:t>
            </a:r>
            <a:endParaRPr/>
          </a:p>
          <a:p>
            <a:pPr>
              <a:lnSpc>
                <a:spcPct val="100000"/>
              </a:lnSpc>
              <a:buSzPct val="45000"/>
              <a:buFont typeface="StarSymbol"/>
              <a:buChar char="l"/>
            </a:pPr>
            <a:r>
              <a:rPr lang="en-GB" sz="2600" strike="noStrike">
                <a:latin typeface="Arial"/>
              </a:rPr>
              <a:t>Java EE</a:t>
            </a:r>
            <a:endParaRPr/>
          </a:p>
          <a:p>
            <a:pPr lvl="1">
              <a:lnSpc>
                <a:spcPct val="100000"/>
              </a:lnSpc>
              <a:buSzPct val="75000"/>
              <a:buFont typeface="StarSymbol"/>
              <a:buChar char="l"/>
            </a:pPr>
            <a:r>
              <a:rPr lang="en-GB" sz="2600" strike="noStrike">
                <a:latin typeface="Arial"/>
              </a:rPr>
              <a:t>JBoss EAP + Wildfly</a:t>
            </a:r>
            <a:endParaRPr/>
          </a:p>
          <a:p>
            <a:pPr lvl="1">
              <a:lnSpc>
                <a:spcPct val="100000"/>
              </a:lnSpc>
              <a:buSzPct val="75000"/>
              <a:buFont typeface="StarSymbol"/>
              <a:buChar char="l"/>
            </a:pPr>
            <a:r>
              <a:rPr lang="en-GB" sz="2600" strike="noStrike">
                <a:latin typeface="Arial"/>
              </a:rPr>
              <a:t>Websphere – not yet – need support please!</a:t>
            </a:r>
            <a:endParaRPr/>
          </a:p>
          <a:p>
            <a:pPr lvl="1">
              <a:lnSpc>
                <a:spcPct val="100000"/>
              </a:lnSpc>
              <a:buSzPct val="75000"/>
              <a:buFont typeface="StarSymbol"/>
              <a:buChar char="l"/>
            </a:pPr>
            <a:r>
              <a:rPr lang="en-GB" sz="2600" strike="noStrike">
                <a:latin typeface="Arial"/>
              </a:rPr>
              <a:t>Other App Servers – not yet – need support please!</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504000" y="423720"/>
            <a:ext cx="7200000" cy="1023840"/>
          </a:xfrm>
          <a:prstGeom prst="rect">
            <a:avLst/>
          </a:prstGeom>
          <a:noFill/>
          <a:ln>
            <a:noFill/>
          </a:ln>
        </p:spPr>
        <p:style>
          <a:lnRef idx="0"/>
          <a:fillRef idx="0"/>
          <a:effectRef idx="0"/>
          <a:fontRef idx="minor"/>
        </p:style>
        <p:txBody>
          <a:bodyPr lIns="0" rIns="0" tIns="0" bIns="0" anchor="ctr"/>
          <a:p>
            <a:r>
              <a:rPr lang="en-GB" sz="3600" strike="noStrike">
                <a:latin typeface="Arial"/>
              </a:rPr>
              <a:t>Contextual Information for Commit/Rollback</a:t>
            </a:r>
            <a:endParaRPr/>
          </a:p>
        </p:txBody>
      </p:sp>
      <p:sp>
        <p:nvSpPr>
          <p:cNvPr id="128"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latin typeface="Arial"/>
              </a:rPr>
              <a:t>Look back at other code. The transaction ID – a String – is the key which you can use to lookup data from the execution stage.</a:t>
            </a:r>
            <a:endParaRPr/>
          </a:p>
          <a:p>
            <a:pPr lvl="1">
              <a:lnSpc>
                <a:spcPct val="100000"/>
              </a:lnSpc>
              <a:buSzPct val="75000"/>
              <a:buFont typeface="StarSymbol"/>
              <a:buChar char="l"/>
            </a:pPr>
            <a:r>
              <a:rPr lang="en-GB" sz="2600" strike="noStrike">
                <a:latin typeface="Arial"/>
              </a:rPr>
              <a:t>Execution Stage MUST write data in an inner transaction before calling the microservice, to ensure it is available during commit / rollback.</a:t>
            </a:r>
            <a:endParaRPr/>
          </a:p>
          <a:p>
            <a:pPr lvl="1">
              <a:lnSpc>
                <a:spcPct val="100000"/>
              </a:lnSpc>
              <a:buSzPct val="75000"/>
              <a:buFont typeface="StarSymbol"/>
              <a:buChar char="l"/>
            </a:pPr>
            <a:r>
              <a:rPr lang="en-GB" sz="2600" strike="noStrike">
                <a:latin typeface="Arial"/>
              </a:rPr>
              <a:t>Use File, DB or persistent key/value storage like MemCached or any NoSQL storage</a:t>
            </a:r>
            <a:endParaRPr/>
          </a:p>
          <a:p>
            <a:pPr lvl="1">
              <a:lnSpc>
                <a:spcPct val="100000"/>
              </a:lnSpc>
              <a:buSzPct val="75000"/>
              <a:buFont typeface="StarSymbol"/>
              <a:buChar char="l"/>
            </a:pPr>
            <a:r>
              <a:rPr lang="en-GB" sz="2600" strike="noStrike">
                <a:latin typeface="Arial"/>
              </a:rPr>
              <a:t>No solution provided by library, because there are so many options!</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(Non-)Issues</a:t>
            </a:r>
            <a:endParaRPr/>
          </a:p>
        </p:txBody>
      </p:sp>
      <p:sp>
        <p:nvSpPr>
          <p:cNvPr id="130"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latin typeface="Arial"/>
              </a:rPr>
              <a:t>I'm integrating a service which doesn't have a “commit” method</a:t>
            </a:r>
            <a:endParaRPr/>
          </a:p>
          <a:p>
            <a:pPr lvl="1">
              <a:lnSpc>
                <a:spcPct val="100000"/>
              </a:lnSpc>
              <a:buSzPct val="75000"/>
              <a:buFont typeface="StarSymbol"/>
              <a:buChar char="l"/>
            </a:pPr>
            <a:r>
              <a:rPr lang="en-GB" sz="2600" strike="noStrike">
                <a:latin typeface="Arial"/>
              </a:rPr>
              <a:t>No Problem. The data in that system might look consumed, altho a rollback / compensation is pending. But it's still eventually consistent</a:t>
            </a:r>
            <a:endParaRPr/>
          </a:p>
          <a:p>
            <a:pPr>
              <a:lnSpc>
                <a:spcPct val="100000"/>
              </a:lnSpc>
              <a:buSzPct val="45000"/>
              <a:buFont typeface="StarSymbol"/>
              <a:buChar char="l"/>
            </a:pPr>
            <a:r>
              <a:rPr lang="en-GB" sz="2600" strike="noStrike">
                <a:latin typeface="Arial"/>
              </a:rPr>
              <a:t>It takes a long time for a service to come back online after a crash</a:t>
            </a:r>
            <a:endParaRPr/>
          </a:p>
          <a:p>
            <a:pPr lvl="1">
              <a:lnSpc>
                <a:spcPct val="100000"/>
              </a:lnSpc>
              <a:buSzPct val="75000"/>
              <a:buFont typeface="StarSymbol"/>
              <a:buChar char="l"/>
            </a:pPr>
            <a:r>
              <a:rPr lang="en-GB" sz="2600" strike="noStrike">
                <a:latin typeface="Arial"/>
              </a:rPr>
              <a:t>And Facebook has never lost a photo temporarily? Eventually, everything will be consistent.</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(Non-)Issues</a:t>
            </a:r>
            <a:endParaRPr/>
          </a:p>
        </p:txBody>
      </p:sp>
      <p:sp>
        <p:nvSpPr>
          <p:cNvPr id="132"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latin typeface="Arial"/>
              </a:rPr>
              <a:t>Isn't WS-AT better</a:t>
            </a:r>
            <a:endParaRPr/>
          </a:p>
          <a:p>
            <a:pPr lvl="1">
              <a:lnSpc>
                <a:spcPct val="100000"/>
              </a:lnSpc>
              <a:buSzPct val="75000"/>
              <a:buFont typeface="StarSymbol"/>
              <a:buChar char="l"/>
            </a:pPr>
            <a:r>
              <a:rPr lang="en-GB" sz="2600" strike="noStrike">
                <a:latin typeface="Arial"/>
              </a:rPr>
              <a:t>If you are integrating SOAP services which support it and your systems are compatible, give it a try</a:t>
            </a:r>
            <a:endParaRPr/>
          </a:p>
          <a:p>
            <a:pPr>
              <a:lnSpc>
                <a:spcPct val="100000"/>
              </a:lnSpc>
              <a:buSzPct val="45000"/>
              <a:buFont typeface="StarSymbol"/>
              <a:buChar char="l"/>
            </a:pPr>
            <a:r>
              <a:rPr lang="en-GB" sz="2600" strike="noStrike">
                <a:latin typeface="Arial"/>
              </a:rPr>
              <a:t>TODO?</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More Info</a:t>
            </a:r>
            <a:endParaRPr/>
          </a:p>
        </p:txBody>
      </p:sp>
      <p:sp>
        <p:nvSpPr>
          <p:cNvPr id="134"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latin typeface="Arial"/>
              </a:rPr>
              <a:t>TODO</a:t>
            </a:r>
            <a:endParaRPr/>
          </a:p>
          <a:p>
            <a:pPr lvl="1">
              <a:lnSpc>
                <a:spcPct val="100000"/>
              </a:lnSpc>
              <a:buSzPct val="75000"/>
              <a:buFont typeface="StarSymbol"/>
              <a:buChar char="l"/>
            </a:pPr>
            <a:r>
              <a:rPr lang="en-GB" sz="2600" strike="noStrike">
                <a:latin typeface="Arial"/>
              </a:rPr>
              <a:t>Links to blog articles</a:t>
            </a:r>
            <a:endParaRPr/>
          </a:p>
          <a:p>
            <a:pPr lvl="2">
              <a:lnSpc>
                <a:spcPct val="100000"/>
              </a:lnSpc>
              <a:buSzPct val="45000"/>
              <a:buFont typeface="StarSymbol"/>
              <a:buChar char="l"/>
            </a:pPr>
            <a:r>
              <a:rPr lang="en-GB" sz="2600" strike="noStrike">
                <a:latin typeface="Arial"/>
              </a:rPr>
              <a:t>Original</a:t>
            </a:r>
            <a:endParaRPr/>
          </a:p>
          <a:p>
            <a:pPr lvl="2">
              <a:lnSpc>
                <a:spcPct val="100000"/>
              </a:lnSpc>
              <a:buSzPct val="45000"/>
              <a:buFont typeface="StarSymbol"/>
              <a:buChar char="l"/>
            </a:pPr>
            <a:r>
              <a:rPr lang="en-GB" sz="2600" strike="noStrike">
                <a:latin typeface="Arial"/>
              </a:rPr>
              <a:t>Integrating non-tx</a:t>
            </a:r>
            <a:endParaRPr/>
          </a:p>
          <a:p>
            <a:pPr lvl="2">
              <a:lnSpc>
                <a:spcPct val="100000"/>
              </a:lnSpc>
              <a:buSzPct val="45000"/>
              <a:buFont typeface="StarSymbol"/>
              <a:buChar char="l"/>
            </a:pPr>
            <a:r>
              <a:rPr lang="en-GB" sz="2600" strike="noStrike">
                <a:latin typeface="Arial"/>
              </a:rPr>
              <a:t>Spring boot</a:t>
            </a:r>
            <a:endParaRPr/>
          </a:p>
          <a:p>
            <a:pPr lvl="1">
              <a:lnSpc>
                <a:spcPct val="100000"/>
              </a:lnSpc>
              <a:buSzPct val="75000"/>
              <a:buFont typeface="StarSymbol"/>
              <a:buChar char="l"/>
            </a:pPr>
            <a:r>
              <a:rPr lang="en-GB" sz="2600" strike="noStrike">
                <a:latin typeface="Arial"/>
              </a:rPr>
              <a:t>https://github.com/maxant/genericconnector</a:t>
            </a:r>
            <a:endParaRPr/>
          </a:p>
          <a:p>
            <a:pPr lvl="2">
              <a:lnSpc>
                <a:spcPct val="100000"/>
              </a:lnSpc>
              <a:buSzPct val="45000"/>
              <a:buFont typeface="StarSymbol"/>
              <a:buChar char="l"/>
            </a:pPr>
            <a:r>
              <a:rPr lang="en-GB" sz="2600" strike="noStrike">
                <a:latin typeface="Arial"/>
              </a:rPr>
              <a:t>Lots of demo code</a:t>
            </a:r>
            <a:endParaRPr/>
          </a:p>
          <a:p>
            <a:pPr lvl="1">
              <a:lnSpc>
                <a:spcPct val="100000"/>
              </a:lnSpc>
              <a:buSzPct val="75000"/>
              <a:buFont typeface="StarSymbol"/>
              <a:buChar char="l"/>
            </a:pPr>
            <a:r>
              <a:rPr lang="en-GB" sz="2600" strike="noStrike">
                <a:latin typeface="Arial"/>
              </a:rPr>
              <a:t>Create Forum?</a:t>
            </a:r>
            <a:endParaRPr/>
          </a:p>
          <a:p>
            <a:pPr lvl="1">
              <a:lnSpc>
                <a:spcPct val="100000"/>
              </a:lnSpc>
              <a:buSzPct val="75000"/>
              <a:buFont typeface="StarSymbol"/>
              <a:buChar char="l"/>
            </a:pPr>
            <a:r>
              <a:rPr lang="en-GB" sz="2600" strike="noStrike">
                <a:latin typeface="Arial"/>
              </a:rPr>
              <a:t>Contacting Ant:</a:t>
            </a:r>
            <a:endParaRPr/>
          </a:p>
          <a:p>
            <a:pPr lvl="2">
              <a:lnSpc>
                <a:spcPct val="100000"/>
              </a:lnSpc>
              <a:buSzPct val="45000"/>
              <a:buFont typeface="StarSymbol"/>
              <a:buChar char="l"/>
            </a:pPr>
            <a:r>
              <a:rPr lang="en-GB" sz="2600" strike="noStrike">
                <a:latin typeface="Arial"/>
              </a:rPr>
              <a:t>ant@maxant.co.uk    @maxant_ch</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Selling Tickets</a:t>
            </a:r>
            <a:endParaRPr/>
          </a:p>
        </p:txBody>
      </p:sp>
      <p:sp>
        <p:nvSpPr>
          <p:cNvPr id="82"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latin typeface="Arial"/>
              </a:rPr>
              <a:t>TODO talk about how we integrated fremdsysteme and how you dont want to purchase something on their side but not have it noted on your side and be financially responsible without reselling it to the end customer.</a:t>
            </a:r>
            <a:endParaRPr/>
          </a:p>
          <a:p>
            <a:pPr>
              <a:lnSpc>
                <a:spcPct val="100000"/>
              </a:lnSpc>
              <a:buSzPct val="45000"/>
              <a:buFont typeface="StarSymbol"/>
              <a:buChar char="l"/>
            </a:pPr>
            <a:r>
              <a:rPr lang="en-GB" sz="2600" strike="noStrike">
                <a:latin typeface="Arial"/>
              </a:rPr>
              <a:t>You cannot dictate the signature of the service you are integrating</a:t>
            </a:r>
            <a:endParaRPr/>
          </a:p>
          <a:p>
            <a:pPr>
              <a:lnSpc>
                <a:spcPct val="100000"/>
              </a:lnSpc>
              <a:buSzPct val="45000"/>
              <a:buFont typeface="StarSymbol"/>
              <a:buChar char="l"/>
            </a:pPr>
            <a:r>
              <a:rPr lang="en-GB" sz="2600" strike="noStrike">
                <a:latin typeface="Arial"/>
              </a:rPr>
              <a:t>Complex solution involving async batches</a:t>
            </a:r>
            <a:endParaRPr/>
          </a:p>
          <a:p>
            <a:pPr>
              <a:lnSpc>
                <a:spcPct val="100000"/>
              </a:lnSpc>
              <a:buSzPct val="45000"/>
              <a:buFont typeface="StarSymbol"/>
              <a:buChar char="l"/>
            </a:pPr>
            <a:r>
              <a:rPr lang="en-GB" sz="2600" strike="noStrike">
                <a:latin typeface="Arial"/>
              </a:rPr>
              <a:t>Getting it wrong costs 3m CHF in a month! </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Adding a contract to a sale</a:t>
            </a:r>
            <a:endParaRPr/>
          </a:p>
        </p:txBody>
      </p:sp>
      <p:sp>
        <p:nvSpPr>
          <p:cNvPr id="84"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latin typeface="Arial"/>
              </a:rPr>
              <a:t>Abo Management done in SAP</a:t>
            </a:r>
            <a:endParaRPr/>
          </a:p>
          <a:p>
            <a:pPr>
              <a:lnSpc>
                <a:spcPct val="100000"/>
              </a:lnSpc>
              <a:buSzPct val="45000"/>
              <a:buFont typeface="StarSymbol"/>
              <a:buChar char="l"/>
            </a:pPr>
            <a:r>
              <a:rPr lang="en-GB" sz="2600" strike="noStrike">
                <a:latin typeface="Arial"/>
              </a:rPr>
              <a:t>SAP is a “microservice” (http://martinfowler.com/articles/microservices.html)</a:t>
            </a:r>
            <a:endParaRPr/>
          </a:p>
          <a:p>
            <a:pPr lvl="1">
              <a:lnSpc>
                <a:spcPct val="100000"/>
              </a:lnSpc>
              <a:buSzPct val="75000"/>
              <a:buFont typeface="StarSymbol"/>
              <a:buChar char="l"/>
            </a:pPr>
            <a:r>
              <a:rPr lang="en-GB" sz="2600" strike="noStrike">
                <a:latin typeface="Arial"/>
              </a:rPr>
              <a:t>It does one thing well (contract management)</a:t>
            </a:r>
            <a:endParaRPr/>
          </a:p>
          <a:p>
            <a:pPr lvl="1">
              <a:lnSpc>
                <a:spcPct val="100000"/>
              </a:lnSpc>
              <a:buSzPct val="75000"/>
              <a:buFont typeface="StarSymbol"/>
              <a:buChar char="l"/>
            </a:pPr>
            <a:r>
              <a:rPr lang="en-GB" sz="2600" strike="noStrike">
                <a:latin typeface="Arial"/>
              </a:rPr>
              <a:t>Language Agnostic – SOAP + ABAP</a:t>
            </a:r>
            <a:endParaRPr/>
          </a:p>
          <a:p>
            <a:pPr lvl="1">
              <a:lnSpc>
                <a:spcPct val="100000"/>
              </a:lnSpc>
              <a:buSzPct val="75000"/>
              <a:buFont typeface="StarSymbol"/>
              <a:buChar char="l"/>
            </a:pPr>
            <a:r>
              <a:rPr lang="en-GB" sz="2600" strike="noStrike">
                <a:latin typeface="Arial"/>
              </a:rPr>
              <a:t>Decentralised gonvernance</a:t>
            </a:r>
            <a:endParaRPr/>
          </a:p>
          <a:p>
            <a:pPr lvl="1">
              <a:lnSpc>
                <a:spcPct val="100000"/>
              </a:lnSpc>
              <a:buSzPct val="75000"/>
              <a:buFont typeface="StarSymbol"/>
              <a:buChar char="l"/>
            </a:pPr>
            <a:r>
              <a:rPr lang="en-GB" sz="2600" strike="noStrike">
                <a:latin typeface="Arial"/>
              </a:rPr>
              <a:t>Decentralised data management</a:t>
            </a:r>
            <a:endParaRPr/>
          </a:p>
          <a:p>
            <a:pPr lvl="1">
              <a:lnSpc>
                <a:spcPct val="100000"/>
              </a:lnSpc>
              <a:buSzPct val="75000"/>
              <a:buFont typeface="StarSymbol"/>
              <a:buChar char="l"/>
            </a:pPr>
            <a:r>
              <a:rPr lang="en-GB" sz="2600" strike="noStrike">
                <a:latin typeface="Arial"/>
              </a:rPr>
              <a:t>Product (contract management)</a:t>
            </a:r>
            <a:endParaRPr/>
          </a:p>
          <a:p>
            <a:pPr lvl="1">
              <a:lnSpc>
                <a:spcPct val="100000"/>
              </a:lnSpc>
              <a:buSzPct val="75000"/>
              <a:buFont typeface="StarSymbol"/>
              <a:buChar char="l"/>
            </a:pPr>
            <a:r>
              <a:rPr lang="en-GB" sz="2600" strike="noStrike">
                <a:latin typeface="Arial"/>
              </a:rPr>
              <a:t>Split around Business Capability? (contracts department/CRM)</a:t>
            </a:r>
            <a:endParaRPr/>
          </a:p>
          <a:p>
            <a:pPr lvl="1">
              <a:lnSpc>
                <a:spcPct val="100000"/>
              </a:lnSpc>
              <a:buSzPct val="75000"/>
              <a:buFont typeface="StarSymbol"/>
              <a:buChar char="l"/>
            </a:pPr>
            <a:r>
              <a:rPr lang="en-GB" sz="2600" strike="noStrike">
                <a:latin typeface="Arial"/>
              </a:rPr>
              <a:t>Evolutionary design (in this case because it was custom)</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Adding a contract to a sale</a:t>
            </a:r>
            <a:endParaRPr/>
          </a:p>
        </p:txBody>
      </p:sp>
      <p:sp>
        <p:nvSpPr>
          <p:cNvPr id="86"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latin typeface="Arial"/>
              </a:rPr>
              <a:t>TODO Services:</a:t>
            </a:r>
            <a:endParaRPr/>
          </a:p>
          <a:p>
            <a:pPr lvl="1">
              <a:lnSpc>
                <a:spcPct val="100000"/>
              </a:lnSpc>
              <a:buSzPct val="75000"/>
              <a:buFont typeface="StarSymbol"/>
              <a:buChar char="l"/>
            </a:pPr>
            <a:r>
              <a:rPr lang="en-GB" sz="2600" strike="noStrike">
                <a:latin typeface="Arial"/>
              </a:rPr>
              <a:t>Customer DB – allows compensation only</a:t>
            </a:r>
            <a:endParaRPr/>
          </a:p>
          <a:p>
            <a:pPr lvl="1">
              <a:lnSpc>
                <a:spcPct val="100000"/>
              </a:lnSpc>
              <a:buSzPct val="75000"/>
              <a:buFont typeface="StarSymbol"/>
              <a:buChar char="l"/>
            </a:pPr>
            <a:r>
              <a:rPr lang="en-GB" sz="2600" strike="noStrike">
                <a:latin typeface="Arial"/>
              </a:rPr>
              <a:t>SAP – execute/commit/rollback (contract managment)</a:t>
            </a:r>
            <a:endParaRPr/>
          </a:p>
          <a:p>
            <a:pPr lvl="1">
              <a:lnSpc>
                <a:spcPct val="100000"/>
              </a:lnSpc>
              <a:buSzPct val="75000"/>
              <a:buFont typeface="StarSymbol"/>
              <a:buChar char="l"/>
            </a:pPr>
            <a:r>
              <a:rPr lang="en-GB" sz="2600" strike="noStrike">
                <a:latin typeface="Arial"/>
              </a:rPr>
              <a:t>SAP – compensation only (financials, which run async)</a:t>
            </a:r>
            <a:endParaRPr/>
          </a:p>
          <a:p>
            <a:pPr lvl="1">
              <a:lnSpc>
                <a:spcPct val="100000"/>
              </a:lnSpc>
              <a:buSzPct val="75000"/>
              <a:buFont typeface="StarSymbol"/>
              <a:buChar char="l"/>
            </a:pPr>
            <a:r>
              <a:rPr lang="en-GB" sz="2600" strike="noStrike">
                <a:latin typeface="Arial"/>
              </a:rPr>
              <a:t>Ticket Backend – reserve/complete purchase/freigabe</a:t>
            </a:r>
            <a:endParaRPr/>
          </a:p>
          <a:p>
            <a:pPr lvl="1">
              <a:lnSpc>
                <a:spcPct val="100000"/>
              </a:lnSpc>
              <a:buSzPct val="75000"/>
              <a:buFont typeface="StarSymbol"/>
              <a:buChar char="l"/>
            </a:pPr>
            <a:r>
              <a:rPr lang="en-GB" sz="2600" strike="noStrike">
                <a:latin typeface="Arial"/>
              </a:rPr>
              <a:t>Order Management – standard JTA/JDBC, but XA since multiple DB connections</a:t>
            </a:r>
            <a:endParaRPr/>
          </a:p>
          <a:p>
            <a:pPr>
              <a:lnSpc>
                <a:spcPct val="100000"/>
              </a:lnSpc>
              <a:buSzPct val="45000"/>
              <a:buFont typeface="StarSymbol"/>
              <a:buChar char="l"/>
            </a:pPr>
            <a:r>
              <a:rPr lang="en-GB" sz="2600" strike="noStrike">
                <a:latin typeface="Arial"/>
              </a:rPr>
              <a:t>Solution</a:t>
            </a:r>
            <a:endParaRPr/>
          </a:p>
          <a:p>
            <a:pPr lvl="1">
              <a:lnSpc>
                <a:spcPct val="100000"/>
              </a:lnSpc>
              <a:buSzPct val="75000"/>
              <a:buFont typeface="StarSymbol"/>
              <a:buChar char="l"/>
            </a:pPr>
            <a:r>
              <a:rPr lang="en-GB" sz="2600" strike="noStrike">
                <a:latin typeface="Arial"/>
              </a:rPr>
              <a:t>Custom made asynchronous framework consisting of orchestrated commands</a:t>
            </a:r>
            <a:endParaRPr/>
          </a:p>
          <a:p>
            <a:pPr lvl="1">
              <a:lnSpc>
                <a:spcPct val="100000"/>
              </a:lnSpc>
              <a:buSzPct val="75000"/>
              <a:buFont typeface="StarSymbol"/>
              <a:buChar char="l"/>
            </a:pPr>
            <a:r>
              <a:rPr lang="en-GB" sz="2600" strike="noStrike">
                <a:latin typeface="Arial"/>
              </a:rPr>
              <a:t>No BPEL because no centralised support for product :-(</a:t>
            </a:r>
            <a:endParaRPr/>
          </a:p>
          <a:p>
            <a:pPr lvl="1">
              <a:lnSpc>
                <a:spcPct val="100000"/>
              </a:lnSpc>
              <a:buSzPct val="75000"/>
              <a:buFont typeface="StarSymbol"/>
              <a:buChar char="l"/>
            </a:pPr>
            <a:r>
              <a:rPr lang="en-GB" sz="2600" strike="noStrike">
                <a:latin typeface="Arial"/>
              </a:rPr>
              <a:t>Cost: up to 1 Man Year</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Case Management</a:t>
            </a:r>
            <a:endParaRPr/>
          </a:p>
        </p:txBody>
      </p:sp>
      <p:sp>
        <p:nvSpPr>
          <p:cNvPr id="88"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latin typeface="Arial"/>
              </a:rPr>
              <a:t>TODO talk about workflow where each claims case is also added into the workflow management product.</a:t>
            </a:r>
            <a:endParaRPr/>
          </a:p>
          <a:p>
            <a:pPr>
              <a:lnSpc>
                <a:spcPct val="100000"/>
              </a:lnSpc>
              <a:buSzPct val="45000"/>
              <a:buFont typeface="StarSymbol"/>
              <a:buChar char="l"/>
            </a:pPr>
            <a:r>
              <a:rPr lang="en-GB" sz="2600" strike="noStrike">
                <a:latin typeface="Arial"/>
              </a:rPr>
              <a:t>Because of wrong design, claim “container” is saved, WF case is created, and then validation logic is run. =&gt; invalid claim causes an error – schadenfall not saved, but webservice to WF already called.</a:t>
            </a:r>
            <a:endParaRPr/>
          </a:p>
          <a:p>
            <a:pPr>
              <a:lnSpc>
                <a:spcPct val="100000"/>
              </a:lnSpc>
              <a:buSzPct val="45000"/>
              <a:buFont typeface="StarSymbol"/>
              <a:buChar char="l"/>
            </a:pPr>
            <a:r>
              <a:rPr lang="en-GB" sz="2600" strike="noStrike">
                <a:latin typeface="Arial"/>
              </a:rPr>
              <a:t>One Solution</a:t>
            </a:r>
            <a:endParaRPr/>
          </a:p>
          <a:p>
            <a:pPr lvl="1">
              <a:lnSpc>
                <a:spcPct val="100000"/>
              </a:lnSpc>
              <a:buSzPct val="75000"/>
              <a:buFont typeface="StarSymbol"/>
              <a:buChar char="l"/>
            </a:pPr>
            <a:r>
              <a:rPr lang="en-GB" sz="2600" strike="noStrike">
                <a:latin typeface="Arial"/>
              </a:rPr>
              <a:t>Fix design</a:t>
            </a:r>
            <a:endParaRPr/>
          </a:p>
          <a:p>
            <a:pPr>
              <a:lnSpc>
                <a:spcPct val="100000"/>
              </a:lnSpc>
              <a:buSzPct val="45000"/>
              <a:buFont typeface="StarSymbol"/>
              <a:buChar char="l"/>
            </a:pPr>
            <a:r>
              <a:rPr lang="en-GB" sz="2600" strike="noStrike">
                <a:latin typeface="Arial"/>
              </a:rPr>
              <a:t>Better Solution</a:t>
            </a:r>
            <a:endParaRPr/>
          </a:p>
          <a:p>
            <a:pPr lvl="1">
              <a:lnSpc>
                <a:spcPct val="100000"/>
              </a:lnSpc>
              <a:buSzPct val="75000"/>
              <a:buFont typeface="StarSymbol"/>
              <a:buChar char="l"/>
            </a:pPr>
            <a:r>
              <a:rPr lang="en-GB" sz="2600" strike="noStrike">
                <a:latin typeface="Arial"/>
              </a:rPr>
              <a:t>Still need to consider compensation if something else goes wrong. If the schaden DB fails, you will get lots of created cases in WF which all need cleaning up manually!</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Membership in Wiki</a:t>
            </a:r>
            <a:endParaRPr/>
          </a:p>
        </p:txBody>
      </p:sp>
      <p:sp>
        <p:nvSpPr>
          <p:cNvPr id="90"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latin typeface="Arial"/>
              </a:rPr>
              <a:t>Small system built for an assocation</a:t>
            </a:r>
            <a:endParaRPr/>
          </a:p>
          <a:p>
            <a:pPr>
              <a:lnSpc>
                <a:spcPct val="100000"/>
              </a:lnSpc>
              <a:buSzPct val="45000"/>
              <a:buFont typeface="StarSymbol"/>
              <a:buChar char="l"/>
            </a:pPr>
            <a:r>
              <a:rPr lang="en-GB" sz="2600" strike="noStrike">
                <a:latin typeface="Arial"/>
              </a:rPr>
              <a:t>Membership Applications are made</a:t>
            </a:r>
            <a:endParaRPr/>
          </a:p>
          <a:p>
            <a:pPr>
              <a:lnSpc>
                <a:spcPct val="100000"/>
              </a:lnSpc>
              <a:buSzPct val="45000"/>
              <a:buFont typeface="StarSymbol"/>
              <a:buChar char="l"/>
            </a:pPr>
            <a:r>
              <a:rPr lang="en-GB" sz="2600" strike="noStrike">
                <a:latin typeface="Arial"/>
              </a:rPr>
              <a:t>When approved, application leads to:</a:t>
            </a:r>
            <a:endParaRPr/>
          </a:p>
          <a:p>
            <a:pPr lvl="1">
              <a:lnSpc>
                <a:spcPct val="100000"/>
              </a:lnSpc>
              <a:buSzPct val="75000"/>
              <a:buFont typeface="StarSymbol"/>
              <a:buChar char="l"/>
            </a:pPr>
            <a:r>
              <a:rPr lang="en-GB" sz="2600" strike="noStrike">
                <a:latin typeface="Arial"/>
              </a:rPr>
              <a:t>Member creation in Wiki (REST, membership management done there)</a:t>
            </a:r>
            <a:endParaRPr/>
          </a:p>
          <a:p>
            <a:pPr lvl="2">
              <a:lnSpc>
                <a:spcPct val="100000"/>
              </a:lnSpc>
              <a:buSzPct val="45000"/>
              <a:buFont typeface="StarSymbol"/>
              <a:buChar char="l"/>
            </a:pPr>
            <a:r>
              <a:rPr lang="en-GB" sz="2600" strike="noStrike">
                <a:latin typeface="Arial"/>
              </a:rPr>
              <a:t>Consists of lots of seperate calls! (create user, update properties)</a:t>
            </a:r>
            <a:endParaRPr/>
          </a:p>
          <a:p>
            <a:pPr lvl="2">
              <a:lnSpc>
                <a:spcPct val="100000"/>
              </a:lnSpc>
              <a:buSzPct val="45000"/>
              <a:buFont typeface="StarSymbol"/>
              <a:buChar char="l"/>
            </a:pPr>
            <a:r>
              <a:rPr lang="en-GB" sz="2600" strike="noStrike">
                <a:latin typeface="Arial"/>
              </a:rPr>
              <a:t>No control over interface</a:t>
            </a:r>
            <a:endParaRPr/>
          </a:p>
          <a:p>
            <a:pPr lvl="1">
              <a:lnSpc>
                <a:spcPct val="100000"/>
              </a:lnSpc>
              <a:buSzPct val="75000"/>
              <a:buFont typeface="StarSymbol"/>
              <a:buChar char="l"/>
            </a:pPr>
            <a:r>
              <a:rPr lang="en-GB" sz="2600" strike="noStrike">
                <a:latin typeface="Arial"/>
              </a:rPr>
              <a:t>Create account in Billing System (local DB or separate microservice)</a:t>
            </a:r>
            <a:endParaRPr/>
          </a:p>
          <a:p>
            <a:pPr>
              <a:lnSpc>
                <a:spcPct val="100000"/>
              </a:lnSpc>
              <a:buSzPct val="45000"/>
              <a:buFont typeface="StarSymbol"/>
              <a:buChar char="l"/>
            </a:pPr>
            <a:r>
              <a:rPr lang="en-GB" sz="2600" strike="noStrike">
                <a:latin typeface="Arial"/>
              </a:rPr>
              <a:t>What happens if first call to Wiki works, but subsequent calls fail due to validation?</a:t>
            </a:r>
            <a:endParaRPr/>
          </a:p>
          <a:p>
            <a:pPr lvl="1">
              <a:lnSpc>
                <a:spcPct val="100000"/>
              </a:lnSpc>
              <a:buSzPct val="75000"/>
              <a:buFont typeface="StarSymbol"/>
              <a:buChar char="l"/>
            </a:pPr>
            <a:r>
              <a:rPr lang="en-GB" sz="2600" strike="noStrike">
                <a:latin typeface="Arial"/>
              </a:rPr>
              <a:t>Don't want to duplicate validation rules in front end!</a:t>
            </a:r>
            <a:endParaRPr/>
          </a:p>
          <a:p>
            <a:pPr>
              <a:lnSpc>
                <a:spcPct val="100000"/>
              </a:lnSpc>
              <a:buSzPct val="45000"/>
              <a:buFont typeface="StarSymbol"/>
              <a:buChar char="l"/>
            </a:pPr>
            <a:r>
              <a:rPr lang="en-GB" sz="2600" strike="noStrike">
                <a:latin typeface="Arial"/>
              </a:rPr>
              <a:t>What happens if there is a failure down the line, after the wiki account is created?</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Common Problem</a:t>
            </a:r>
            <a:endParaRPr/>
          </a:p>
        </p:txBody>
      </p:sp>
      <p:sp>
        <p:nvSpPr>
          <p:cNvPr id="92" name="CustomShape 2"/>
          <p:cNvSpPr/>
          <p:nvPr/>
        </p:nvSpPr>
        <p:spPr>
          <a:xfrm>
            <a:off x="504000" y="1800000"/>
            <a:ext cx="9072360" cy="511164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latin typeface="Arial"/>
              </a:rPr>
              <a:t>Composite Service</a:t>
            </a:r>
            <a:endParaRPr/>
          </a:p>
          <a:p>
            <a:pPr>
              <a:lnSpc>
                <a:spcPct val="100000"/>
              </a:lnSpc>
            </a:pPr>
            <a:r>
              <a:rPr lang="en-GB" sz="1200" strike="noStrike">
                <a:latin typeface="Arial"/>
              </a:rPr>
              <a:t>(see https://dzone.com/servlet/storage/?file=293353)</a:t>
            </a:r>
            <a:endParaRPr/>
          </a:p>
          <a:p>
            <a:pPr>
              <a:lnSpc>
                <a:spcPct val="100000"/>
              </a:lnSpc>
            </a:pPr>
            <a:r>
              <a:rPr lang="en-GB" sz="2600" strike="noStrike">
                <a:latin typeface="Arial"/>
              </a:rPr>
              <a:t>TODO when is it used? Entry point </a:t>
            </a:r>
            <a:endParaRPr/>
          </a:p>
          <a:p>
            <a:pPr>
              <a:lnSpc>
                <a:spcPct val="100000"/>
              </a:lnSpc>
            </a:pPr>
            <a:r>
              <a:rPr lang="en-GB" sz="2600" strike="noStrike">
                <a:latin typeface="Arial"/>
              </a:rPr>
              <a:t>  </a:t>
            </a:r>
            <a:r>
              <a:rPr lang="en-GB" sz="2600" strike="noStrike">
                <a:latin typeface="Arial"/>
              </a:rPr>
              <a:t>of Client – Application Service</a:t>
            </a:r>
            <a:endParaRPr/>
          </a:p>
          <a:p>
            <a:pPr>
              <a:lnSpc>
                <a:spcPct val="100000"/>
              </a:lnSpc>
              <a:buSzPct val="45000"/>
              <a:buFont typeface="StarSymbol"/>
              <a:buChar char="l"/>
            </a:pPr>
            <a:r>
              <a:rPr lang="en-GB" sz="2600" strike="noStrike">
                <a:latin typeface="Arial"/>
              </a:rPr>
              <a:t>How do we make data consistent?</a:t>
            </a:r>
            <a:endParaRPr/>
          </a:p>
          <a:p>
            <a:pPr lvl="1">
              <a:lnSpc>
                <a:spcPct val="100000"/>
              </a:lnSpc>
              <a:buSzPct val="75000"/>
              <a:buFont typeface="StarSymbol"/>
              <a:buChar char="l"/>
            </a:pPr>
            <a:r>
              <a:rPr lang="en-GB" sz="2600" strike="noStrike">
                <a:latin typeface="Arial"/>
              </a:rPr>
              <a:t>Either make data initially only visible to transaction (isolation level; via e.g. states)</a:t>
            </a:r>
            <a:endParaRPr/>
          </a:p>
          <a:p>
            <a:pPr lvl="1">
              <a:lnSpc>
                <a:spcPct val="100000"/>
              </a:lnSpc>
              <a:buSzPct val="75000"/>
              <a:buFont typeface="StarSymbol"/>
              <a:buChar char="l"/>
            </a:pPr>
            <a:r>
              <a:rPr lang="en-GB" sz="2600" strike="noStrike">
                <a:latin typeface="Arial"/>
              </a:rPr>
              <a:t>Or compensate if something goes wrong</a:t>
            </a:r>
            <a:endParaRPr/>
          </a:p>
          <a:p>
            <a:pPr lvl="1">
              <a:lnSpc>
                <a:spcPct val="100000"/>
              </a:lnSpc>
              <a:buSzPct val="75000"/>
              <a:buFont typeface="StarSymbol"/>
              <a:buChar char="l"/>
            </a:pPr>
            <a:r>
              <a:rPr lang="en-GB" sz="2600" strike="noStrike">
                <a:latin typeface="Arial"/>
              </a:rPr>
              <a:t>Eventually Consistent is OK here</a:t>
            </a:r>
            <a:endParaRPr/>
          </a:p>
          <a:p>
            <a:pPr lvl="2">
              <a:lnSpc>
                <a:spcPct val="100000"/>
              </a:lnSpc>
              <a:buSzPct val="45000"/>
              <a:buFont typeface="StarSymbol"/>
              <a:buChar char="l"/>
            </a:pPr>
            <a:r>
              <a:rPr lang="en-GB" sz="2600" strike="noStrike">
                <a:latin typeface="Arial"/>
              </a:rPr>
              <a:t>Two Phase Commit / XA are only eventually consistent!</a:t>
            </a:r>
            <a:endParaRPr/>
          </a:p>
        </p:txBody>
      </p:sp>
      <p:pic>
        <p:nvPicPr>
          <p:cNvPr id="93" name="" descr=""/>
          <p:cNvPicPr/>
          <p:nvPr/>
        </p:nvPicPr>
        <p:blipFill>
          <a:blip r:embed="rId1"/>
          <a:stretch/>
        </p:blipFill>
        <p:spPr>
          <a:xfrm>
            <a:off x="6120000" y="1872000"/>
            <a:ext cx="3326400" cy="20408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504000" y="575640"/>
            <a:ext cx="7200000" cy="719640"/>
          </a:xfrm>
          <a:prstGeom prst="rect">
            <a:avLst/>
          </a:prstGeom>
          <a:noFill/>
          <a:ln>
            <a:noFill/>
          </a:ln>
        </p:spPr>
        <p:style>
          <a:lnRef idx="0"/>
          <a:fillRef idx="0"/>
          <a:effectRef idx="0"/>
          <a:fontRef idx="minor"/>
        </p:style>
        <p:txBody>
          <a:bodyPr lIns="0" rIns="0" tIns="0" bIns="0" anchor="ctr"/>
          <a:p>
            <a:r>
              <a:rPr lang="en-GB" sz="3600" strike="noStrike">
                <a:latin typeface="Arial"/>
              </a:rPr>
              <a:t>Possible Asynchronous Solutions</a:t>
            </a:r>
            <a:endParaRPr/>
          </a:p>
        </p:txBody>
      </p:sp>
      <p:sp>
        <p:nvSpPr>
          <p:cNvPr id="95" name="CustomShape 2"/>
          <p:cNvSpPr/>
          <p:nvPr/>
        </p:nvSpPr>
        <p:spPr>
          <a:xfrm>
            <a:off x="504000" y="1799640"/>
            <a:ext cx="9072360" cy="438372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latin typeface="Arial"/>
              </a:rPr>
              <a:t>Write Job to DB in XA Transaction</a:t>
            </a:r>
            <a:endParaRPr/>
          </a:p>
          <a:p>
            <a:pPr>
              <a:lnSpc>
                <a:spcPct val="100000"/>
              </a:lnSpc>
              <a:buSzPct val="45000"/>
              <a:buFont typeface="StarSymbol"/>
              <a:buChar char="l"/>
            </a:pPr>
            <a:r>
              <a:rPr lang="en-GB" sz="2600" strike="noStrike">
                <a:latin typeface="Arial"/>
              </a:rPr>
              <a:t>Use JMS</a:t>
            </a:r>
            <a:endParaRPr/>
          </a:p>
          <a:p>
            <a:pPr>
              <a:lnSpc>
                <a:spcPct val="100000"/>
              </a:lnSpc>
            </a:pPr>
            <a:endParaRPr/>
          </a:p>
          <a:p>
            <a:pPr>
              <a:lnSpc>
                <a:spcPct val="100000"/>
              </a:lnSpc>
            </a:pPr>
            <a:endParaRPr/>
          </a:p>
          <a:p>
            <a:pPr>
              <a:lnSpc>
                <a:spcPct val="100000"/>
              </a:lnSpc>
            </a:pPr>
            <a:endParaRPr/>
          </a:p>
          <a:p>
            <a:pPr>
              <a:lnSpc>
                <a:spcPct val="100000"/>
              </a:lnSpc>
              <a:buSzPct val="45000"/>
              <a:buFont typeface="StarSymbol"/>
              <a:buChar char="l"/>
            </a:pPr>
            <a:r>
              <a:rPr lang="en-GB" sz="2600" strike="noStrike">
                <a:latin typeface="Arial"/>
              </a:rPr>
              <a:t>=&gt; Async means on instant feedback :-(</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7</TotalTime>
  <Application>LibreOffice/4.4.5.2$Linux_X86_64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2015-09-25T11:35:30Z</dcterms:created>
  <dc:creator>Ant Kutschera</dc:creator>
  <dc:language>en-GB</dc:language>
  <cp:lastModifiedBy>Ant Kutschera</cp:lastModifiedBy>
  <dcterms:modified xsi:type="dcterms:W3CDTF">2015-09-25T18:04:26Z</dcterms:modified>
  <cp:revision>31</cp:revision>
</cp:coreProperties>
</file>