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3"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4"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5" name="" descr=""/>
          <p:cNvPicPr/>
          <p:nvPr/>
        </p:nvPicPr>
        <p:blipFill>
          <a:blip r:embed="rId2"/>
          <a:stretch/>
        </p:blipFill>
        <p:spPr>
          <a:xfrm>
            <a:off x="2292480" y="1768680"/>
            <a:ext cx="5494680" cy="4384080"/>
          </a:xfrm>
          <a:prstGeom prst="rect">
            <a:avLst/>
          </a:prstGeom>
          <a:ln>
            <a:noFill/>
          </a:ln>
        </p:spPr>
      </p:pic>
      <p:pic>
        <p:nvPicPr>
          <p:cNvPr id="36"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7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7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2" name="" descr=""/>
          <p:cNvPicPr/>
          <p:nvPr/>
        </p:nvPicPr>
        <p:blipFill>
          <a:blip r:embed="rId2"/>
          <a:stretch/>
        </p:blipFill>
        <p:spPr>
          <a:xfrm>
            <a:off x="2292480" y="1768680"/>
            <a:ext cx="5494680" cy="4384080"/>
          </a:xfrm>
          <a:prstGeom prst="rect">
            <a:avLst/>
          </a:prstGeom>
          <a:ln>
            <a:noFill/>
          </a:ln>
        </p:spPr>
      </p:pic>
      <p:pic>
        <p:nvPicPr>
          <p:cNvPr id="73"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78"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0"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3"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8"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9"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1"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3"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7"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00"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4"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5"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7"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8"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9" name="" descr=""/>
          <p:cNvPicPr/>
          <p:nvPr/>
        </p:nvPicPr>
        <p:blipFill>
          <a:blip r:embed="rId2"/>
          <a:stretch/>
        </p:blipFill>
        <p:spPr>
          <a:xfrm>
            <a:off x="2292480" y="1768680"/>
            <a:ext cx="5494680" cy="4384080"/>
          </a:xfrm>
          <a:prstGeom prst="rect">
            <a:avLst/>
          </a:prstGeom>
          <a:ln>
            <a:noFill/>
          </a:ln>
        </p:spPr>
      </p:pic>
      <p:pic>
        <p:nvPicPr>
          <p:cNvPr id="110" name="" descr=""/>
          <p:cNvPicPr/>
          <p:nvPr/>
        </p:nvPicPr>
        <p:blipFill>
          <a:blip r:embed="rId3"/>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360"/>
            <a:ext cx="10079280" cy="7558200"/>
          </a:xfrm>
          <a:prstGeom prst="rect">
            <a:avLst/>
          </a:prstGeom>
          <a:ln>
            <a:noFill/>
          </a:ln>
        </p:spPr>
      </p:pic>
      <p:sp>
        <p:nvSpPr>
          <p:cNvPr id="1" name="PlaceHolder 1"/>
          <p:cNvSpPr>
            <a:spLocks noGrp="1"/>
          </p:cNvSpPr>
          <p:nvPr>
            <p:ph type="title"/>
          </p:nvPr>
        </p:nvSpPr>
        <p:spPr>
          <a:xfrm>
            <a:off x="504000" y="301320"/>
            <a:ext cx="9072000" cy="1261800"/>
          </a:xfrm>
          <a:prstGeom prst="rect">
            <a:avLst/>
          </a:prstGeom>
        </p:spPr>
        <p:txBody>
          <a:bodyPr lIns="0" rIns="0" tIns="0" bIns="0" anchor="ctr"/>
          <a:p>
            <a:pPr algn="ctr"/>
            <a:r>
              <a:rPr lang="en-GB" sz="4400">
                <a:latin typeface="Arial"/>
              </a:rPr>
              <a:t>Click to edit the title text format</a:t>
            </a:r>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 name="" descr=""/>
          <p:cNvPicPr/>
          <p:nvPr/>
        </p:nvPicPr>
        <p:blipFill>
          <a:blip r:embed="rId2"/>
          <a:stretch/>
        </p:blipFill>
        <p:spPr>
          <a:xfrm>
            <a:off x="720" y="360"/>
            <a:ext cx="10079280" cy="7558200"/>
          </a:xfrm>
          <a:prstGeom prst="rect">
            <a:avLst/>
          </a:prstGeom>
          <a:ln>
            <a:noFill/>
          </a:ln>
        </p:spPr>
      </p:pic>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lang="en-GB" sz="4400">
                <a:latin typeface="Arial"/>
              </a:rPr>
              <a:t>Click to edit the title text format</a:t>
            </a:r>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4" name="" descr=""/>
          <p:cNvPicPr/>
          <p:nvPr/>
        </p:nvPicPr>
        <p:blipFill>
          <a:blip r:embed="rId2"/>
          <a:stretch/>
        </p:blipFill>
        <p:spPr>
          <a:xfrm>
            <a:off x="720" y="360"/>
            <a:ext cx="10079280" cy="7558200"/>
          </a:xfrm>
          <a:prstGeom prst="rect">
            <a:avLst/>
          </a:prstGeom>
          <a:ln>
            <a:noFill/>
          </a:ln>
        </p:spPr>
      </p:pic>
      <p:sp>
        <p:nvSpPr>
          <p:cNvPr id="75" name="PlaceHolder 1"/>
          <p:cNvSpPr>
            <a:spLocks noGrp="1"/>
          </p:cNvSpPr>
          <p:nvPr>
            <p:ph type="title"/>
          </p:nvPr>
        </p:nvSpPr>
        <p:spPr>
          <a:xfrm>
            <a:off x="504000" y="301320"/>
            <a:ext cx="9071640" cy="1261440"/>
          </a:xfrm>
          <a:prstGeom prst="rect">
            <a:avLst/>
          </a:prstGeom>
        </p:spPr>
        <p:txBody>
          <a:bodyPr lIns="0" rIns="0" tIns="0" bIns="0" anchor="ctr"/>
          <a:p>
            <a:pPr algn="ctr"/>
            <a:endParaRPr/>
          </a:p>
        </p:txBody>
      </p:sp>
      <p:sp>
        <p:nvSpPr>
          <p:cNvPr id="76" name="PlaceHolder 2"/>
          <p:cNvSpPr>
            <a:spLocks noGrp="1"/>
          </p:cNvSpPr>
          <p:nvPr>
            <p:ph type="body"/>
          </p:nvPr>
        </p:nvSpPr>
        <p:spPr>
          <a:xfrm>
            <a:off x="504000" y="1768680"/>
            <a:ext cx="9071640" cy="4383720"/>
          </a:xfrm>
          <a:prstGeom prst="rect">
            <a:avLst/>
          </a:prstGeom>
        </p:spPr>
        <p:txBody>
          <a:bodyPr lIns="0" rIns="0" tIns="0" bIns="0"/>
          <a:p>
            <a:pPr>
              <a:buSzPct val="45000"/>
              <a:buFont typeface="StarSymbol"/>
              <a:buChar char=""/>
            </a:pPr>
            <a:r>
              <a:rPr lang="en-GB">
                <a:latin typeface="Arial"/>
              </a:rPr>
              <a:t>Click to edit the outline text format</a:t>
            </a:r>
            <a:endParaRPr/>
          </a:p>
          <a:p>
            <a:pPr lvl="1">
              <a:buSzPct val="75000"/>
              <a:buFont typeface="StarSymbol"/>
              <a:buChar char=""/>
            </a:pPr>
            <a:r>
              <a:rPr lang="en-GB">
                <a:latin typeface="Arial"/>
              </a:rPr>
              <a:t>Second Outline Level</a:t>
            </a:r>
            <a:endParaRPr/>
          </a:p>
          <a:p>
            <a:pPr lvl="2">
              <a:buSzPct val="45000"/>
              <a:buFont typeface="StarSymbol"/>
              <a:buChar char=""/>
            </a:pPr>
            <a:r>
              <a:rPr lang="en-GB">
                <a:latin typeface="Arial"/>
              </a:rPr>
              <a:t>Third Outline Level</a:t>
            </a:r>
            <a:endParaRPr/>
          </a:p>
          <a:p>
            <a:pPr lvl="3">
              <a:buSzPct val="75000"/>
              <a:buFont typeface="StarSymbol"/>
              <a:buChar char=""/>
            </a:pPr>
            <a:r>
              <a:rPr lang="en-GB">
                <a:latin typeface="Arial"/>
              </a:rPr>
              <a:t>Fourth Outline Level</a:t>
            </a:r>
            <a:endParaRPr/>
          </a:p>
          <a:p>
            <a:pPr lvl="4">
              <a:buSzPct val="45000"/>
              <a:buFont typeface="StarSymbol"/>
              <a:buChar char=""/>
            </a:pPr>
            <a:r>
              <a:rPr lang="en-GB">
                <a:latin typeface="Arial"/>
              </a:rPr>
              <a:t>Fifth Outline Level</a:t>
            </a:r>
            <a:endParaRPr/>
          </a:p>
          <a:p>
            <a:pPr lvl="5">
              <a:buSzPct val="45000"/>
              <a:buFont typeface="StarSymbol"/>
              <a:buChar char=""/>
            </a:pPr>
            <a:r>
              <a:rPr lang="en-GB">
                <a:latin typeface="Arial"/>
              </a:rPr>
              <a:t>Sixth Outline Level</a:t>
            </a:r>
            <a:endParaRPr/>
          </a:p>
          <a:p>
            <a:pPr lvl="6">
              <a:buSzPct val="45000"/>
              <a:buFont typeface="StarSymbol"/>
              <a:buChar char=""/>
            </a:pPr>
            <a:r>
              <a:rPr lang="en-GB">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504000" y="301320"/>
            <a:ext cx="9070200" cy="1260720"/>
          </a:xfrm>
          <a:prstGeom prst="rect">
            <a:avLst/>
          </a:prstGeom>
          <a:noFill/>
          <a:ln>
            <a:noFill/>
          </a:ln>
        </p:spPr>
        <p:style>
          <a:lnRef idx="0"/>
          <a:fillRef idx="0"/>
          <a:effectRef idx="0"/>
          <a:fontRef idx="minor"/>
        </p:style>
      </p:sp>
      <p:sp>
        <p:nvSpPr>
          <p:cNvPr id="112" name="CustomShape 2"/>
          <p:cNvSpPr/>
          <p:nvPr/>
        </p:nvSpPr>
        <p:spPr>
          <a:xfrm>
            <a:off x="504000" y="1769040"/>
            <a:ext cx="9070200" cy="4383000"/>
          </a:xfrm>
          <a:prstGeom prst="rect">
            <a:avLst/>
          </a:prstGeom>
          <a:noFill/>
          <a:ln>
            <a:noFill/>
          </a:ln>
        </p:spPr>
        <p:style>
          <a:lnRef idx="0"/>
          <a:fillRef idx="0"/>
          <a:effectRef idx="0"/>
          <a:fontRef idx="minor"/>
        </p:style>
      </p:sp>
      <p:sp>
        <p:nvSpPr>
          <p:cNvPr id="113" name="CustomShape 3"/>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&lt;TODO name of conference&gt;</a:t>
            </a:r>
            <a:endParaRPr/>
          </a:p>
        </p:txBody>
      </p:sp>
      <p:sp>
        <p:nvSpPr>
          <p:cNvPr id="114" name="CustomShape 4"/>
          <p:cNvSpPr/>
          <p:nvPr/>
        </p:nvSpPr>
        <p:spPr>
          <a:xfrm>
            <a:off x="504000" y="1799640"/>
            <a:ext cx="9071640" cy="4383000"/>
          </a:xfrm>
          <a:prstGeom prst="rect">
            <a:avLst/>
          </a:prstGeom>
          <a:noFill/>
          <a:ln>
            <a:noFill/>
          </a:ln>
        </p:spPr>
        <p:style>
          <a:lnRef idx="0"/>
          <a:fillRef idx="0"/>
          <a:effectRef idx="0"/>
          <a:fontRef idx="minor"/>
        </p:style>
        <p:txBody>
          <a:bodyPr lIns="0" rIns="0" tIns="0" bIns="0" anchor="ctr"/>
          <a:p>
            <a:pPr algn="ctr">
              <a:lnSpc>
                <a:spcPct val="100000"/>
              </a:lnSpc>
            </a:pPr>
            <a:r>
              <a:rPr lang="en-GB" sz="4400" strike="noStrike">
                <a:solidFill>
                  <a:srgbClr val="000000"/>
                </a:solidFill>
                <a:latin typeface="Arial"/>
                <a:ea typeface="DejaVu Sans"/>
              </a:rPr>
              <a:t>Global Data Consistency in Microservice Architechtures</a:t>
            </a: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GB" sz="2800" strike="noStrike">
                <a:solidFill>
                  <a:srgbClr val="000000"/>
                </a:solidFill>
                <a:latin typeface="Arial"/>
                <a:ea typeface="DejaVu Sans"/>
              </a:rPr>
              <a:t>Copyright 2015 (c) Ant Kutschera</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Possible Asynchronous Solutions</a:t>
            </a:r>
            <a:endParaRPr/>
          </a:p>
        </p:txBody>
      </p:sp>
      <p:sp>
        <p:nvSpPr>
          <p:cNvPr id="137"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Write Job to DB in XA Transaction</a:t>
            </a:r>
            <a:endParaRPr/>
          </a:p>
          <a:p>
            <a:pPr>
              <a:lnSpc>
                <a:spcPct val="100000"/>
              </a:lnSpc>
              <a:buSzPct val="45000"/>
              <a:buFont typeface="StarSymbol"/>
              <a:buChar char="l"/>
            </a:pPr>
            <a:r>
              <a:rPr lang="en-GB" sz="2600" strike="noStrike">
                <a:solidFill>
                  <a:srgbClr val="000000"/>
                </a:solidFill>
                <a:latin typeface="Arial"/>
                <a:ea typeface="DejaVu Sans"/>
              </a:rPr>
              <a:t>Use JMS</a:t>
            </a:r>
            <a:endParaRPr/>
          </a:p>
          <a:p>
            <a:pPr>
              <a:lnSpc>
                <a:spcPct val="100000"/>
              </a:lnSpc>
            </a:pPr>
            <a:endParaRPr/>
          </a:p>
          <a:p>
            <a:pPr>
              <a:lnSpc>
                <a:spcPct val="100000"/>
              </a:lnSpc>
            </a:pPr>
            <a:endParaRPr/>
          </a:p>
          <a:p>
            <a:pPr>
              <a:lnSpc>
                <a:spcPct val="100000"/>
              </a:lnSpc>
            </a:pPr>
            <a:endParaRPr/>
          </a:p>
          <a:p>
            <a:pPr>
              <a:lnSpc>
                <a:spcPct val="100000"/>
              </a:lnSpc>
              <a:buSzPct val="45000"/>
              <a:buFont typeface="StarSymbol"/>
              <a:buChar char="l"/>
            </a:pPr>
            <a:r>
              <a:rPr lang="en-GB" sz="2600" strike="noStrike">
                <a:solidFill>
                  <a:srgbClr val="000000"/>
                </a:solidFill>
                <a:latin typeface="Arial"/>
                <a:ea typeface="DejaVu Sans"/>
              </a:rPr>
              <a:t>=&gt; Async means on instant feedback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Possible One-Shot Solutions</a:t>
            </a:r>
            <a:endParaRPr/>
          </a:p>
        </p:txBody>
      </p:sp>
      <p:sp>
        <p:nvSpPr>
          <p:cNvPr id="139"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CDI Events</a:t>
            </a:r>
            <a:endParaRPr/>
          </a:p>
          <a:p>
            <a:pPr lvl="1">
              <a:lnSpc>
                <a:spcPct val="100000"/>
              </a:lnSpc>
              <a:buSzPct val="75000"/>
              <a:buFont typeface="StarSymbol"/>
              <a:buChar char="l"/>
            </a:pPr>
            <a:r>
              <a:rPr lang="en-GB" sz="2600" strike="noStrike">
                <a:solidFill>
                  <a:srgbClr val="000000"/>
                </a:solidFill>
                <a:latin typeface="Arial"/>
                <a:ea typeface="DejaVu Sans"/>
              </a:rPr>
              <a:t>Context, but no Recovery</a:t>
            </a:r>
            <a:endParaRPr/>
          </a:p>
          <a:p>
            <a:pPr>
              <a:lnSpc>
                <a:spcPct val="100000"/>
              </a:lnSpc>
              <a:buSzPct val="45000"/>
              <a:buFont typeface="StarSymbol"/>
              <a:buChar char="l"/>
            </a:pPr>
            <a:r>
              <a:rPr lang="en-GB" sz="2600" strike="noStrike">
                <a:solidFill>
                  <a:srgbClr val="000000"/>
                </a:solidFill>
                <a:latin typeface="Arial"/>
                <a:ea typeface="DejaVu Sans"/>
              </a:rPr>
              <a:t>Enlist XA Resource into JTA Transaction</a:t>
            </a:r>
            <a:endParaRPr/>
          </a:p>
          <a:p>
            <a:pPr lvl="1">
              <a:lnSpc>
                <a:spcPct val="100000"/>
              </a:lnSpc>
              <a:buSzPct val="75000"/>
              <a:buFont typeface="StarSymbol"/>
              <a:buChar char="l"/>
            </a:pPr>
            <a:r>
              <a:rPr lang="en-GB" sz="2600" strike="noStrike">
                <a:solidFill>
                  <a:srgbClr val="000000"/>
                </a:solidFill>
                <a:latin typeface="Arial"/>
                <a:ea typeface="DejaVu Sans"/>
              </a:rPr>
              <a:t>No Recovery</a:t>
            </a:r>
            <a:endParaRPr/>
          </a:p>
          <a:p>
            <a:pPr>
              <a:lnSpc>
                <a:spcPct val="100000"/>
              </a:lnSpc>
              <a:buSzPct val="45000"/>
              <a:buFont typeface="StarSymbol"/>
              <a:buChar char="l"/>
            </a:pPr>
            <a:r>
              <a:rPr lang="en-GB" sz="2600" strike="noStrike">
                <a:solidFill>
                  <a:srgbClr val="000000"/>
                </a:solidFill>
                <a:latin typeface="Arial"/>
                <a:ea typeface="DejaVu Sans"/>
              </a:rPr>
              <a:t>Register Transaction Callbacks</a:t>
            </a:r>
            <a:endParaRPr/>
          </a:p>
          <a:p>
            <a:pPr lvl="1">
              <a:lnSpc>
                <a:spcPct val="100000"/>
              </a:lnSpc>
              <a:buSzPct val="75000"/>
              <a:buFont typeface="StarSymbol"/>
              <a:buChar char="l"/>
            </a:pPr>
            <a:r>
              <a:rPr lang="en-GB" sz="2600" strike="noStrike">
                <a:solidFill>
                  <a:srgbClr val="000000"/>
                </a:solidFill>
                <a:latin typeface="Arial"/>
                <a:ea typeface="DejaVu Sans"/>
              </a:rPr>
              <a:t>No Context, No Recovery</a:t>
            </a:r>
            <a:endParaRPr/>
          </a:p>
          <a:p>
            <a:pPr>
              <a:lnSpc>
                <a:spcPct val="100000"/>
              </a:lnSpc>
            </a:pPr>
            <a:endParaRPr/>
          </a:p>
          <a:p>
            <a:pPr>
              <a:lnSpc>
                <a:spcPct val="100000"/>
              </a:lnSpc>
            </a:pPr>
            <a:endParaRPr/>
          </a:p>
          <a:p>
            <a:pPr>
              <a:lnSpc>
                <a:spcPct val="100000"/>
              </a:lnSpc>
              <a:buSzPct val="45000"/>
              <a:buFont typeface="StarSymbol"/>
              <a:buChar char="l"/>
            </a:pPr>
            <a:r>
              <a:rPr lang="en-GB" sz="2600" strike="noStrike">
                <a:solidFill>
                  <a:srgbClr val="000000"/>
                </a:solidFill>
                <a:latin typeface="Arial"/>
                <a:ea typeface="DejaVu Sans"/>
              </a:rPr>
              <a:t>=&gt; Synchronous, but only one shot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Possible Other Solutions</a:t>
            </a:r>
            <a:endParaRPr/>
          </a:p>
        </p:txBody>
      </p:sp>
      <p:sp>
        <p:nvSpPr>
          <p:cNvPr id="141"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Custom Solution</a:t>
            </a:r>
            <a:endParaRPr/>
          </a:p>
          <a:p>
            <a:pPr lvl="1">
              <a:lnSpc>
                <a:spcPct val="100000"/>
              </a:lnSpc>
              <a:buSzPct val="75000"/>
              <a:buFont typeface="StarSymbol"/>
              <a:buChar char="l"/>
            </a:pPr>
            <a:r>
              <a:rPr lang="en-GB" sz="2600" strike="noStrike">
                <a:solidFill>
                  <a:srgbClr val="000000"/>
                </a:solidFill>
                <a:latin typeface="Arial"/>
                <a:ea typeface="DejaVu Sans"/>
              </a:rPr>
              <a:t>Expensive; likely to be buggy; everyone on project will hate it</a:t>
            </a:r>
            <a:endParaRPr/>
          </a:p>
          <a:p>
            <a:pPr>
              <a:lnSpc>
                <a:spcPct val="100000"/>
              </a:lnSpc>
              <a:buSzPct val="45000"/>
              <a:buFont typeface="StarSymbol"/>
              <a:buChar char="l"/>
            </a:pPr>
            <a:r>
              <a:rPr lang="en-GB" sz="2600" strike="noStrike">
                <a:solidFill>
                  <a:srgbClr val="000000"/>
                </a:solidFill>
                <a:latin typeface="Arial"/>
                <a:ea typeface="DejaVu Sans"/>
              </a:rPr>
              <a:t>WS-AT</a:t>
            </a:r>
            <a:endParaRPr/>
          </a:p>
          <a:p>
            <a:pPr lvl="1">
              <a:lnSpc>
                <a:spcPct val="100000"/>
              </a:lnSpc>
              <a:buSzPct val="75000"/>
              <a:buFont typeface="StarSymbol"/>
              <a:buChar char="l"/>
            </a:pPr>
            <a:r>
              <a:rPr lang="en-GB" sz="2600" strike="noStrike">
                <a:solidFill>
                  <a:srgbClr val="000000"/>
                </a:solidFill>
                <a:latin typeface="Arial"/>
                <a:ea typeface="DejaVu Sans"/>
              </a:rPr>
              <a:t>Do you have control over Interfaces?; locking?</a:t>
            </a:r>
            <a:endParaRPr/>
          </a:p>
          <a:p>
            <a:pPr>
              <a:lnSpc>
                <a:spcPct val="100000"/>
              </a:lnSpc>
              <a:buSzPct val="45000"/>
              <a:buFont typeface="StarSymbol"/>
              <a:buChar char="l"/>
            </a:pPr>
            <a:r>
              <a:rPr lang="en-GB" sz="2600" strike="noStrike">
                <a:solidFill>
                  <a:srgbClr val="000000"/>
                </a:solidFill>
                <a:latin typeface="Arial"/>
                <a:ea typeface="DejaVu Sans"/>
              </a:rPr>
              <a:t>Business Process Engine</a:t>
            </a:r>
            <a:endParaRPr/>
          </a:p>
          <a:p>
            <a:pPr lvl="1">
              <a:lnSpc>
                <a:spcPct val="100000"/>
              </a:lnSpc>
              <a:buSzPct val="75000"/>
              <a:buFont typeface="StarSymbol"/>
              <a:buChar char="l"/>
            </a:pPr>
            <a:r>
              <a:rPr lang="en-GB" sz="2600" strike="noStrike">
                <a:solidFill>
                  <a:srgbClr val="000000"/>
                </a:solidFill>
                <a:latin typeface="Arial"/>
                <a:ea typeface="DejaVu Sans"/>
              </a:rPr>
              <a:t>Not a microservice, but yeah, why not?</a:t>
            </a:r>
            <a:endParaRPr/>
          </a:p>
          <a:p>
            <a:pPr>
              <a:lnSpc>
                <a:spcPct val="100000"/>
              </a:lnSpc>
              <a:buSzPct val="45000"/>
              <a:buFont typeface="StarSymbol"/>
              <a:buChar char="l"/>
            </a:pPr>
            <a:r>
              <a:rPr lang="en-GB" sz="2600" strike="noStrike">
                <a:solidFill>
                  <a:srgbClr val="000000"/>
                </a:solidFill>
                <a:latin typeface="Arial"/>
                <a:ea typeface="DejaVu Sans"/>
              </a:rPr>
              <a:t>Remote EJB</a:t>
            </a:r>
            <a:endParaRPr/>
          </a:p>
          <a:p>
            <a:pPr lvl="1">
              <a:lnSpc>
                <a:spcPct val="100000"/>
              </a:lnSpc>
              <a:buSzPct val="75000"/>
              <a:buFont typeface="StarSymbol"/>
              <a:buChar char="l"/>
            </a:pPr>
            <a:r>
              <a:rPr lang="en-GB" sz="2600" strike="noStrike">
                <a:solidFill>
                  <a:srgbClr val="000000"/>
                </a:solidFill>
                <a:latin typeface="Arial"/>
                <a:ea typeface="DejaVu Sans"/>
              </a:rPr>
              <a:t>Old School; Locking</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Best Choices</a:t>
            </a:r>
            <a:endParaRPr/>
          </a:p>
        </p:txBody>
      </p:sp>
      <p:sp>
        <p:nvSpPr>
          <p:cNvPr id="143"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Anything that uses an existing transaction manager</a:t>
            </a:r>
            <a:endParaRPr/>
          </a:p>
          <a:p>
            <a:pPr lvl="1">
              <a:lnSpc>
                <a:spcPct val="100000"/>
              </a:lnSpc>
              <a:buSzPct val="75000"/>
              <a:buFont typeface="StarSymbol"/>
              <a:buChar char="l"/>
            </a:pPr>
            <a:r>
              <a:rPr lang="en-GB" sz="2600" strike="noStrike">
                <a:solidFill>
                  <a:srgbClr val="000000"/>
                </a:solidFill>
                <a:latin typeface="Arial"/>
                <a:ea typeface="DejaVu Sans"/>
              </a:rPr>
              <a:t>Don't reinvent that very complex wheel!</a:t>
            </a:r>
            <a:endParaRPr/>
          </a:p>
          <a:p>
            <a:pPr>
              <a:lnSpc>
                <a:spcPct val="100000"/>
              </a:lnSpc>
              <a:buSzPct val="45000"/>
              <a:buFont typeface="StarSymbol"/>
              <a:buChar char="l"/>
            </a:pPr>
            <a:r>
              <a:rPr lang="en-GB" sz="2600" strike="noStrike">
                <a:solidFill>
                  <a:srgbClr val="000000"/>
                </a:solidFill>
                <a:latin typeface="Arial"/>
                <a:ea typeface="DejaVu Sans"/>
              </a:rPr>
              <a:t>JTA 1.1 =&gt; Ability to manage transaction over multiple resources</a:t>
            </a:r>
            <a:endParaRPr/>
          </a:p>
        </p:txBody>
      </p:sp>
      <p:pic>
        <p:nvPicPr>
          <p:cNvPr id="144" name="" descr=""/>
          <p:cNvPicPr/>
          <p:nvPr/>
        </p:nvPicPr>
        <p:blipFill>
          <a:blip r:embed="rId1"/>
          <a:stretch/>
        </p:blipFill>
        <p:spPr>
          <a:xfrm>
            <a:off x="3672000" y="3466440"/>
            <a:ext cx="6027840" cy="37324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Refresher – Two Phase Commit</a:t>
            </a:r>
            <a:endParaRPr/>
          </a:p>
        </p:txBody>
      </p:sp>
      <p:sp>
        <p:nvSpPr>
          <p:cNvPr id="146"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r>
              <a:rPr lang="en-GB" sz="1500" strike="noStrike">
                <a:solidFill>
                  <a:srgbClr val="000000"/>
                </a:solidFill>
                <a:latin typeface="Courier 10 Pitch"/>
                <a:ea typeface="DejaVu Sans"/>
              </a:rPr>
              <a:t>mysql&gt; XA START 'someTxId';</a:t>
            </a:r>
            <a:endParaRPr/>
          </a:p>
          <a:p>
            <a:r>
              <a:rPr lang="en-GB" sz="1500" strike="noStrike">
                <a:solidFill>
                  <a:srgbClr val="000000"/>
                </a:solidFill>
                <a:latin typeface="Courier 10 Pitch"/>
                <a:ea typeface="DejaVu Sans"/>
              </a:rPr>
              <a:t>mysql&gt; insert into person values (null, 'ant');</a:t>
            </a:r>
            <a:endParaRPr/>
          </a:p>
          <a:p>
            <a:r>
              <a:rPr lang="en-GB" sz="1500" strike="noStrike">
                <a:solidFill>
                  <a:srgbClr val="000000"/>
                </a:solidFill>
                <a:latin typeface="Courier 10 Pitch"/>
                <a:ea typeface="DejaVu Sans"/>
              </a:rPr>
              <a:t>mysql&gt; XA END 'someTxId';</a:t>
            </a:r>
            <a:endParaRPr/>
          </a:p>
          <a:p>
            <a:r>
              <a:rPr lang="en-GB" sz="1500" strike="noStrike">
                <a:solidFill>
                  <a:srgbClr val="000000"/>
                </a:solidFill>
                <a:latin typeface="Courier 10 Pitch"/>
                <a:ea typeface="DejaVu Sans"/>
              </a:rPr>
              <a:t>mysql&gt; XA PREPARE 'someTxId';</a:t>
            </a:r>
            <a:endParaRPr/>
          </a:p>
          <a:p>
            <a:r>
              <a:rPr lang="en-GB" sz="1500" strike="noStrike">
                <a:solidFill>
                  <a:srgbClr val="000000"/>
                </a:solidFill>
                <a:latin typeface="Courier 10 Pitch"/>
                <a:ea typeface="DejaVu Sans"/>
              </a:rPr>
              <a:t>mysql&gt; XA COMMIT 'someTxId';</a:t>
            </a:r>
            <a:endParaRPr/>
          </a:p>
          <a:p>
            <a:r>
              <a:rPr lang="en-GB" sz="1500" strike="noStrike">
                <a:solidFill>
                  <a:srgbClr val="000000"/>
                </a:solidFill>
                <a:latin typeface="Courier 10 Pitch"/>
                <a:ea typeface="DejaVu Sans"/>
              </a:rPr>
              <a:t>mysql&gt; select * from person;</a:t>
            </a:r>
            <a:endParaRPr/>
          </a:p>
          <a:p>
            <a:r>
              <a:rPr lang="en-GB" sz="1500" strike="noStrike">
                <a:solidFill>
                  <a:srgbClr val="000000"/>
                </a:solidFill>
                <a:latin typeface="Courier 10 Pitch"/>
                <a:ea typeface="DejaVu Sans"/>
              </a:rPr>
              <a:t>+-----+-------------------------------+</a:t>
            </a:r>
            <a:endParaRPr/>
          </a:p>
          <a:p>
            <a:r>
              <a:rPr lang="en-GB" sz="1500" strike="noStrike">
                <a:solidFill>
                  <a:srgbClr val="000000"/>
                </a:solidFill>
                <a:latin typeface="Courier 10 Pitch"/>
                <a:ea typeface="DejaVu Sans"/>
              </a:rPr>
              <a:t>| id  | name                          |</a:t>
            </a:r>
            <a:endParaRPr/>
          </a:p>
          <a:p>
            <a:r>
              <a:rPr lang="en-GB" sz="1500" strike="noStrike">
                <a:solidFill>
                  <a:srgbClr val="000000"/>
                </a:solidFill>
                <a:latin typeface="Courier 10 Pitch"/>
                <a:ea typeface="DejaVu Sans"/>
              </a:rPr>
              <a:t>+-----+-------------------------------+</a:t>
            </a:r>
            <a:endParaRPr/>
          </a:p>
          <a:p>
            <a:r>
              <a:rPr lang="en-GB" sz="1500" strike="noStrike">
                <a:solidFill>
                  <a:srgbClr val="000000"/>
                </a:solidFill>
                <a:latin typeface="Courier 10 Pitch"/>
                <a:ea typeface="DejaVu Sans"/>
              </a:rPr>
              <a:t>| 771 | ant                           |</a:t>
            </a:r>
            <a:endParaRPr/>
          </a:p>
          <a:p>
            <a:r>
              <a:rPr lang="en-GB" sz="1500" strike="noStrike">
                <a:solidFill>
                  <a:srgbClr val="000000"/>
                </a:solidFill>
                <a:latin typeface="Courier 10 Pitch"/>
                <a:ea typeface="DejaVu Sans"/>
              </a:rPr>
              <a: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Refresher – Two Phase Commit</a:t>
            </a:r>
            <a:endParaRPr/>
          </a:p>
        </p:txBody>
      </p:sp>
      <p:sp>
        <p:nvSpPr>
          <p:cNvPr id="148"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r>
              <a:rPr lang="en-GB" sz="1500" strike="noStrike">
                <a:solidFill>
                  <a:srgbClr val="000000"/>
                </a:solidFill>
                <a:latin typeface="Courier 10 Pitch"/>
                <a:ea typeface="DejaVu Sans"/>
              </a:rPr>
              <a:t>mysql&gt; XA RECOVER ;</a:t>
            </a:r>
            <a:endParaRPr/>
          </a:p>
          <a:p>
            <a:r>
              <a:rPr lang="en-GB" sz="1500" strike="noStrike">
                <a:solidFill>
                  <a:srgbClr val="000000"/>
                </a:solidFill>
                <a:latin typeface="Courier 10 Pitch"/>
                <a:ea typeface="DejaVu Sans"/>
              </a:rPr>
              <a:t>+----------+--------------+--------------+----------+</a:t>
            </a:r>
            <a:endParaRPr/>
          </a:p>
          <a:p>
            <a:r>
              <a:rPr lang="en-GB" sz="1500" strike="noStrike">
                <a:solidFill>
                  <a:srgbClr val="000000"/>
                </a:solidFill>
                <a:latin typeface="Courier 10 Pitch"/>
                <a:ea typeface="DejaVu Sans"/>
              </a:rPr>
              <a:t>| formatID | gtrid_length | bqual_length | data     |</a:t>
            </a:r>
            <a:endParaRPr/>
          </a:p>
          <a:p>
            <a:r>
              <a:rPr lang="en-GB" sz="1500" strike="noStrike">
                <a:solidFill>
                  <a:srgbClr val="000000"/>
                </a:solidFill>
                <a:latin typeface="Courier 10 Pitch"/>
                <a:ea typeface="DejaVu Sans"/>
              </a:rPr>
              <a:t>+----------+--------------+--------------+----------+</a:t>
            </a:r>
            <a:endParaRPr/>
          </a:p>
          <a:p>
            <a:r>
              <a:rPr lang="en-GB" sz="1500" strike="noStrike">
                <a:solidFill>
                  <a:srgbClr val="000000"/>
                </a:solidFill>
                <a:latin typeface="Courier 10 Pitch"/>
                <a:ea typeface="DejaVu Sans"/>
              </a:rPr>
              <a:t>|        1 |            8 |            0 | someTxId |</a:t>
            </a:r>
            <a:endParaRPr/>
          </a:p>
          <a:p>
            <a:r>
              <a:rPr lang="en-GB" sz="1500" strike="noStrike">
                <a:solidFill>
                  <a:srgbClr val="000000"/>
                </a:solidFill>
                <a:latin typeface="Courier 10 Pitch"/>
                <a:ea typeface="DejaVu Sans"/>
              </a:rPr>
              <a:t>+----------+--------------+--------------+----------+</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Refresher – Two Phase Commit</a:t>
            </a:r>
            <a:endParaRPr/>
          </a:p>
        </p:txBody>
      </p:sp>
      <p:sp>
        <p:nvSpPr>
          <p:cNvPr id="150"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Why is 2PC so bad?</a:t>
            </a:r>
            <a:endParaRPr/>
          </a:p>
          <a:p>
            <a:pPr lvl="1">
              <a:lnSpc>
                <a:spcPct val="100000"/>
              </a:lnSpc>
              <a:buSzPct val="75000"/>
              <a:buFont typeface="StarSymbol"/>
              <a:buChar char="l"/>
            </a:pPr>
            <a:r>
              <a:rPr lang="en-GB" sz="2600" strike="noStrike">
                <a:solidFill>
                  <a:srgbClr val="000000"/>
                </a:solidFill>
                <a:latin typeface="Arial"/>
                <a:ea typeface="DejaVu Sans"/>
              </a:rPr>
              <a:t>Relatively slow because it is synchronous</a:t>
            </a:r>
            <a:endParaRPr/>
          </a:p>
          <a:p>
            <a:pPr lvl="2">
              <a:lnSpc>
                <a:spcPct val="100000"/>
              </a:lnSpc>
              <a:buSzPct val="45000"/>
              <a:buFont typeface="StarSymbol"/>
              <a:buChar char="l"/>
            </a:pPr>
            <a:r>
              <a:rPr lang="en-GB" sz="2600" strike="noStrike">
                <a:solidFill>
                  <a:srgbClr val="000000"/>
                </a:solidFill>
                <a:latin typeface="Arial"/>
                <a:ea typeface="DejaVu Sans"/>
              </a:rPr>
              <a:t>All nodes in Oracle cluster are updated? </a:t>
            </a:r>
            <a:endParaRPr/>
          </a:p>
          <a:p>
            <a:pPr lvl="2">
              <a:lnSpc>
                <a:spcPct val="100000"/>
              </a:lnSpc>
              <a:buSzPct val="45000"/>
              <a:buFont typeface="StarSymbol"/>
              <a:buChar char="l"/>
            </a:pPr>
            <a:r>
              <a:rPr lang="en-GB" sz="2600" strike="noStrike">
                <a:solidFill>
                  <a:srgbClr val="000000"/>
                </a:solidFill>
                <a:latin typeface="Arial"/>
                <a:ea typeface="DejaVu Sans"/>
              </a:rPr>
              <a:t>Compare to Apache Cassandra (NoSQL) – only one node is updated</a:t>
            </a:r>
            <a:endParaRPr/>
          </a:p>
          <a:p>
            <a:pPr lvl="1">
              <a:lnSpc>
                <a:spcPct val="100000"/>
              </a:lnSpc>
              <a:buSzPct val="75000"/>
              <a:buFont typeface="StarSymbol"/>
              <a:buChar char="l"/>
            </a:pPr>
            <a:r>
              <a:rPr lang="en-GB" sz="2600" strike="noStrike">
                <a:solidFill>
                  <a:srgbClr val="000000"/>
                </a:solidFill>
                <a:latin typeface="Arial"/>
                <a:ea typeface="DejaVu Sans"/>
              </a:rPr>
              <a:t>No upper limit on how long to lock resources</a:t>
            </a:r>
            <a:endParaRPr/>
          </a:p>
          <a:p>
            <a:pPr lvl="2">
              <a:lnSpc>
                <a:spcPct val="100000"/>
              </a:lnSpc>
              <a:buSzPct val="45000"/>
              <a:buFont typeface="StarSymbol"/>
              <a:buChar char="l"/>
            </a:pPr>
            <a:r>
              <a:rPr lang="en-GB" sz="2600" strike="noStrike">
                <a:solidFill>
                  <a:srgbClr val="000000"/>
                </a:solidFill>
                <a:latin typeface="Arial"/>
                <a:ea typeface="DejaVu Sans"/>
              </a:rPr>
              <a:t>3 PC =&gt; timeout</a:t>
            </a:r>
            <a:endParaRPr/>
          </a:p>
          <a:p>
            <a:pPr lvl="1">
              <a:lnSpc>
                <a:spcPct val="100000"/>
              </a:lnSpc>
              <a:buSzPct val="75000"/>
              <a:buFont typeface="StarSymbol"/>
              <a:buChar char="l"/>
            </a:pPr>
            <a:r>
              <a:rPr lang="en-GB" sz="2600" strike="noStrike">
                <a:solidFill>
                  <a:srgbClr val="000000"/>
                </a:solidFill>
                <a:latin typeface="Arial"/>
                <a:ea typeface="DejaVu Sans"/>
              </a:rPr>
              <a:t>Databases tend to lock data</a:t>
            </a:r>
            <a:endParaRPr/>
          </a:p>
          <a:p>
            <a:pPr lvl="2">
              <a:lnSpc>
                <a:spcPct val="100000"/>
              </a:lnSpc>
              <a:buSzPct val="45000"/>
              <a:buFont typeface="StarSymbol"/>
              <a:buChar char="l"/>
            </a:pPr>
            <a:r>
              <a:rPr lang="en-GB" sz="2600" strike="noStrike">
                <a:solidFill>
                  <a:srgbClr val="000000"/>
                </a:solidFill>
                <a:latin typeface="Arial"/>
                <a:ea typeface="DejaVu Sans"/>
              </a:rPr>
              <a:t>But locking data might make sense from a business point of view – e.g. a seat in a plane</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Important Stages</a:t>
            </a:r>
            <a:endParaRPr/>
          </a:p>
        </p:txBody>
      </p:sp>
      <p:sp>
        <p:nvSpPr>
          <p:cNvPr id="152"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Execution</a:t>
            </a:r>
            <a:endParaRPr/>
          </a:p>
          <a:p>
            <a:pPr lvl="1">
              <a:lnSpc>
                <a:spcPct val="100000"/>
              </a:lnSpc>
              <a:buSzPct val="75000"/>
              <a:buFont typeface="StarSymbol"/>
              <a:buChar char="l"/>
            </a:pPr>
            <a:r>
              <a:rPr lang="en-GB" sz="2600" strike="noStrike">
                <a:solidFill>
                  <a:srgbClr val="000000"/>
                </a:solidFill>
                <a:latin typeface="Arial"/>
                <a:ea typeface="DejaVu Sans"/>
              </a:rPr>
              <a:t>Make sure execution is bound into transaction</a:t>
            </a:r>
            <a:endParaRPr/>
          </a:p>
          <a:p>
            <a:pPr>
              <a:lnSpc>
                <a:spcPct val="100000"/>
              </a:lnSpc>
              <a:buSzPct val="45000"/>
              <a:buFont typeface="StarSymbol"/>
              <a:buChar char="l"/>
            </a:pPr>
            <a:r>
              <a:rPr lang="en-GB" sz="2600" strike="noStrike">
                <a:solidFill>
                  <a:srgbClr val="000000"/>
                </a:solidFill>
                <a:latin typeface="Arial"/>
                <a:ea typeface="DejaVu Sans"/>
              </a:rPr>
              <a:t>Commit</a:t>
            </a:r>
            <a:endParaRPr/>
          </a:p>
          <a:p>
            <a:pPr lvl="1">
              <a:lnSpc>
                <a:spcPct val="100000"/>
              </a:lnSpc>
              <a:buSzPct val="75000"/>
              <a:buFont typeface="StarSymbol"/>
              <a:buChar char="l"/>
            </a:pPr>
            <a:r>
              <a:rPr lang="en-GB" sz="2600" strike="noStrike">
                <a:solidFill>
                  <a:srgbClr val="000000"/>
                </a:solidFill>
                <a:latin typeface="Arial"/>
                <a:ea typeface="DejaVu Sans"/>
              </a:rPr>
              <a:t>Handled </a:t>
            </a:r>
            <a:r>
              <a:rPr b="1" lang="en-GB" sz="2600" strike="noStrike">
                <a:solidFill>
                  <a:srgbClr val="000000"/>
                </a:solidFill>
                <a:latin typeface="Arial"/>
                <a:ea typeface="DejaVu Sans"/>
              </a:rPr>
              <a:t>automatically</a:t>
            </a:r>
            <a:endParaRPr/>
          </a:p>
          <a:p>
            <a:pPr>
              <a:lnSpc>
                <a:spcPct val="100000"/>
              </a:lnSpc>
              <a:buSzPct val="45000"/>
              <a:buFont typeface="StarSymbol"/>
              <a:buChar char="l"/>
            </a:pPr>
            <a:r>
              <a:rPr lang="en-GB" sz="2600" strike="noStrike">
                <a:solidFill>
                  <a:srgbClr val="000000"/>
                </a:solidFill>
                <a:latin typeface="Arial"/>
                <a:ea typeface="DejaVu Sans"/>
              </a:rPr>
              <a:t>Rollback</a:t>
            </a:r>
            <a:endParaRPr/>
          </a:p>
          <a:p>
            <a:pPr lvl="1">
              <a:lnSpc>
                <a:spcPct val="100000"/>
              </a:lnSpc>
              <a:buSzPct val="75000"/>
              <a:buFont typeface="StarSymbol"/>
              <a:buChar char="l"/>
            </a:pPr>
            <a:r>
              <a:rPr lang="en-GB" sz="2600" strike="noStrike">
                <a:solidFill>
                  <a:srgbClr val="000000"/>
                </a:solidFill>
                <a:latin typeface="Arial"/>
                <a:ea typeface="DejaVu Sans"/>
              </a:rPr>
              <a:t>Handled </a:t>
            </a:r>
            <a:r>
              <a:rPr b="1" lang="en-GB" sz="2600" strike="noStrike">
                <a:solidFill>
                  <a:srgbClr val="000000"/>
                </a:solidFill>
                <a:latin typeface="Arial"/>
                <a:ea typeface="DejaVu Sans"/>
              </a:rPr>
              <a:t>automatically</a:t>
            </a:r>
            <a:endParaRPr/>
          </a:p>
          <a:p>
            <a:pPr>
              <a:lnSpc>
                <a:spcPct val="100000"/>
              </a:lnSpc>
              <a:buSzPct val="45000"/>
              <a:buFont typeface="StarSymbol"/>
              <a:buChar char="l"/>
            </a:pPr>
            <a:r>
              <a:rPr lang="en-GB" sz="2600" strike="noStrike">
                <a:solidFill>
                  <a:srgbClr val="000000"/>
                </a:solidFill>
                <a:latin typeface="Arial"/>
                <a:ea typeface="DejaVu Sans"/>
              </a:rPr>
              <a:t>Timeout</a:t>
            </a:r>
            <a:endParaRPr/>
          </a:p>
          <a:p>
            <a:pPr lvl="1">
              <a:lnSpc>
                <a:spcPct val="100000"/>
              </a:lnSpc>
              <a:buSzPct val="75000"/>
              <a:buFont typeface="StarSymbol"/>
              <a:buChar char="l"/>
            </a:pPr>
            <a:r>
              <a:rPr lang="en-GB" sz="2600" strike="noStrike">
                <a:solidFill>
                  <a:srgbClr val="000000"/>
                </a:solidFill>
                <a:latin typeface="Arial"/>
                <a:ea typeface="DejaVu Sans"/>
              </a:rPr>
              <a:t>Don't block resources forever</a:t>
            </a:r>
            <a:endParaRPr/>
          </a:p>
          <a:p>
            <a:pPr>
              <a:lnSpc>
                <a:spcPct val="100000"/>
              </a:lnSpc>
              <a:buSzPct val="45000"/>
              <a:buFont typeface="StarSymbol"/>
              <a:buChar char="l"/>
            </a:pPr>
            <a:r>
              <a:rPr lang="en-GB" sz="2600" strike="noStrike">
                <a:solidFill>
                  <a:srgbClr val="000000"/>
                </a:solidFill>
                <a:latin typeface="Arial"/>
                <a:ea typeface="DejaVu Sans"/>
              </a:rPr>
              <a:t>Recovery</a:t>
            </a:r>
            <a:endParaRPr/>
          </a:p>
          <a:p>
            <a:pPr lvl="1">
              <a:lnSpc>
                <a:spcPct val="100000"/>
              </a:lnSpc>
              <a:buSzPct val="75000"/>
              <a:buFont typeface="StarSymbol"/>
              <a:buChar char="l"/>
            </a:pPr>
            <a:r>
              <a:rPr b="1" lang="en-GB" sz="2600" strike="noStrike">
                <a:solidFill>
                  <a:srgbClr val="000000"/>
                </a:solidFill>
                <a:latin typeface="Arial"/>
                <a:ea typeface="DejaVu Sans"/>
              </a:rPr>
              <a:t>Automatically </a:t>
            </a:r>
            <a:r>
              <a:rPr lang="en-GB" sz="2600" strike="noStrike">
                <a:solidFill>
                  <a:srgbClr val="000000"/>
                </a:solidFill>
                <a:latin typeface="Arial"/>
                <a:ea typeface="DejaVu Sans"/>
              </a:rPr>
              <a:t>retry commit/rollback until it works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504000" y="423720"/>
            <a:ext cx="7199280" cy="10231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a:t>
            </a:r>
            <a:r>
              <a:rPr lang="en-GB" sz="3600" strike="noStrike">
                <a:solidFill>
                  <a:srgbClr val="000000"/>
                </a:solidFill>
                <a:latin typeface="Arial"/>
                <a:ea typeface="DejaVu Sans"/>
              </a:rPr>
              <a:t>Contract” for Microservices that we can coordinate</a:t>
            </a:r>
            <a:endParaRPr/>
          </a:p>
        </p:txBody>
      </p:sp>
      <p:sp>
        <p:nvSpPr>
          <p:cNvPr id="154"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Microservice should make three operations available: execution, commit and rollback (although commit is actually optional 1),</a:t>
            </a:r>
            <a:endParaRPr/>
          </a:p>
          <a:p>
            <a:pPr>
              <a:lnSpc>
                <a:spcPct val="100000"/>
              </a:lnSpc>
              <a:buSzPct val="45000"/>
              <a:buFont typeface="StarSymbol"/>
              <a:buChar char="l"/>
            </a:pPr>
            <a:r>
              <a:rPr lang="en-GB" sz="2600" strike="noStrike">
                <a:solidFill>
                  <a:srgbClr val="000000"/>
                </a:solidFill>
                <a:latin typeface="Arial"/>
                <a:ea typeface="DejaVu Sans"/>
              </a:rPr>
              <a:t>Microservice may let non-committed and non-rolledback executions timeout after which any reserved resources may be used in other transactions (à la 3PC),</a:t>
            </a:r>
            <a:endParaRPr/>
          </a:p>
          <a:p>
            <a:pPr>
              <a:lnSpc>
                <a:spcPct val="100000"/>
              </a:lnSpc>
              <a:buSzPct val="45000"/>
              <a:buFont typeface="StarSymbol"/>
              <a:buChar char="l"/>
            </a:pPr>
            <a:r>
              <a:rPr lang="en-GB" sz="2600" strike="noStrike">
                <a:solidFill>
                  <a:srgbClr val="000000"/>
                </a:solidFill>
                <a:latin typeface="Arial"/>
                <a:ea typeface="DejaVu Sans"/>
              </a:rPr>
              <a:t>A successful execution guarantees that the transaction manager is allowed to commit or rollback the reserved resources, as long as no timeout has occurred 2,</a:t>
            </a:r>
            <a:endParaRPr/>
          </a:p>
          <a:p>
            <a:pPr>
              <a:lnSpc>
                <a:spcPct val="100000"/>
              </a:lnSpc>
              <a:buSzPct val="45000"/>
              <a:buFont typeface="StarSymbol"/>
              <a:buChar char="l"/>
            </a:pPr>
            <a:r>
              <a:rPr lang="en-GB" sz="2600" strike="noStrike">
                <a:solidFill>
                  <a:srgbClr val="000000"/>
                </a:solidFill>
                <a:latin typeface="Arial"/>
                <a:ea typeface="DejaVu Sans"/>
              </a:rPr>
              <a:t>A call to commit or rollback the reservation can be done multiple times without side effects (think about idempotency here), so that the transaction manager may finish the transaction if an initial attempt failed.</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Example Code</a:t>
            </a:r>
            <a:endParaRPr/>
          </a:p>
        </p:txBody>
      </p:sp>
      <p:sp>
        <p:nvSpPr>
          <p:cNvPr id="156" name="CustomShape 2"/>
          <p:cNvSpPr/>
          <p:nvPr/>
        </p:nvSpPr>
        <p:spPr>
          <a:xfrm>
            <a:off x="504000" y="432000"/>
            <a:ext cx="9071640" cy="655092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ff"/>
                </a:solidFill>
                <a:latin typeface="Courier 10 Pitch"/>
                <a:ea typeface="DejaVu Sans"/>
              </a:rPr>
              <a:t>MysqlXADataSource mysql = new MysqlXADataSource();</a:t>
            </a:r>
            <a:endParaRPr/>
          </a:p>
          <a:p>
            <a:r>
              <a:rPr lang="en-GB" sz="1200" strike="noStrike">
                <a:solidFill>
                  <a:srgbClr val="0000ff"/>
                </a:solidFill>
                <a:latin typeface="Courier 10 Pitch"/>
                <a:ea typeface="DejaVu Sans"/>
              </a:rPr>
              <a:t>mysql.setUser("root"); //url, password, etc...</a:t>
            </a:r>
            <a:endParaRPr/>
          </a:p>
          <a:p>
            <a:r>
              <a:rPr lang="en-GB" sz="1200" strike="noStrike">
                <a:solidFill>
                  <a:srgbClr val="0000ff"/>
                </a:solidFill>
                <a:latin typeface="Courier 10 Pitch"/>
                <a:ea typeface="DejaVu Sans"/>
              </a:rPr>
              <a:t>JdbcTransactionalResource mysqlResource = new JdbcTransactionalResource("jdbc/mysql", mysql);</a:t>
            </a:r>
            <a:endParaRPr/>
          </a:p>
          <a:p>
            <a:r>
              <a:rPr lang="en-GB" sz="1200" strike="noStrike">
                <a:solidFill>
                  <a:srgbClr val="0000ff"/>
                </a:solidFill>
                <a:latin typeface="Courier 10 Pitch"/>
                <a:ea typeface="DejaVu Sans"/>
              </a:rPr>
              <a:t>UserTransactionServiceImp utsi = new UserTransactionServiceImp();</a:t>
            </a:r>
            <a:endParaRPr/>
          </a:p>
          <a:p>
            <a:r>
              <a:rPr lang="en-GB" sz="1200" strike="noStrike">
                <a:solidFill>
                  <a:srgbClr val="0000ff"/>
                </a:solidFill>
                <a:latin typeface="Courier 10 Pitch"/>
                <a:ea typeface="DejaVu Sans"/>
              </a:rPr>
              <a:t>utsi.registerResource(mysqlResource); //registered for recovery purposes</a:t>
            </a:r>
            <a:endParaRPr/>
          </a:p>
          <a:p>
            <a:r>
              <a:rPr lang="en-GB" sz="1200" strike="noStrike">
                <a:solidFill>
                  <a:srgbClr val="009900"/>
                </a:solidFill>
                <a:latin typeface="Courier 10 Pitch"/>
                <a:ea typeface="DejaVu Sans"/>
              </a:rPr>
              <a:t>UserTransactionManager utm = new UserTransactionManager();</a:t>
            </a:r>
            <a:endParaRPr/>
          </a:p>
          <a:p>
            <a:r>
              <a:rPr lang="en-GB" sz="1200" strike="noStrike">
                <a:solidFill>
                  <a:srgbClr val="009900"/>
                </a:solidFill>
                <a:latin typeface="Courier 10 Pitch"/>
                <a:ea typeface="DejaVu Sans"/>
              </a:rPr>
              <a:t>utm.begin();</a:t>
            </a:r>
            <a:endParaRPr/>
          </a:p>
          <a:p>
            <a:r>
              <a:rPr lang="en-GB" sz="1200" strike="noStrike">
                <a:solidFill>
                  <a:srgbClr val="009900"/>
                </a:solidFill>
                <a:latin typeface="Courier 10 Pitch"/>
                <a:ea typeface="DejaVu Sans"/>
              </a:rPr>
              <a:t>Transaction tx = utm.getTransaction();</a:t>
            </a:r>
            <a:endParaRPr/>
          </a:p>
          <a:p>
            <a:r>
              <a:rPr lang="en-GB" sz="1200" strike="noStrike">
                <a:solidFill>
                  <a:srgbClr val="009900"/>
                </a:solidFill>
                <a:latin typeface="Courier 10 Pitch"/>
                <a:ea typeface="DejaVu Sans"/>
              </a:rPr>
              <a:t>XAConnection xamysql = mysql.getXAConnection();</a:t>
            </a:r>
            <a:endParaRPr/>
          </a:p>
          <a:p>
            <a:r>
              <a:rPr lang="en-GB" sz="1200" strike="noStrike">
                <a:solidFill>
                  <a:srgbClr val="009900"/>
                </a:solidFill>
                <a:latin typeface="Courier 10 Pitch"/>
                <a:ea typeface="DejaVu Sans"/>
              </a:rPr>
              <a:t>XAResource db = xamysql.getXAResource();</a:t>
            </a:r>
            <a:endParaRPr/>
          </a:p>
          <a:p>
            <a:r>
              <a:rPr lang="en-GB" sz="1200" strike="noStrike">
                <a:solidFill>
                  <a:srgbClr val="009900"/>
                </a:solidFill>
                <a:latin typeface="Courier 10 Pitch"/>
                <a:ea typeface="DejaVu Sans"/>
              </a:rPr>
              <a:t>tx.enlistResource(db);</a:t>
            </a:r>
            <a:endParaRPr/>
          </a:p>
          <a:p>
            <a:r>
              <a:rPr lang="en-GB" sz="1200" strike="noStrike">
                <a:solidFill>
                  <a:srgbClr val="009900"/>
                </a:solidFill>
                <a:latin typeface="Courier 10 Pitch"/>
                <a:ea typeface="DejaVu Sans"/>
              </a:rPr>
              <a:t>try(Connection connection = xamysql.getConnaection()){</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PreparedStatement stmt = connection.prepareStatement("insert into person(id, name)…");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stmt.setString(1, username);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stmt.executeUpdate();</a:t>
            </a:r>
            <a:endParaRPr/>
          </a:p>
          <a:p>
            <a:r>
              <a:rPr lang="en-GB" sz="1200" strike="noStrike">
                <a:solidFill>
                  <a:srgbClr val="009900"/>
                </a:solidFill>
                <a:latin typeface="Courier 10 Pitch"/>
                <a:ea typeface="DejaVu Sans"/>
              </a:rPr>
              <a:t>}</a:t>
            </a:r>
            <a:endParaRPr/>
          </a:p>
          <a:p>
            <a:r>
              <a:rPr lang="en-GB" sz="1200" strike="noStrike">
                <a:solidFill>
                  <a:srgbClr val="009900"/>
                </a:solidFill>
                <a:latin typeface="Courier 10 Pitch"/>
                <a:ea typeface="DejaVu Sans"/>
              </a:rPr>
              <a:t>tx.delistResource(db, XAResource.TMSUCCESS);</a:t>
            </a:r>
            <a:endParaRPr/>
          </a:p>
          <a:p>
            <a:r>
              <a:rPr lang="en-GB" sz="1200" strike="noStrike">
                <a:solidFill>
                  <a:srgbClr val="009900"/>
                </a:solidFill>
                <a:latin typeface="Courier 10 Pitch"/>
                <a:ea typeface="DejaVu Sans"/>
              </a:rPr>
              <a:t>utm.commit();</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Agenda</a:t>
            </a:r>
            <a:endParaRPr/>
          </a:p>
        </p:txBody>
      </p:sp>
      <p:sp>
        <p:nvSpPr>
          <p:cNvPr id="116"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3200" strike="noStrike">
                <a:solidFill>
                  <a:srgbClr val="000000"/>
                </a:solidFill>
                <a:latin typeface="Arial"/>
                <a:ea typeface="DejaVu Sans"/>
              </a:rPr>
              <a:t>The Problem</a:t>
            </a:r>
            <a:endParaRPr/>
          </a:p>
          <a:p>
            <a:pPr>
              <a:lnSpc>
                <a:spcPct val="100000"/>
              </a:lnSpc>
              <a:buSzPct val="45000"/>
              <a:buFont typeface="StarSymbol"/>
              <a:buChar char="l"/>
            </a:pPr>
            <a:r>
              <a:rPr lang="en-GB" sz="3200" strike="noStrike">
                <a:solidFill>
                  <a:srgbClr val="000000"/>
                </a:solidFill>
                <a:latin typeface="Arial"/>
                <a:ea typeface="DejaVu Sans"/>
              </a:rPr>
              <a:t>Traditional Solutions</a:t>
            </a:r>
            <a:endParaRPr/>
          </a:p>
          <a:p>
            <a:pPr>
              <a:lnSpc>
                <a:spcPct val="100000"/>
              </a:lnSpc>
              <a:buSzPct val="45000"/>
              <a:buFont typeface="StarSymbol"/>
              <a:buChar char="l"/>
            </a:pPr>
            <a:r>
              <a:rPr lang="en-GB" sz="3200" strike="noStrike">
                <a:solidFill>
                  <a:srgbClr val="000000"/>
                </a:solidFill>
                <a:latin typeface="Arial"/>
                <a:ea typeface="DejaVu Sans"/>
              </a:rPr>
              <a:t>An Open Source Solution based on JTA</a:t>
            </a:r>
            <a:endParaRPr/>
          </a:p>
          <a:p>
            <a:pPr lvl="1">
              <a:lnSpc>
                <a:spcPct val="100000"/>
              </a:lnSpc>
              <a:buSzPct val="75000"/>
              <a:buFont typeface="StarSymbol"/>
              <a:buChar char="l"/>
            </a:pPr>
            <a:r>
              <a:rPr lang="en-GB" sz="2800" strike="noStrike">
                <a:solidFill>
                  <a:srgbClr val="000000"/>
                </a:solidFill>
                <a:latin typeface="Arial"/>
                <a:ea typeface="DejaVu Sans"/>
              </a:rPr>
              <a:t>Introduction to 2PC</a:t>
            </a:r>
            <a:endParaRPr/>
          </a:p>
          <a:p>
            <a:pPr lvl="1">
              <a:lnSpc>
                <a:spcPct val="100000"/>
              </a:lnSpc>
              <a:buSzPct val="75000"/>
              <a:buFont typeface="StarSymbol"/>
              <a:buChar char="l"/>
            </a:pPr>
            <a:r>
              <a:rPr lang="en-GB" sz="2800" strike="noStrike">
                <a:solidFill>
                  <a:srgbClr val="000000"/>
                </a:solidFill>
                <a:latin typeface="Arial"/>
                <a:ea typeface="DejaVu Sans"/>
              </a:rPr>
              <a:t>Contracts</a:t>
            </a:r>
            <a:endParaRPr/>
          </a:p>
          <a:p>
            <a:pPr lvl="1">
              <a:lnSpc>
                <a:spcPct val="100000"/>
              </a:lnSpc>
              <a:buSzPct val="75000"/>
              <a:buFont typeface="StarSymbol"/>
              <a:buChar char="l"/>
            </a:pPr>
            <a:r>
              <a:rPr lang="en-GB" sz="2800" strike="noStrike">
                <a:solidFill>
                  <a:srgbClr val="000000"/>
                </a:solidFill>
                <a:latin typeface="Arial"/>
                <a:ea typeface="DejaVu Sans"/>
              </a:rPr>
              <a:t>Eventual Consistency</a:t>
            </a:r>
            <a:endParaRPr/>
          </a:p>
          <a:p>
            <a:pPr lvl="1">
              <a:lnSpc>
                <a:spcPct val="100000"/>
              </a:lnSpc>
              <a:buSzPct val="75000"/>
              <a:buFont typeface="StarSymbol"/>
              <a:buChar char="l"/>
            </a:pPr>
            <a:r>
              <a:rPr lang="en-GB" sz="2800" strike="noStrike">
                <a:solidFill>
                  <a:srgbClr val="000000"/>
                </a:solidFill>
                <a:latin typeface="Arial"/>
                <a:ea typeface="DejaVu Sans"/>
              </a:rPr>
              <a:t>Patterns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Example Code</a:t>
            </a:r>
            <a:endParaRPr/>
          </a:p>
        </p:txBody>
      </p:sp>
      <p:sp>
        <p:nvSpPr>
          <p:cNvPr id="158" name="CustomShape 2"/>
          <p:cNvSpPr/>
          <p:nvPr/>
        </p:nvSpPr>
        <p:spPr>
          <a:xfrm>
            <a:off x="504000" y="432000"/>
            <a:ext cx="9071640" cy="6550920"/>
          </a:xfrm>
          <a:prstGeom prst="rect">
            <a:avLst/>
          </a:prstGeom>
          <a:solidFill>
            <a:srgbClr val="eeeeee"/>
          </a:solidFill>
          <a:ln>
            <a:noFill/>
          </a:ln>
        </p:spPr>
        <p:style>
          <a:lnRef idx="0"/>
          <a:fillRef idx="0"/>
          <a:effectRef idx="0"/>
          <a:fontRef idx="minor"/>
        </p:style>
        <p:txBody>
          <a:bodyPr lIns="0" rIns="0" tIns="0" bIns="0"/>
          <a:p>
            <a:endParaRPr/>
          </a:p>
          <a:p>
            <a:endParaRPr/>
          </a:p>
          <a:p>
            <a:endParaRPr/>
          </a:p>
          <a:p>
            <a:endParaRPr/>
          </a:p>
          <a:p>
            <a:endParaRPr/>
          </a:p>
          <a:p>
            <a:endParaRPr/>
          </a:p>
          <a:p>
            <a:endParaRPr/>
          </a:p>
          <a:p>
            <a:r>
              <a:rPr lang="en-GB" sz="1200" strike="noStrike">
                <a:solidFill>
                  <a:srgbClr val="009900"/>
                </a:solidFill>
                <a:latin typeface="Courier 10 Pitch"/>
                <a:ea typeface="DejaVu Sans"/>
              </a:rPr>
              <a:t>@Resource DataSource mysql;</a:t>
            </a:r>
            <a:endParaRPr/>
          </a:p>
          <a:p>
            <a:endParaRPr/>
          </a:p>
          <a:p>
            <a:r>
              <a:rPr lang="en-GB" sz="1200" strike="noStrike">
                <a:solidFill>
                  <a:srgbClr val="009900"/>
                </a:solidFill>
                <a:latin typeface="Courier 10 Pitch"/>
                <a:ea typeface="DejaVu Sans"/>
              </a:rPr>
              <a:t>@TransactionAttribute(REQUIRES_NEW)</a:t>
            </a:r>
            <a:endParaRPr/>
          </a:p>
          <a:p>
            <a:r>
              <a:rPr lang="en-GB" sz="1200" strike="noStrike">
                <a:solidFill>
                  <a:srgbClr val="009900"/>
                </a:solidFill>
                <a:latin typeface="Courier 10 Pitch"/>
                <a:ea typeface="DejaVu Sans"/>
              </a:rPr>
              <a:t>public void doSomething(){</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try(Connection connection = xamysql.getConnection()){</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PreparedStatement stmt = connection.prepareStatement("insert into person(id, name)…");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stmt.setString(1, username);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stmt.executeUpdate();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a:t>
            </a:r>
            <a:endParaRPr/>
          </a:p>
          <a:p>
            <a:r>
              <a:rPr lang="en-GB" sz="1200" strike="noStrike">
                <a:solidFill>
                  <a:srgbClr val="009900"/>
                </a:solidFill>
                <a:latin typeface="Courier 10 Pitch"/>
                <a:ea typeface="DejaVu Sans"/>
              </a:rPr>
              <a:t>}</a:t>
            </a:r>
            <a:endParaRPr/>
          </a:p>
          <a:p>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JCA Example in Java EE Container</a:t>
            </a:r>
            <a:endParaRPr/>
          </a:p>
        </p:txBody>
      </p:sp>
      <p:sp>
        <p:nvSpPr>
          <p:cNvPr id="160" name="CustomShape 2"/>
          <p:cNvSpPr/>
          <p:nvPr/>
        </p:nvSpPr>
        <p:spPr>
          <a:xfrm>
            <a:off x="504000" y="1440000"/>
            <a:ext cx="9071640" cy="554292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9900"/>
                </a:solidFill>
                <a:latin typeface="Courier 10 Pitch"/>
                <a:ea typeface="DejaVu Sans"/>
              </a:rPr>
              <a:t>@Resource(lookup = "java:/maxant/BookingSystem")</a:t>
            </a:r>
            <a:endParaRPr/>
          </a:p>
          <a:p>
            <a:r>
              <a:rPr lang="en-GB" sz="1200" strike="noStrike">
                <a:solidFill>
                  <a:srgbClr val="009900"/>
                </a:solidFill>
                <a:latin typeface="Courier 10 Pitch"/>
                <a:ea typeface="DejaVu Sans"/>
              </a:rPr>
              <a:t>TransactionAssistanceFactory bookingFactory; //like a DataSource</a:t>
            </a:r>
            <a:endParaRPr/>
          </a:p>
          <a:p>
            <a:endParaRPr/>
          </a:p>
          <a:p>
            <a:r>
              <a:rPr lang="en-GB" sz="1200" strike="noStrike">
                <a:solidFill>
                  <a:srgbClr val="009900"/>
                </a:solidFill>
                <a:latin typeface="Courier 10 Pitch"/>
                <a:ea typeface="DejaVu Sans"/>
              </a:rPr>
              <a:t>//web service client (REST, SOAP, whatever)</a:t>
            </a:r>
            <a:endParaRPr/>
          </a:p>
          <a:p>
            <a:r>
              <a:rPr lang="en-GB" sz="1200" strike="noStrike">
                <a:solidFill>
                  <a:srgbClr val="009900"/>
                </a:solidFill>
                <a:latin typeface="Courier 10 Pitch"/>
                <a:ea typeface="DejaVu Sans"/>
              </a:rPr>
              <a:t>BookingSystem bookingSystem = new BookingSystemWebServiceService().getBookingSystemPort();</a:t>
            </a:r>
            <a:endParaRPr/>
          </a:p>
          <a:p>
            <a:endParaRPr/>
          </a:p>
          <a:p>
            <a:r>
              <a:rPr lang="en-GB" sz="1200" strike="noStrike">
                <a:solidFill>
                  <a:srgbClr val="009900"/>
                </a:solidFill>
                <a:latin typeface="Courier 10 Pitch"/>
                <a:ea typeface="DejaVu Sans"/>
              </a:rPr>
              <a:t>@TransactionAttribute(REQUIRES_NEW)</a:t>
            </a:r>
            <a:endParaRPr/>
          </a:p>
          <a:p>
            <a:r>
              <a:rPr lang="en-GB" sz="1200" strike="noStrike">
                <a:solidFill>
                  <a:srgbClr val="009900"/>
                </a:solidFill>
                <a:latin typeface="Courier 10 Pitch"/>
                <a:ea typeface="DejaVu Sans"/>
              </a:rPr>
              <a:t>public void doSomething(){</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try(TransactionAssistant bookingTransactionAssistant = bookingFactory.getTransactionAssistant()){</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String bookingResponse = bookingTransactionAssistant.executeInActiveTransaction(txid -&gt; {</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return bookingSystem.reserveTickets(txid, refNumber);</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 catch (...) {...}</a:t>
            </a:r>
            <a:endParaRPr/>
          </a:p>
          <a:p>
            <a:r>
              <a:rPr lang="en-GB" sz="1200" strike="noStrike">
                <a:solidFill>
                  <a:srgbClr val="009900"/>
                </a:solidFill>
                <a:latin typeface="Courier 10 Pitch"/>
                <a:ea typeface="DejaVu Sans"/>
              </a:rPr>
              <a:t>}</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JCA Example in Java EE Container</a:t>
            </a:r>
            <a:endParaRPr/>
          </a:p>
        </p:txBody>
      </p:sp>
      <p:sp>
        <p:nvSpPr>
          <p:cNvPr id="162" name="CustomShape 2"/>
          <p:cNvSpPr/>
          <p:nvPr/>
        </p:nvSpPr>
        <p:spPr>
          <a:xfrm>
            <a:off x="504000" y="1440000"/>
            <a:ext cx="9071640" cy="554292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00"/>
                </a:solidFill>
                <a:latin typeface="Courier 10 Pitch"/>
                <a:ea typeface="DejaVu Sans"/>
              </a:rPr>
              <a:t>@Startup @Singleton</a:t>
            </a:r>
            <a:endParaRPr/>
          </a:p>
          <a:p>
            <a:r>
              <a:rPr lang="en-GB" sz="1200" strike="noStrike">
                <a:solidFill>
                  <a:srgbClr val="000000"/>
                </a:solidFill>
                <a:latin typeface="Courier 10 Pitch"/>
                <a:ea typeface="DejaVu Sans"/>
              </a:rPr>
              <a:t>public class TransactionAssistanceSetup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@Resource(lookup = "java:/maxant/BookingSystem") TransactionAssistanceFactory bookingFactory;</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@PostConstruct public void init()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bookingFactory</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.registerCommitRollbackRecovery(new Builder()</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.withCommit( txid -&gt;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new BookingSystemWebServiceService().getBookingSystemPort().bookTickets(txid);</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.withRollback( txid -&gt;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new BookingSystemWebServiceService().getBookingSystemPort().cancelTickets(txid);</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.build()</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Spring Boot Example</a:t>
            </a:r>
            <a:endParaRPr/>
          </a:p>
        </p:txBody>
      </p:sp>
      <p:sp>
        <p:nvSpPr>
          <p:cNvPr id="164" name="CustomShape 2"/>
          <p:cNvSpPr/>
          <p:nvPr/>
        </p:nvSpPr>
        <p:spPr>
          <a:xfrm>
            <a:off x="504000" y="1440000"/>
            <a:ext cx="9071640" cy="554292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00"/>
                </a:solidFill>
                <a:latin typeface="Courier 10 Pitch"/>
                <a:ea typeface="DejaVu Sans"/>
              </a:rPr>
              <a:t>@Service</a:t>
            </a:r>
            <a:endParaRPr/>
          </a:p>
          <a:p>
            <a:r>
              <a:rPr lang="en-GB" sz="1200" strike="noStrike">
                <a:solidFill>
                  <a:srgbClr val="000000"/>
                </a:solidFill>
                <a:latin typeface="Courier 10 Pitch"/>
                <a:ea typeface="DejaVu Sans"/>
              </a:rPr>
              <a:t>@Transactional</a:t>
            </a:r>
            <a:endParaRPr/>
          </a:p>
          <a:p>
            <a:r>
              <a:rPr lang="en-GB" sz="1200" strike="noStrike">
                <a:solidFill>
                  <a:srgbClr val="000000"/>
                </a:solidFill>
                <a:latin typeface="Courier 10 Pitch"/>
                <a:ea typeface="DejaVu Sans"/>
              </a:rPr>
              <a:t>public class AppService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@Autowired BaseicTransactionAssistanceFactory microserviceFactory;</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public String doSomethingWithAGlobalTransactionAndARemoteMicroservice(String username) ...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String msResponse = null;</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try(TransactionAssistant transactionAssistant = microserviceFactory.getTransactionAssistant()){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msResponse = transactionAssistant.executeInActiveTransaction(txid-&gt;{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final LetterWriter service = new LetterWebServiceService().getLetterWriterPort();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return service.writeLetter(txid, username);</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return msResponse;</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Spring Boot Example</a:t>
            </a:r>
            <a:endParaRPr/>
          </a:p>
        </p:txBody>
      </p:sp>
      <p:sp>
        <p:nvSpPr>
          <p:cNvPr id="166" name="CustomShape 2"/>
          <p:cNvSpPr/>
          <p:nvPr/>
        </p:nvSpPr>
        <p:spPr>
          <a:xfrm>
            <a:off x="504000" y="1440000"/>
            <a:ext cx="9071640" cy="554292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00"/>
                </a:solidFill>
                <a:latin typeface="Courier 10 Pitch"/>
                <a:ea typeface="DejaVu Sans"/>
              </a:rPr>
              <a:t>final LetterWriter service = new LetterWebServiceService().getLetterWriterPort();</a:t>
            </a:r>
            <a:endParaRPr/>
          </a:p>
          <a:p>
            <a:r>
              <a:rPr lang="en-GB" sz="1200" strike="noStrike">
                <a:solidFill>
                  <a:srgbClr val="000000"/>
                </a:solidFill>
                <a:latin typeface="Courier 10 Pitch"/>
                <a:ea typeface="DejaVu Sans"/>
              </a:rPr>
              <a:t>CommitRollbackHandler commitRollbackCallback = new CommitRollbackHandler()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@Override</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public void rollback(String txid) throws Exception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//compensate by cancelling the letter</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service.cancelLetter(txid);</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@Override</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public void commit(String txid) throws Exception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//nothing to do, this service autocommits.</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BitronixTransactionConfigurator.setup("xa/ms1", commitRollbackCallback, 30000L, new File("."));</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Supported Stacks</a:t>
            </a:r>
            <a:endParaRPr/>
          </a:p>
        </p:txBody>
      </p:sp>
      <p:sp>
        <p:nvSpPr>
          <p:cNvPr id="168"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Standalone Java</a:t>
            </a:r>
            <a:endParaRPr/>
          </a:p>
          <a:p>
            <a:pPr lvl="1">
              <a:lnSpc>
                <a:spcPct val="100000"/>
              </a:lnSpc>
              <a:buSzPct val="75000"/>
              <a:buFont typeface="StarSymbol"/>
              <a:buChar char="l"/>
            </a:pPr>
            <a:r>
              <a:rPr lang="en-GB" sz="2600" strike="noStrike">
                <a:solidFill>
                  <a:srgbClr val="000000"/>
                </a:solidFill>
                <a:latin typeface="Arial"/>
                <a:ea typeface="DejaVu Sans"/>
              </a:rPr>
              <a:t>Bitronix or Atomikos</a:t>
            </a:r>
            <a:endParaRPr/>
          </a:p>
          <a:p>
            <a:pPr>
              <a:lnSpc>
                <a:spcPct val="100000"/>
              </a:lnSpc>
              <a:buSzPct val="45000"/>
              <a:buFont typeface="StarSymbol"/>
              <a:buChar char="l"/>
            </a:pPr>
            <a:r>
              <a:rPr lang="en-GB" sz="2600" strike="noStrike">
                <a:solidFill>
                  <a:srgbClr val="000000"/>
                </a:solidFill>
                <a:latin typeface="Arial"/>
                <a:ea typeface="DejaVu Sans"/>
              </a:rPr>
              <a:t>Tomcat / Jetty</a:t>
            </a:r>
            <a:endParaRPr/>
          </a:p>
          <a:p>
            <a:pPr lvl="1">
              <a:lnSpc>
                <a:spcPct val="100000"/>
              </a:lnSpc>
              <a:buSzPct val="75000"/>
              <a:buFont typeface="StarSymbol"/>
              <a:buChar char="l"/>
            </a:pPr>
            <a:r>
              <a:rPr lang="en-GB" sz="2600" strike="noStrike">
                <a:solidFill>
                  <a:srgbClr val="000000"/>
                </a:solidFill>
                <a:latin typeface="Arial"/>
                <a:ea typeface="DejaVu Sans"/>
              </a:rPr>
              <a:t>Plain Java + Bitronix or Atomikos</a:t>
            </a:r>
            <a:endParaRPr/>
          </a:p>
          <a:p>
            <a:pPr lvl="1">
              <a:lnSpc>
                <a:spcPct val="100000"/>
              </a:lnSpc>
              <a:buSzPct val="75000"/>
              <a:buFont typeface="StarSymbol"/>
              <a:buChar char="l"/>
            </a:pPr>
            <a:r>
              <a:rPr lang="en-GB" sz="2600" strike="noStrike">
                <a:solidFill>
                  <a:srgbClr val="000000"/>
                </a:solidFill>
                <a:latin typeface="Arial"/>
                <a:ea typeface="DejaVu Sans"/>
              </a:rPr>
              <a:t>Spring + Bitronix or Atomikos</a:t>
            </a:r>
            <a:endParaRPr/>
          </a:p>
          <a:p>
            <a:pPr>
              <a:lnSpc>
                <a:spcPct val="100000"/>
              </a:lnSpc>
              <a:buSzPct val="45000"/>
              <a:buFont typeface="StarSymbol"/>
              <a:buChar char="l"/>
            </a:pPr>
            <a:r>
              <a:rPr lang="en-GB" sz="2600" strike="noStrike">
                <a:solidFill>
                  <a:srgbClr val="000000"/>
                </a:solidFill>
                <a:latin typeface="Arial"/>
                <a:ea typeface="DejaVu Sans"/>
              </a:rPr>
              <a:t>Spring Boot + Bitronix or Atomikos</a:t>
            </a:r>
            <a:endParaRPr/>
          </a:p>
          <a:p>
            <a:pPr>
              <a:lnSpc>
                <a:spcPct val="100000"/>
              </a:lnSpc>
              <a:buSzPct val="45000"/>
              <a:buFont typeface="StarSymbol"/>
              <a:buChar char="l"/>
            </a:pPr>
            <a:r>
              <a:rPr lang="en-GB" sz="2600" strike="noStrike">
                <a:solidFill>
                  <a:srgbClr val="000000"/>
                </a:solidFill>
                <a:latin typeface="Arial"/>
                <a:ea typeface="DejaVu Sans"/>
              </a:rPr>
              <a:t>Java EE</a:t>
            </a:r>
            <a:endParaRPr/>
          </a:p>
          <a:p>
            <a:pPr lvl="1">
              <a:lnSpc>
                <a:spcPct val="100000"/>
              </a:lnSpc>
              <a:buSzPct val="75000"/>
              <a:buFont typeface="StarSymbol"/>
              <a:buChar char="l"/>
            </a:pPr>
            <a:r>
              <a:rPr lang="en-GB" sz="2600" strike="noStrike">
                <a:solidFill>
                  <a:srgbClr val="000000"/>
                </a:solidFill>
                <a:latin typeface="Arial"/>
                <a:ea typeface="DejaVu Sans"/>
              </a:rPr>
              <a:t>JBoss EAP + Wildfly</a:t>
            </a:r>
            <a:endParaRPr/>
          </a:p>
          <a:p>
            <a:pPr lvl="1">
              <a:lnSpc>
                <a:spcPct val="100000"/>
              </a:lnSpc>
              <a:buSzPct val="75000"/>
              <a:buFont typeface="StarSymbol"/>
              <a:buChar char="l"/>
            </a:pPr>
            <a:r>
              <a:rPr lang="en-GB" sz="2600" strike="noStrike">
                <a:solidFill>
                  <a:srgbClr val="000000"/>
                </a:solidFill>
                <a:latin typeface="Arial"/>
                <a:ea typeface="DejaVu Sans"/>
              </a:rPr>
              <a:t>Websphere – not yet – need support please!</a:t>
            </a:r>
            <a:endParaRPr/>
          </a:p>
          <a:p>
            <a:pPr lvl="1">
              <a:lnSpc>
                <a:spcPct val="100000"/>
              </a:lnSpc>
              <a:buSzPct val="75000"/>
              <a:buFont typeface="StarSymbol"/>
              <a:buChar char="l"/>
            </a:pPr>
            <a:r>
              <a:rPr lang="en-GB" sz="2600" strike="noStrike">
                <a:solidFill>
                  <a:srgbClr val="000000"/>
                </a:solidFill>
                <a:latin typeface="Arial"/>
                <a:ea typeface="DejaVu Sans"/>
              </a:rPr>
              <a:t>Other App Servers – not yet – need support please!</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504000" y="423720"/>
            <a:ext cx="7199280" cy="10231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Contextual Information for Commit/Rollback</a:t>
            </a:r>
            <a:endParaRPr/>
          </a:p>
        </p:txBody>
      </p:sp>
      <p:sp>
        <p:nvSpPr>
          <p:cNvPr id="170"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Look back at other code. The transaction ID – a String – is the key which you can use to lookup data from the execution stage.</a:t>
            </a:r>
            <a:endParaRPr/>
          </a:p>
          <a:p>
            <a:pPr lvl="1">
              <a:lnSpc>
                <a:spcPct val="100000"/>
              </a:lnSpc>
              <a:buSzPct val="75000"/>
              <a:buFont typeface="StarSymbol"/>
              <a:buChar char="l"/>
            </a:pPr>
            <a:r>
              <a:rPr lang="en-GB" sz="2600" strike="noStrike">
                <a:solidFill>
                  <a:srgbClr val="000000"/>
                </a:solidFill>
                <a:latin typeface="Arial"/>
                <a:ea typeface="DejaVu Sans"/>
              </a:rPr>
              <a:t>Execution Stage MUST write data in an inner transaction before calling the microservice, to ensure it is available during commit / rollback.</a:t>
            </a:r>
            <a:endParaRPr/>
          </a:p>
          <a:p>
            <a:pPr lvl="1">
              <a:lnSpc>
                <a:spcPct val="100000"/>
              </a:lnSpc>
              <a:buSzPct val="75000"/>
              <a:buFont typeface="StarSymbol"/>
              <a:buChar char="l"/>
            </a:pPr>
            <a:r>
              <a:rPr lang="en-GB" sz="2600" strike="noStrike">
                <a:solidFill>
                  <a:srgbClr val="000000"/>
                </a:solidFill>
                <a:latin typeface="Arial"/>
                <a:ea typeface="DejaVu Sans"/>
              </a:rPr>
              <a:t>Use File, DB or persistent key/value storage like MemCached or any NoSQL storage</a:t>
            </a:r>
            <a:endParaRPr/>
          </a:p>
          <a:p>
            <a:pPr lvl="1">
              <a:lnSpc>
                <a:spcPct val="100000"/>
              </a:lnSpc>
              <a:buSzPct val="75000"/>
              <a:buFont typeface="StarSymbol"/>
              <a:buChar char="l"/>
            </a:pPr>
            <a:r>
              <a:rPr lang="en-GB" sz="2600" strike="noStrike">
                <a:solidFill>
                  <a:srgbClr val="000000"/>
                </a:solidFill>
                <a:latin typeface="Arial"/>
                <a:ea typeface="DejaVu Sans"/>
              </a:rPr>
              <a:t>No solution provided by library, because there are so many options!</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(Non-)Issues</a:t>
            </a:r>
            <a:endParaRPr/>
          </a:p>
        </p:txBody>
      </p:sp>
      <p:sp>
        <p:nvSpPr>
          <p:cNvPr id="172"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I'm integrating a service which doesn't have a “commit” method</a:t>
            </a:r>
            <a:endParaRPr/>
          </a:p>
          <a:p>
            <a:pPr lvl="1">
              <a:lnSpc>
                <a:spcPct val="100000"/>
              </a:lnSpc>
              <a:buSzPct val="75000"/>
              <a:buFont typeface="StarSymbol"/>
              <a:buChar char="l"/>
            </a:pPr>
            <a:r>
              <a:rPr lang="en-GB" sz="2600" strike="noStrike">
                <a:solidFill>
                  <a:srgbClr val="000000"/>
                </a:solidFill>
                <a:latin typeface="Arial"/>
                <a:ea typeface="DejaVu Sans"/>
              </a:rPr>
              <a:t>No Problem. The data in that system might look consumed, altho a rollback / compensation is pending. But it's still eventually consistent</a:t>
            </a:r>
            <a:endParaRPr/>
          </a:p>
          <a:p>
            <a:pPr>
              <a:lnSpc>
                <a:spcPct val="100000"/>
              </a:lnSpc>
              <a:buSzPct val="45000"/>
              <a:buFont typeface="StarSymbol"/>
              <a:buChar char="l"/>
            </a:pPr>
            <a:r>
              <a:rPr lang="en-GB" sz="2600" strike="noStrike">
                <a:solidFill>
                  <a:srgbClr val="000000"/>
                </a:solidFill>
                <a:latin typeface="Arial"/>
                <a:ea typeface="DejaVu Sans"/>
              </a:rPr>
              <a:t>It takes a long time for a service to come back online after a crash</a:t>
            </a:r>
            <a:endParaRPr/>
          </a:p>
          <a:p>
            <a:pPr lvl="1">
              <a:lnSpc>
                <a:spcPct val="100000"/>
              </a:lnSpc>
              <a:buSzPct val="75000"/>
              <a:buFont typeface="StarSymbol"/>
              <a:buChar char="l"/>
            </a:pPr>
            <a:r>
              <a:rPr lang="en-GB" sz="2600" strike="noStrike">
                <a:solidFill>
                  <a:srgbClr val="000000"/>
                </a:solidFill>
                <a:latin typeface="Arial"/>
                <a:ea typeface="DejaVu Sans"/>
              </a:rPr>
              <a:t>And Facebook has never lost a photo temporarily? Eventually, everything will be consistent.</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(Non-)Issues</a:t>
            </a:r>
            <a:endParaRPr/>
          </a:p>
        </p:txBody>
      </p:sp>
      <p:sp>
        <p:nvSpPr>
          <p:cNvPr id="174"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Isn't WS-AT better</a:t>
            </a:r>
            <a:endParaRPr/>
          </a:p>
          <a:p>
            <a:pPr lvl="1">
              <a:lnSpc>
                <a:spcPct val="100000"/>
              </a:lnSpc>
              <a:buSzPct val="75000"/>
              <a:buFont typeface="StarSymbol"/>
              <a:buChar char="l"/>
            </a:pPr>
            <a:r>
              <a:rPr lang="en-GB" sz="2600" strike="noStrike">
                <a:solidFill>
                  <a:srgbClr val="000000"/>
                </a:solidFill>
                <a:latin typeface="Arial"/>
                <a:ea typeface="DejaVu Sans"/>
              </a:rPr>
              <a:t>If you are integrating SOAP services which support it and your systems are compatible, give it a try</a:t>
            </a:r>
            <a:endParaRPr/>
          </a:p>
          <a:p>
            <a:pPr>
              <a:lnSpc>
                <a:spcPct val="100000"/>
              </a:lnSpc>
              <a:buSzPct val="45000"/>
              <a:buFont typeface="StarSymbol"/>
              <a:buChar char="l"/>
            </a:pPr>
            <a:r>
              <a:rPr lang="en-GB" sz="2600" strike="noStrike">
                <a:solidFill>
                  <a:srgbClr val="000000"/>
                </a:solidFill>
                <a:latin typeface="Arial"/>
                <a:ea typeface="DejaVu Sans"/>
              </a:rPr>
              <a:t>TODO?</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More Info</a:t>
            </a:r>
            <a:endParaRPr/>
          </a:p>
        </p:txBody>
      </p:sp>
      <p:sp>
        <p:nvSpPr>
          <p:cNvPr id="176"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TODO</a:t>
            </a:r>
            <a:endParaRPr/>
          </a:p>
          <a:p>
            <a:pPr lvl="1">
              <a:lnSpc>
                <a:spcPct val="100000"/>
              </a:lnSpc>
              <a:buSzPct val="75000"/>
              <a:buFont typeface="StarSymbol"/>
              <a:buChar char="l"/>
            </a:pPr>
            <a:r>
              <a:rPr lang="en-GB" sz="2600" strike="noStrike">
                <a:solidFill>
                  <a:srgbClr val="000000"/>
                </a:solidFill>
                <a:latin typeface="Arial"/>
                <a:ea typeface="DejaVu Sans"/>
              </a:rPr>
              <a:t>Links to blog articles</a:t>
            </a:r>
            <a:endParaRPr/>
          </a:p>
          <a:p>
            <a:pPr lvl="2">
              <a:lnSpc>
                <a:spcPct val="100000"/>
              </a:lnSpc>
              <a:buSzPct val="45000"/>
              <a:buFont typeface="StarSymbol"/>
              <a:buChar char="l"/>
            </a:pPr>
            <a:r>
              <a:rPr lang="en-GB" sz="2600" strike="noStrike">
                <a:solidFill>
                  <a:srgbClr val="000000"/>
                </a:solidFill>
                <a:latin typeface="Arial"/>
                <a:ea typeface="DejaVu Sans"/>
              </a:rPr>
              <a:t>Original</a:t>
            </a:r>
            <a:endParaRPr/>
          </a:p>
          <a:p>
            <a:pPr lvl="2">
              <a:lnSpc>
                <a:spcPct val="100000"/>
              </a:lnSpc>
              <a:buSzPct val="45000"/>
              <a:buFont typeface="StarSymbol"/>
              <a:buChar char="l"/>
            </a:pPr>
            <a:r>
              <a:rPr lang="en-GB" sz="2600" strike="noStrike">
                <a:solidFill>
                  <a:srgbClr val="000000"/>
                </a:solidFill>
                <a:latin typeface="Arial"/>
                <a:ea typeface="DejaVu Sans"/>
              </a:rPr>
              <a:t>Integrating non-tx</a:t>
            </a:r>
            <a:endParaRPr/>
          </a:p>
          <a:p>
            <a:pPr lvl="2">
              <a:lnSpc>
                <a:spcPct val="100000"/>
              </a:lnSpc>
              <a:buSzPct val="45000"/>
              <a:buFont typeface="StarSymbol"/>
              <a:buChar char="l"/>
            </a:pPr>
            <a:r>
              <a:rPr lang="en-GB" sz="2600" strike="noStrike">
                <a:solidFill>
                  <a:srgbClr val="000000"/>
                </a:solidFill>
                <a:latin typeface="Arial"/>
                <a:ea typeface="DejaVu Sans"/>
              </a:rPr>
              <a:t>Spring boot</a:t>
            </a:r>
            <a:endParaRPr/>
          </a:p>
          <a:p>
            <a:pPr lvl="1">
              <a:lnSpc>
                <a:spcPct val="100000"/>
              </a:lnSpc>
              <a:buSzPct val="75000"/>
              <a:buFont typeface="StarSymbol"/>
              <a:buChar char="l"/>
            </a:pPr>
            <a:r>
              <a:rPr lang="en-GB" sz="2600" strike="noStrike">
                <a:solidFill>
                  <a:srgbClr val="000000"/>
                </a:solidFill>
                <a:latin typeface="Arial"/>
                <a:ea typeface="DejaVu Sans"/>
              </a:rPr>
              <a:t>https://github.com/maxant/genericconnector</a:t>
            </a:r>
            <a:endParaRPr/>
          </a:p>
          <a:p>
            <a:pPr lvl="2">
              <a:lnSpc>
                <a:spcPct val="100000"/>
              </a:lnSpc>
              <a:buSzPct val="45000"/>
              <a:buFont typeface="StarSymbol"/>
              <a:buChar char="l"/>
            </a:pPr>
            <a:r>
              <a:rPr lang="en-GB" sz="2600" strike="noStrike">
                <a:solidFill>
                  <a:srgbClr val="000000"/>
                </a:solidFill>
                <a:latin typeface="Arial"/>
                <a:ea typeface="DejaVu Sans"/>
              </a:rPr>
              <a:t>Lots of demo code</a:t>
            </a:r>
            <a:endParaRPr/>
          </a:p>
          <a:p>
            <a:pPr lvl="1">
              <a:lnSpc>
                <a:spcPct val="100000"/>
              </a:lnSpc>
              <a:buSzPct val="75000"/>
              <a:buFont typeface="StarSymbol"/>
              <a:buChar char="l"/>
            </a:pPr>
            <a:r>
              <a:rPr lang="en-GB" sz="2600" strike="noStrike">
                <a:solidFill>
                  <a:srgbClr val="000000"/>
                </a:solidFill>
                <a:latin typeface="Arial"/>
                <a:ea typeface="DejaVu Sans"/>
              </a:rPr>
              <a:t>Create Forum?</a:t>
            </a:r>
            <a:endParaRPr/>
          </a:p>
          <a:p>
            <a:pPr lvl="1">
              <a:lnSpc>
                <a:spcPct val="100000"/>
              </a:lnSpc>
              <a:buSzPct val="75000"/>
              <a:buFont typeface="StarSymbol"/>
              <a:buChar char="l"/>
            </a:pPr>
            <a:r>
              <a:rPr lang="en-GB" sz="2600" strike="noStrike">
                <a:solidFill>
                  <a:srgbClr val="000000"/>
                </a:solidFill>
                <a:latin typeface="Arial"/>
                <a:ea typeface="DejaVu Sans"/>
              </a:rPr>
              <a:t>Contacting Ant:</a:t>
            </a:r>
            <a:endParaRPr/>
          </a:p>
          <a:p>
            <a:pPr lvl="2">
              <a:lnSpc>
                <a:spcPct val="100000"/>
              </a:lnSpc>
              <a:buSzPct val="45000"/>
              <a:buFont typeface="StarSymbol"/>
              <a:buChar char="l"/>
            </a:pPr>
            <a:r>
              <a:rPr lang="en-GB" sz="2600" strike="noStrike">
                <a:solidFill>
                  <a:srgbClr val="000000"/>
                </a:solidFill>
                <a:latin typeface="Arial"/>
                <a:ea typeface="DejaVu Sans"/>
              </a:rPr>
              <a:t>ant@maxant.co.uk    @maxant_ch</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r>
              <a:rPr lang="en-GB" sz="4400" strike="noStrike">
                <a:latin typeface="Arial"/>
              </a:rPr>
              <a:t>Facebook bug?</a:t>
            </a:r>
            <a:endParaRPr/>
          </a:p>
        </p:txBody>
      </p:sp>
      <p:pic>
        <p:nvPicPr>
          <p:cNvPr id="118" name="" descr=""/>
          <p:cNvPicPr/>
          <p:nvPr/>
        </p:nvPicPr>
        <p:blipFill>
          <a:blip r:embed="rId1"/>
          <a:stretch/>
        </p:blipFill>
        <p:spPr>
          <a:xfrm>
            <a:off x="576000" y="1415160"/>
            <a:ext cx="4199760" cy="2904480"/>
          </a:xfrm>
          <a:prstGeom prst="rect">
            <a:avLst/>
          </a:prstGeom>
          <a:ln>
            <a:noFill/>
          </a:ln>
        </p:spPr>
      </p:pic>
      <p:pic>
        <p:nvPicPr>
          <p:cNvPr id="119" name="" descr=""/>
          <p:cNvPicPr/>
          <p:nvPr/>
        </p:nvPicPr>
        <p:blipFill>
          <a:blip r:embed="rId2"/>
          <a:stretch/>
        </p:blipFill>
        <p:spPr>
          <a:xfrm>
            <a:off x="5184000" y="144000"/>
            <a:ext cx="4761720" cy="3723480"/>
          </a:xfrm>
          <a:prstGeom prst="rect">
            <a:avLst/>
          </a:prstGeom>
          <a:ln w="38160">
            <a:noFill/>
          </a:ln>
        </p:spPr>
      </p:pic>
      <p:sp>
        <p:nvSpPr>
          <p:cNvPr id="120" name="CustomShape 2"/>
          <p:cNvSpPr/>
          <p:nvPr/>
        </p:nvSpPr>
        <p:spPr>
          <a:xfrm>
            <a:off x="504000" y="4536000"/>
            <a:ext cx="4535640" cy="2537640"/>
          </a:xfrm>
          <a:prstGeom prst="rect">
            <a:avLst/>
          </a:prstGeom>
          <a:noFill/>
          <a:ln>
            <a:noFill/>
          </a:ln>
        </p:spPr>
        <p:style>
          <a:lnRef idx="0"/>
          <a:fillRef idx="0"/>
          <a:effectRef idx="0"/>
          <a:fontRef idx="minor"/>
        </p:style>
        <p:txBody>
          <a:bodyPr lIns="90000" rIns="90000" tIns="45000" bIns="45000"/>
          <a:p>
            <a:r>
              <a:rPr lang="en-GB" strike="noStrike">
                <a:latin typeface="Arial"/>
              </a:rPr>
              <a:t>Middle link shows Karens comment at the bottom. Other link does not. Inconsistent data between nodes =&gt; increased scalability  but only eventually consistent. Who wants to build their own framework code to ensure this consistency? It comes for free in NoSQL DBs. Why not in Microservice environments?</a:t>
            </a:r>
            <a:endParaRPr/>
          </a:p>
        </p:txBody>
      </p:sp>
      <p:sp>
        <p:nvSpPr>
          <p:cNvPr id="121" name="CustomShape 3"/>
          <p:cNvSpPr/>
          <p:nvPr/>
        </p:nvSpPr>
        <p:spPr>
          <a:xfrm rot="20065200">
            <a:off x="3966480" y="2802600"/>
            <a:ext cx="1439640" cy="359640"/>
          </a:xfrm>
          <a:prstGeom prst="rightArrow">
            <a:avLst>
              <a:gd name="adj1" fmla="val 8681"/>
              <a:gd name="adj2" fmla="val 10426"/>
            </a:avLst>
          </a:prstGeom>
          <a:solidFill>
            <a:srgbClr val="729fcf"/>
          </a:solidFill>
          <a:ln w="180000">
            <a:solidFill>
              <a:srgbClr val="3465a4"/>
            </a:solidFill>
            <a:round/>
            <a:tailEnd len="med" type="triangle" w="med"/>
          </a:ln>
        </p:spPr>
        <p:style>
          <a:lnRef idx="0"/>
          <a:fillRef idx="0"/>
          <a:effectRef idx="0"/>
          <a:fontRef idx="minor"/>
        </p:style>
      </p:sp>
      <p:sp>
        <p:nvSpPr>
          <p:cNvPr id="122" name="CustomShape 4"/>
          <p:cNvSpPr/>
          <p:nvPr/>
        </p:nvSpPr>
        <p:spPr>
          <a:xfrm rot="1178400">
            <a:off x="4012920" y="4160160"/>
            <a:ext cx="1439640" cy="359640"/>
          </a:xfrm>
          <a:prstGeom prst="rightArrow">
            <a:avLst>
              <a:gd name="adj1" fmla="val 8681"/>
              <a:gd name="adj2" fmla="val 10426"/>
            </a:avLst>
          </a:prstGeom>
          <a:solidFill>
            <a:srgbClr val="729fcf"/>
          </a:solidFill>
          <a:ln w="180000">
            <a:solidFill>
              <a:srgbClr val="3465a4"/>
            </a:solidFill>
            <a:round/>
            <a:tailEnd len="med" type="triangle" w="med"/>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Selling Tickets</a:t>
            </a:r>
            <a:endParaRPr/>
          </a:p>
        </p:txBody>
      </p:sp>
      <p:sp>
        <p:nvSpPr>
          <p:cNvPr id="124"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TODO talk about how we integrated fremdsysteme and how you dont want to purchase something on their side but not have it noted on your side and be financially responsible without reselling it to the end customer.</a:t>
            </a:r>
            <a:endParaRPr/>
          </a:p>
          <a:p>
            <a:pPr>
              <a:lnSpc>
                <a:spcPct val="100000"/>
              </a:lnSpc>
              <a:buSzPct val="45000"/>
              <a:buFont typeface="StarSymbol"/>
              <a:buChar char="l"/>
            </a:pPr>
            <a:r>
              <a:rPr lang="en-GB" sz="2600" strike="noStrike">
                <a:solidFill>
                  <a:srgbClr val="000000"/>
                </a:solidFill>
                <a:latin typeface="Arial"/>
                <a:ea typeface="DejaVu Sans"/>
              </a:rPr>
              <a:t>You cannot dictate the signature of the service you are integrating</a:t>
            </a:r>
            <a:endParaRPr/>
          </a:p>
          <a:p>
            <a:pPr>
              <a:lnSpc>
                <a:spcPct val="100000"/>
              </a:lnSpc>
              <a:buSzPct val="45000"/>
              <a:buFont typeface="StarSymbol"/>
              <a:buChar char="l"/>
            </a:pPr>
            <a:r>
              <a:rPr lang="en-GB" sz="2600" strike="noStrike">
                <a:solidFill>
                  <a:srgbClr val="000000"/>
                </a:solidFill>
                <a:latin typeface="Arial"/>
                <a:ea typeface="DejaVu Sans"/>
              </a:rPr>
              <a:t>Complex solution involving async batches</a:t>
            </a:r>
            <a:endParaRPr/>
          </a:p>
          <a:p>
            <a:pPr>
              <a:lnSpc>
                <a:spcPct val="100000"/>
              </a:lnSpc>
              <a:buSzPct val="45000"/>
              <a:buFont typeface="StarSymbol"/>
              <a:buChar char="l"/>
            </a:pPr>
            <a:r>
              <a:rPr lang="en-GB" sz="2600" strike="noStrike">
                <a:solidFill>
                  <a:srgbClr val="000000"/>
                </a:solidFill>
                <a:latin typeface="Arial"/>
                <a:ea typeface="DejaVu Sans"/>
              </a:rPr>
              <a:t>Getting it wrong costs 3m CHF in a month!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Adding a contract to a sale</a:t>
            </a:r>
            <a:endParaRPr/>
          </a:p>
        </p:txBody>
      </p:sp>
      <p:sp>
        <p:nvSpPr>
          <p:cNvPr id="126"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Abo Management done in SAP</a:t>
            </a:r>
            <a:endParaRPr/>
          </a:p>
          <a:p>
            <a:pPr>
              <a:lnSpc>
                <a:spcPct val="100000"/>
              </a:lnSpc>
              <a:buSzPct val="45000"/>
              <a:buFont typeface="StarSymbol"/>
              <a:buChar char="l"/>
            </a:pPr>
            <a:r>
              <a:rPr lang="en-GB" sz="2600" strike="noStrike">
                <a:solidFill>
                  <a:srgbClr val="000000"/>
                </a:solidFill>
                <a:latin typeface="Arial"/>
                <a:ea typeface="DejaVu Sans"/>
              </a:rPr>
              <a:t>SAP is a “microservice” (http://martinfowler.com/articles/microservices.html)</a:t>
            </a:r>
            <a:endParaRPr/>
          </a:p>
          <a:p>
            <a:pPr lvl="1">
              <a:lnSpc>
                <a:spcPct val="100000"/>
              </a:lnSpc>
              <a:buSzPct val="75000"/>
              <a:buFont typeface="StarSymbol"/>
              <a:buChar char="l"/>
            </a:pPr>
            <a:r>
              <a:rPr lang="en-GB" sz="2600" strike="noStrike">
                <a:solidFill>
                  <a:srgbClr val="000000"/>
                </a:solidFill>
                <a:latin typeface="Arial"/>
                <a:ea typeface="DejaVu Sans"/>
              </a:rPr>
              <a:t>It does one thing well (contract management)</a:t>
            </a:r>
            <a:endParaRPr/>
          </a:p>
          <a:p>
            <a:pPr lvl="1">
              <a:lnSpc>
                <a:spcPct val="100000"/>
              </a:lnSpc>
              <a:buSzPct val="75000"/>
              <a:buFont typeface="StarSymbol"/>
              <a:buChar char="l"/>
            </a:pPr>
            <a:r>
              <a:rPr lang="en-GB" sz="2600" strike="noStrike">
                <a:solidFill>
                  <a:srgbClr val="000000"/>
                </a:solidFill>
                <a:latin typeface="Arial"/>
                <a:ea typeface="DejaVu Sans"/>
              </a:rPr>
              <a:t>Language Agnostic – SOAP + ABAP</a:t>
            </a:r>
            <a:endParaRPr/>
          </a:p>
          <a:p>
            <a:pPr lvl="1">
              <a:lnSpc>
                <a:spcPct val="100000"/>
              </a:lnSpc>
              <a:buSzPct val="75000"/>
              <a:buFont typeface="StarSymbol"/>
              <a:buChar char="l"/>
            </a:pPr>
            <a:r>
              <a:rPr lang="en-GB" sz="2600" strike="noStrike">
                <a:solidFill>
                  <a:srgbClr val="000000"/>
                </a:solidFill>
                <a:latin typeface="Arial"/>
                <a:ea typeface="DejaVu Sans"/>
              </a:rPr>
              <a:t>Decentralised gonvernance</a:t>
            </a:r>
            <a:endParaRPr/>
          </a:p>
          <a:p>
            <a:pPr lvl="1">
              <a:lnSpc>
                <a:spcPct val="100000"/>
              </a:lnSpc>
              <a:buSzPct val="75000"/>
              <a:buFont typeface="StarSymbol"/>
              <a:buChar char="l"/>
            </a:pPr>
            <a:r>
              <a:rPr lang="en-GB" sz="2600" strike="noStrike">
                <a:solidFill>
                  <a:srgbClr val="000000"/>
                </a:solidFill>
                <a:latin typeface="Arial"/>
                <a:ea typeface="DejaVu Sans"/>
              </a:rPr>
              <a:t>Decentralised data management</a:t>
            </a:r>
            <a:endParaRPr/>
          </a:p>
          <a:p>
            <a:pPr lvl="1">
              <a:lnSpc>
                <a:spcPct val="100000"/>
              </a:lnSpc>
              <a:buSzPct val="75000"/>
              <a:buFont typeface="StarSymbol"/>
              <a:buChar char="l"/>
            </a:pPr>
            <a:r>
              <a:rPr lang="en-GB" sz="2600" strike="noStrike">
                <a:solidFill>
                  <a:srgbClr val="000000"/>
                </a:solidFill>
                <a:latin typeface="Arial"/>
                <a:ea typeface="DejaVu Sans"/>
              </a:rPr>
              <a:t>Product (contract management)</a:t>
            </a:r>
            <a:endParaRPr/>
          </a:p>
          <a:p>
            <a:pPr lvl="1">
              <a:lnSpc>
                <a:spcPct val="100000"/>
              </a:lnSpc>
              <a:buSzPct val="75000"/>
              <a:buFont typeface="StarSymbol"/>
              <a:buChar char="l"/>
            </a:pPr>
            <a:r>
              <a:rPr lang="en-GB" sz="2600" strike="noStrike">
                <a:solidFill>
                  <a:srgbClr val="000000"/>
                </a:solidFill>
                <a:latin typeface="Arial"/>
                <a:ea typeface="DejaVu Sans"/>
              </a:rPr>
              <a:t>Split around Business Capability? (contracts department/CRM)</a:t>
            </a:r>
            <a:endParaRPr/>
          </a:p>
          <a:p>
            <a:pPr lvl="1">
              <a:lnSpc>
                <a:spcPct val="100000"/>
              </a:lnSpc>
              <a:buSzPct val="75000"/>
              <a:buFont typeface="StarSymbol"/>
              <a:buChar char="l"/>
            </a:pPr>
            <a:r>
              <a:rPr lang="en-GB" sz="2600" strike="noStrike">
                <a:solidFill>
                  <a:srgbClr val="000000"/>
                </a:solidFill>
                <a:latin typeface="Arial"/>
                <a:ea typeface="DejaVu Sans"/>
              </a:rPr>
              <a:t>Evolutionary design (in this case because it was custom)</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Adding a contract to a sale</a:t>
            </a:r>
            <a:endParaRPr/>
          </a:p>
        </p:txBody>
      </p:sp>
      <p:sp>
        <p:nvSpPr>
          <p:cNvPr id="128"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TODO Services:</a:t>
            </a:r>
            <a:endParaRPr/>
          </a:p>
          <a:p>
            <a:pPr lvl="1">
              <a:lnSpc>
                <a:spcPct val="100000"/>
              </a:lnSpc>
              <a:buSzPct val="75000"/>
              <a:buFont typeface="StarSymbol"/>
              <a:buChar char="l"/>
            </a:pPr>
            <a:r>
              <a:rPr lang="en-GB" sz="2600" strike="noStrike">
                <a:solidFill>
                  <a:srgbClr val="000000"/>
                </a:solidFill>
                <a:latin typeface="Arial"/>
                <a:ea typeface="DejaVu Sans"/>
              </a:rPr>
              <a:t>Customer DB – allows compensation only</a:t>
            </a:r>
            <a:endParaRPr/>
          </a:p>
          <a:p>
            <a:pPr lvl="1">
              <a:lnSpc>
                <a:spcPct val="100000"/>
              </a:lnSpc>
              <a:buSzPct val="75000"/>
              <a:buFont typeface="StarSymbol"/>
              <a:buChar char="l"/>
            </a:pPr>
            <a:r>
              <a:rPr lang="en-GB" sz="2600" strike="noStrike">
                <a:solidFill>
                  <a:srgbClr val="000000"/>
                </a:solidFill>
                <a:latin typeface="Arial"/>
                <a:ea typeface="DejaVu Sans"/>
              </a:rPr>
              <a:t>SAP – execute/commit/rollback (contract managment)</a:t>
            </a:r>
            <a:endParaRPr/>
          </a:p>
          <a:p>
            <a:pPr lvl="1">
              <a:lnSpc>
                <a:spcPct val="100000"/>
              </a:lnSpc>
              <a:buSzPct val="75000"/>
              <a:buFont typeface="StarSymbol"/>
              <a:buChar char="l"/>
            </a:pPr>
            <a:r>
              <a:rPr lang="en-GB" sz="2600" strike="noStrike">
                <a:solidFill>
                  <a:srgbClr val="000000"/>
                </a:solidFill>
                <a:latin typeface="Arial"/>
                <a:ea typeface="DejaVu Sans"/>
              </a:rPr>
              <a:t>SAP – compensation only (financials, which run async)</a:t>
            </a:r>
            <a:endParaRPr/>
          </a:p>
          <a:p>
            <a:pPr lvl="1">
              <a:lnSpc>
                <a:spcPct val="100000"/>
              </a:lnSpc>
              <a:buSzPct val="75000"/>
              <a:buFont typeface="StarSymbol"/>
              <a:buChar char="l"/>
            </a:pPr>
            <a:r>
              <a:rPr lang="en-GB" sz="2600" strike="noStrike">
                <a:solidFill>
                  <a:srgbClr val="000000"/>
                </a:solidFill>
                <a:latin typeface="Arial"/>
                <a:ea typeface="DejaVu Sans"/>
              </a:rPr>
              <a:t>Ticket Backend – reserve/complete purchase/freigabe</a:t>
            </a:r>
            <a:endParaRPr/>
          </a:p>
          <a:p>
            <a:pPr lvl="1">
              <a:lnSpc>
                <a:spcPct val="100000"/>
              </a:lnSpc>
              <a:buSzPct val="75000"/>
              <a:buFont typeface="StarSymbol"/>
              <a:buChar char="l"/>
            </a:pPr>
            <a:r>
              <a:rPr lang="en-GB" sz="2600" strike="noStrike">
                <a:solidFill>
                  <a:srgbClr val="000000"/>
                </a:solidFill>
                <a:latin typeface="Arial"/>
                <a:ea typeface="DejaVu Sans"/>
              </a:rPr>
              <a:t>Order Management – standard JTA/JDBC, but XA since multiple DB connections</a:t>
            </a:r>
            <a:endParaRPr/>
          </a:p>
          <a:p>
            <a:pPr>
              <a:lnSpc>
                <a:spcPct val="100000"/>
              </a:lnSpc>
              <a:buSzPct val="45000"/>
              <a:buFont typeface="StarSymbol"/>
              <a:buChar char="l"/>
            </a:pPr>
            <a:r>
              <a:rPr lang="en-GB" sz="2600" strike="noStrike">
                <a:solidFill>
                  <a:srgbClr val="000000"/>
                </a:solidFill>
                <a:latin typeface="Arial"/>
                <a:ea typeface="DejaVu Sans"/>
              </a:rPr>
              <a:t>Solution</a:t>
            </a:r>
            <a:endParaRPr/>
          </a:p>
          <a:p>
            <a:pPr lvl="1">
              <a:lnSpc>
                <a:spcPct val="100000"/>
              </a:lnSpc>
              <a:buSzPct val="75000"/>
              <a:buFont typeface="StarSymbol"/>
              <a:buChar char="l"/>
            </a:pPr>
            <a:r>
              <a:rPr lang="en-GB" sz="2600" strike="noStrike">
                <a:solidFill>
                  <a:srgbClr val="000000"/>
                </a:solidFill>
                <a:latin typeface="Arial"/>
                <a:ea typeface="DejaVu Sans"/>
              </a:rPr>
              <a:t>Custom made asynchronous framework consisting of orchestrated commands</a:t>
            </a:r>
            <a:endParaRPr/>
          </a:p>
          <a:p>
            <a:pPr lvl="1">
              <a:lnSpc>
                <a:spcPct val="100000"/>
              </a:lnSpc>
              <a:buSzPct val="75000"/>
              <a:buFont typeface="StarSymbol"/>
              <a:buChar char="l"/>
            </a:pPr>
            <a:r>
              <a:rPr lang="en-GB" sz="2600" strike="noStrike">
                <a:solidFill>
                  <a:srgbClr val="000000"/>
                </a:solidFill>
                <a:latin typeface="Arial"/>
                <a:ea typeface="DejaVu Sans"/>
              </a:rPr>
              <a:t>No BPEL because no centralised support for product :-(</a:t>
            </a:r>
            <a:endParaRPr/>
          </a:p>
          <a:p>
            <a:pPr lvl="1">
              <a:lnSpc>
                <a:spcPct val="100000"/>
              </a:lnSpc>
              <a:buSzPct val="75000"/>
              <a:buFont typeface="StarSymbol"/>
              <a:buChar char="l"/>
            </a:pPr>
            <a:r>
              <a:rPr lang="en-GB" sz="2600" strike="noStrike">
                <a:solidFill>
                  <a:srgbClr val="000000"/>
                </a:solidFill>
                <a:latin typeface="Arial"/>
                <a:ea typeface="DejaVu Sans"/>
              </a:rPr>
              <a:t>Cost: up to 1 Man Year</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Case Management</a:t>
            </a:r>
            <a:endParaRPr/>
          </a:p>
        </p:txBody>
      </p:sp>
      <p:sp>
        <p:nvSpPr>
          <p:cNvPr id="130"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TODO talk about workflow where each claims case is also added into the workflow management product.</a:t>
            </a:r>
            <a:endParaRPr/>
          </a:p>
          <a:p>
            <a:pPr>
              <a:lnSpc>
                <a:spcPct val="100000"/>
              </a:lnSpc>
              <a:buSzPct val="45000"/>
              <a:buFont typeface="StarSymbol"/>
              <a:buChar char="l"/>
            </a:pPr>
            <a:r>
              <a:rPr lang="en-GB" sz="2600" strike="noStrike">
                <a:solidFill>
                  <a:srgbClr val="000000"/>
                </a:solidFill>
                <a:latin typeface="Arial"/>
                <a:ea typeface="DejaVu Sans"/>
              </a:rPr>
              <a:t>Because of wrong design, claim “container” is saved, WF case is created, and then validation logic is run. =&gt; invalid claim causes an error – schadenfall not saved, but webservice to WF already called.</a:t>
            </a:r>
            <a:endParaRPr/>
          </a:p>
          <a:p>
            <a:pPr>
              <a:lnSpc>
                <a:spcPct val="100000"/>
              </a:lnSpc>
              <a:buSzPct val="45000"/>
              <a:buFont typeface="StarSymbol"/>
              <a:buChar char="l"/>
            </a:pPr>
            <a:r>
              <a:rPr lang="en-GB" sz="2600" strike="noStrike">
                <a:solidFill>
                  <a:srgbClr val="000000"/>
                </a:solidFill>
                <a:latin typeface="Arial"/>
                <a:ea typeface="DejaVu Sans"/>
              </a:rPr>
              <a:t>One Solution</a:t>
            </a:r>
            <a:endParaRPr/>
          </a:p>
          <a:p>
            <a:pPr lvl="1">
              <a:lnSpc>
                <a:spcPct val="100000"/>
              </a:lnSpc>
              <a:buSzPct val="75000"/>
              <a:buFont typeface="StarSymbol"/>
              <a:buChar char="l"/>
            </a:pPr>
            <a:r>
              <a:rPr lang="en-GB" sz="2600" strike="noStrike">
                <a:solidFill>
                  <a:srgbClr val="000000"/>
                </a:solidFill>
                <a:latin typeface="Arial"/>
                <a:ea typeface="DejaVu Sans"/>
              </a:rPr>
              <a:t>Fix design</a:t>
            </a:r>
            <a:endParaRPr/>
          </a:p>
          <a:p>
            <a:pPr>
              <a:lnSpc>
                <a:spcPct val="100000"/>
              </a:lnSpc>
              <a:buSzPct val="45000"/>
              <a:buFont typeface="StarSymbol"/>
              <a:buChar char="l"/>
            </a:pPr>
            <a:r>
              <a:rPr lang="en-GB" sz="2600" strike="noStrike">
                <a:solidFill>
                  <a:srgbClr val="000000"/>
                </a:solidFill>
                <a:latin typeface="Arial"/>
                <a:ea typeface="DejaVu Sans"/>
              </a:rPr>
              <a:t>Better Solution</a:t>
            </a:r>
            <a:endParaRPr/>
          </a:p>
          <a:p>
            <a:pPr lvl="1">
              <a:lnSpc>
                <a:spcPct val="100000"/>
              </a:lnSpc>
              <a:buSzPct val="75000"/>
              <a:buFont typeface="StarSymbol"/>
              <a:buChar char="l"/>
            </a:pPr>
            <a:r>
              <a:rPr lang="en-GB" sz="2600" strike="noStrike">
                <a:solidFill>
                  <a:srgbClr val="000000"/>
                </a:solidFill>
                <a:latin typeface="Arial"/>
                <a:ea typeface="DejaVu Sans"/>
              </a:rPr>
              <a:t>Still need to consider compensation if something else goes wrong. If the schaden DB fails, you will get lots of created cases in WF which all need cleaning up manually!</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Membership in Wiki</a:t>
            </a:r>
            <a:endParaRPr/>
          </a:p>
        </p:txBody>
      </p:sp>
      <p:sp>
        <p:nvSpPr>
          <p:cNvPr id="132" name="CustomShape 2"/>
          <p:cNvSpPr/>
          <p:nvPr/>
        </p:nvSpPr>
        <p:spPr>
          <a:xfrm>
            <a:off x="504000" y="1799640"/>
            <a:ext cx="9071640" cy="438300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Small system built for an assocation</a:t>
            </a:r>
            <a:endParaRPr/>
          </a:p>
          <a:p>
            <a:pPr>
              <a:lnSpc>
                <a:spcPct val="100000"/>
              </a:lnSpc>
              <a:buSzPct val="45000"/>
              <a:buFont typeface="StarSymbol"/>
              <a:buChar char="l"/>
            </a:pPr>
            <a:r>
              <a:rPr lang="en-GB" sz="2600" strike="noStrike">
                <a:solidFill>
                  <a:srgbClr val="000000"/>
                </a:solidFill>
                <a:latin typeface="Arial"/>
                <a:ea typeface="DejaVu Sans"/>
              </a:rPr>
              <a:t>Membership Applications are made</a:t>
            </a:r>
            <a:endParaRPr/>
          </a:p>
          <a:p>
            <a:pPr>
              <a:lnSpc>
                <a:spcPct val="100000"/>
              </a:lnSpc>
              <a:buSzPct val="45000"/>
              <a:buFont typeface="StarSymbol"/>
              <a:buChar char="l"/>
            </a:pPr>
            <a:r>
              <a:rPr lang="en-GB" sz="2600" strike="noStrike">
                <a:solidFill>
                  <a:srgbClr val="000000"/>
                </a:solidFill>
                <a:latin typeface="Arial"/>
                <a:ea typeface="DejaVu Sans"/>
              </a:rPr>
              <a:t>When approved, application leads to:</a:t>
            </a:r>
            <a:endParaRPr/>
          </a:p>
          <a:p>
            <a:pPr lvl="1">
              <a:lnSpc>
                <a:spcPct val="100000"/>
              </a:lnSpc>
              <a:buSzPct val="75000"/>
              <a:buFont typeface="StarSymbol"/>
              <a:buChar char="l"/>
            </a:pPr>
            <a:r>
              <a:rPr lang="en-GB" sz="2600" strike="noStrike">
                <a:solidFill>
                  <a:srgbClr val="000000"/>
                </a:solidFill>
                <a:latin typeface="Arial"/>
                <a:ea typeface="DejaVu Sans"/>
              </a:rPr>
              <a:t>Member creation in Wiki (REST, membership management done there)</a:t>
            </a:r>
            <a:endParaRPr/>
          </a:p>
          <a:p>
            <a:pPr lvl="2">
              <a:lnSpc>
                <a:spcPct val="100000"/>
              </a:lnSpc>
              <a:buSzPct val="45000"/>
              <a:buFont typeface="StarSymbol"/>
              <a:buChar char="l"/>
            </a:pPr>
            <a:r>
              <a:rPr lang="en-GB" sz="2600" strike="noStrike">
                <a:solidFill>
                  <a:srgbClr val="000000"/>
                </a:solidFill>
                <a:latin typeface="Arial"/>
                <a:ea typeface="DejaVu Sans"/>
              </a:rPr>
              <a:t>Consists of lots of seperate calls! (create user, update properties)</a:t>
            </a:r>
            <a:endParaRPr/>
          </a:p>
          <a:p>
            <a:pPr lvl="2">
              <a:lnSpc>
                <a:spcPct val="100000"/>
              </a:lnSpc>
              <a:buSzPct val="45000"/>
              <a:buFont typeface="StarSymbol"/>
              <a:buChar char="l"/>
            </a:pPr>
            <a:r>
              <a:rPr lang="en-GB" sz="2600" strike="noStrike">
                <a:solidFill>
                  <a:srgbClr val="000000"/>
                </a:solidFill>
                <a:latin typeface="Arial"/>
                <a:ea typeface="DejaVu Sans"/>
              </a:rPr>
              <a:t>No control over interface</a:t>
            </a:r>
            <a:endParaRPr/>
          </a:p>
          <a:p>
            <a:pPr lvl="1">
              <a:lnSpc>
                <a:spcPct val="100000"/>
              </a:lnSpc>
              <a:buSzPct val="75000"/>
              <a:buFont typeface="StarSymbol"/>
              <a:buChar char="l"/>
            </a:pPr>
            <a:r>
              <a:rPr lang="en-GB" sz="2600" strike="noStrike">
                <a:solidFill>
                  <a:srgbClr val="000000"/>
                </a:solidFill>
                <a:latin typeface="Arial"/>
                <a:ea typeface="DejaVu Sans"/>
              </a:rPr>
              <a:t>Create account in Billing System (local DB or separate microservice)</a:t>
            </a:r>
            <a:endParaRPr/>
          </a:p>
          <a:p>
            <a:pPr>
              <a:lnSpc>
                <a:spcPct val="100000"/>
              </a:lnSpc>
              <a:buSzPct val="45000"/>
              <a:buFont typeface="StarSymbol"/>
              <a:buChar char="l"/>
            </a:pPr>
            <a:r>
              <a:rPr lang="en-GB" sz="2600" strike="noStrike">
                <a:solidFill>
                  <a:srgbClr val="000000"/>
                </a:solidFill>
                <a:latin typeface="Arial"/>
                <a:ea typeface="DejaVu Sans"/>
              </a:rPr>
              <a:t>What happens if first call to Wiki works, but subsequent calls fail due to validation?</a:t>
            </a:r>
            <a:endParaRPr/>
          </a:p>
          <a:p>
            <a:pPr lvl="1">
              <a:lnSpc>
                <a:spcPct val="100000"/>
              </a:lnSpc>
              <a:buSzPct val="75000"/>
              <a:buFont typeface="StarSymbol"/>
              <a:buChar char="l"/>
            </a:pPr>
            <a:r>
              <a:rPr lang="en-GB" sz="2600" strike="noStrike">
                <a:solidFill>
                  <a:srgbClr val="000000"/>
                </a:solidFill>
                <a:latin typeface="Arial"/>
                <a:ea typeface="DejaVu Sans"/>
              </a:rPr>
              <a:t>Don't want to duplicate validation rules in front end!</a:t>
            </a:r>
            <a:endParaRPr/>
          </a:p>
          <a:p>
            <a:pPr>
              <a:lnSpc>
                <a:spcPct val="100000"/>
              </a:lnSpc>
              <a:buSzPct val="45000"/>
              <a:buFont typeface="StarSymbol"/>
              <a:buChar char="l"/>
            </a:pPr>
            <a:r>
              <a:rPr lang="en-GB" sz="2600" strike="noStrike">
                <a:solidFill>
                  <a:srgbClr val="000000"/>
                </a:solidFill>
                <a:latin typeface="Arial"/>
                <a:ea typeface="DejaVu Sans"/>
              </a:rPr>
              <a:t>What happens if there is a failure down the line, after the wiki account is created?</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504000" y="575640"/>
            <a:ext cx="7199280" cy="71892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Common Problem</a:t>
            </a:r>
            <a:endParaRPr/>
          </a:p>
        </p:txBody>
      </p:sp>
      <p:sp>
        <p:nvSpPr>
          <p:cNvPr id="134" name="CustomShape 2"/>
          <p:cNvSpPr/>
          <p:nvPr/>
        </p:nvSpPr>
        <p:spPr>
          <a:xfrm>
            <a:off x="504000" y="1800000"/>
            <a:ext cx="9071640" cy="511092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Composite Service</a:t>
            </a:r>
            <a:endParaRPr/>
          </a:p>
          <a:p>
            <a:pPr>
              <a:lnSpc>
                <a:spcPct val="100000"/>
              </a:lnSpc>
            </a:pPr>
            <a:r>
              <a:rPr lang="en-GB" sz="1200" strike="noStrike">
                <a:solidFill>
                  <a:srgbClr val="000000"/>
                </a:solidFill>
                <a:latin typeface="Arial"/>
                <a:ea typeface="DejaVu Sans"/>
              </a:rPr>
              <a:t>(see https://dzone.com/servlet/storage/?file=293353)</a:t>
            </a:r>
            <a:endParaRPr/>
          </a:p>
          <a:p>
            <a:pPr>
              <a:lnSpc>
                <a:spcPct val="100000"/>
              </a:lnSpc>
            </a:pPr>
            <a:r>
              <a:rPr lang="en-GB" sz="2600" strike="noStrike">
                <a:solidFill>
                  <a:srgbClr val="000000"/>
                </a:solidFill>
                <a:latin typeface="Arial"/>
                <a:ea typeface="DejaVu Sans"/>
              </a:rPr>
              <a:t>TODO when is it used? Entry point </a:t>
            </a:r>
            <a:endParaRPr/>
          </a:p>
          <a:p>
            <a:pPr>
              <a:lnSpc>
                <a:spcPct val="100000"/>
              </a:lnSpc>
            </a:pPr>
            <a:r>
              <a:rPr lang="en-GB" sz="2600" strike="noStrike">
                <a:solidFill>
                  <a:srgbClr val="000000"/>
                </a:solidFill>
                <a:latin typeface="Arial"/>
                <a:ea typeface="DejaVu Sans"/>
              </a:rPr>
              <a:t>  </a:t>
            </a:r>
            <a:r>
              <a:rPr lang="en-GB" sz="2600" strike="noStrike">
                <a:solidFill>
                  <a:srgbClr val="000000"/>
                </a:solidFill>
                <a:latin typeface="Arial"/>
                <a:ea typeface="DejaVu Sans"/>
              </a:rPr>
              <a:t>of Client – Application Service</a:t>
            </a:r>
            <a:endParaRPr/>
          </a:p>
          <a:p>
            <a:pPr>
              <a:lnSpc>
                <a:spcPct val="100000"/>
              </a:lnSpc>
              <a:buSzPct val="45000"/>
              <a:buFont typeface="StarSymbol"/>
              <a:buChar char="l"/>
            </a:pPr>
            <a:r>
              <a:rPr lang="en-GB" sz="2600" strike="noStrike">
                <a:solidFill>
                  <a:srgbClr val="000000"/>
                </a:solidFill>
                <a:latin typeface="Arial"/>
                <a:ea typeface="DejaVu Sans"/>
              </a:rPr>
              <a:t>How do we make data consistent?</a:t>
            </a:r>
            <a:endParaRPr/>
          </a:p>
          <a:p>
            <a:pPr lvl="1">
              <a:lnSpc>
                <a:spcPct val="100000"/>
              </a:lnSpc>
              <a:buSzPct val="75000"/>
              <a:buFont typeface="StarSymbol"/>
              <a:buChar char="l"/>
            </a:pPr>
            <a:r>
              <a:rPr lang="en-GB" sz="2600" strike="noStrike">
                <a:solidFill>
                  <a:srgbClr val="000000"/>
                </a:solidFill>
                <a:latin typeface="Arial"/>
                <a:ea typeface="DejaVu Sans"/>
              </a:rPr>
              <a:t>Either make data initially only visible to transaction (isolation level; via e.g. states)</a:t>
            </a:r>
            <a:endParaRPr/>
          </a:p>
          <a:p>
            <a:pPr lvl="1">
              <a:lnSpc>
                <a:spcPct val="100000"/>
              </a:lnSpc>
              <a:buSzPct val="75000"/>
              <a:buFont typeface="StarSymbol"/>
              <a:buChar char="l"/>
            </a:pPr>
            <a:r>
              <a:rPr lang="en-GB" sz="2600" strike="noStrike">
                <a:solidFill>
                  <a:srgbClr val="000000"/>
                </a:solidFill>
                <a:latin typeface="Arial"/>
                <a:ea typeface="DejaVu Sans"/>
              </a:rPr>
              <a:t>Or compensate if something goes wrong</a:t>
            </a:r>
            <a:endParaRPr/>
          </a:p>
          <a:p>
            <a:pPr lvl="1">
              <a:lnSpc>
                <a:spcPct val="100000"/>
              </a:lnSpc>
              <a:buSzPct val="75000"/>
              <a:buFont typeface="StarSymbol"/>
              <a:buChar char="l"/>
            </a:pPr>
            <a:r>
              <a:rPr lang="en-GB" sz="2600" strike="noStrike">
                <a:solidFill>
                  <a:srgbClr val="000000"/>
                </a:solidFill>
                <a:latin typeface="Arial"/>
                <a:ea typeface="DejaVu Sans"/>
              </a:rPr>
              <a:t>Eventually Consistent is OK here</a:t>
            </a:r>
            <a:endParaRPr/>
          </a:p>
          <a:p>
            <a:pPr lvl="2">
              <a:lnSpc>
                <a:spcPct val="100000"/>
              </a:lnSpc>
              <a:buSzPct val="45000"/>
              <a:buFont typeface="StarSymbol"/>
              <a:buChar char="l"/>
            </a:pPr>
            <a:r>
              <a:rPr lang="en-GB" sz="2600" strike="noStrike">
                <a:solidFill>
                  <a:srgbClr val="000000"/>
                </a:solidFill>
                <a:latin typeface="Arial"/>
                <a:ea typeface="DejaVu Sans"/>
              </a:rPr>
              <a:t>Two Phase Commit / XA are only eventually consistent!</a:t>
            </a:r>
            <a:endParaRPr/>
          </a:p>
        </p:txBody>
      </p:sp>
      <p:pic>
        <p:nvPicPr>
          <p:cNvPr id="135" name="" descr=""/>
          <p:cNvPicPr/>
          <p:nvPr/>
        </p:nvPicPr>
        <p:blipFill>
          <a:blip r:embed="rId1"/>
          <a:stretch/>
        </p:blipFill>
        <p:spPr>
          <a:xfrm>
            <a:off x="6120000" y="1872000"/>
            <a:ext cx="3325680" cy="20401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0</TotalTime>
  <Application>LibreOffice/4.4.5.2$Linux_X86_64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2015-09-25T11:35:30Z</dcterms:created>
  <dc:creator>Ant Kutschera</dc:creator>
  <dc:language>en-GB</dc:language>
  <cp:lastModifiedBy>Ant Kutschera</cp:lastModifiedBy>
  <dcterms:modified xsi:type="dcterms:W3CDTF">2015-09-29T21:27:33Z</dcterms:modified>
  <cp:revision>36</cp:revision>
</cp:coreProperties>
</file>