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1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5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3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3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12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6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30017F-E82E-48C0-9E0B-FC42DC410529}" type="datetimeFigureOut">
              <a:rPr lang="ru-RU" smtClean="0"/>
              <a:t>18.07.2018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78C413-2DD5-4B7A-B73E-AA6E8B7C89B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2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Penalty Tracker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Медведев Никита</a:t>
            </a:r>
          </a:p>
          <a:p>
            <a:r>
              <a:rPr lang="ru-RU" dirty="0" smtClean="0"/>
              <a:t>Федотов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41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Написать программу, которая: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Выделяет мяч, игроков и ворота из видеофайла с пенальти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Рисует попадания в ворота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Подсчитывает число голов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1713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Имеется программа, которая: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Находит нужные кадры с воротами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Выделяет ворота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600" dirty="0" smtClean="0"/>
              <a:t>Рисует попадания и экспортирует карту попаданий по воротам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883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кадра с воротами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971315"/>
            <a:ext cx="4754562" cy="2652095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89320" y="1764632"/>
            <a:ext cx="6202680" cy="45447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double </a:t>
            </a:r>
            <a:r>
              <a:rPr lang="en-US" sz="2100" b="1" dirty="0" err="1">
                <a:latin typeface="Consolas" panose="020B0609020204030204" pitchFamily="49" charset="0"/>
              </a:rPr>
              <a:t>Tracker_Custom</a:t>
            </a:r>
            <a:r>
              <a:rPr lang="en-US" sz="2100" b="1" dirty="0">
                <a:latin typeface="Consolas" panose="020B0609020204030204" pitchFamily="49" charset="0"/>
              </a:rPr>
              <a:t>::</a:t>
            </a:r>
            <a:r>
              <a:rPr lang="en-US" sz="2100" b="1" dirty="0" err="1">
                <a:latin typeface="Consolas" panose="020B0609020204030204" pitchFamily="49" charset="0"/>
              </a:rPr>
              <a:t>search_frame</a:t>
            </a:r>
            <a:r>
              <a:rPr lang="en-US" sz="2100" b="1" dirty="0"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latin typeface="Consolas" panose="020B0609020204030204" pitchFamily="49" charset="0"/>
              </a:rPr>
              <a:t>const</a:t>
            </a:r>
            <a:r>
              <a:rPr lang="en-US" sz="2100" b="1" dirty="0">
                <a:latin typeface="Consolas" panose="020B0609020204030204" pitchFamily="49" charset="0"/>
              </a:rPr>
              <a:t> Mat&amp; frame)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int</a:t>
            </a:r>
            <a:r>
              <a:rPr lang="en-US" sz="2100" b="1" dirty="0"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latin typeface="Consolas" panose="020B0609020204030204" pitchFamily="49" charset="0"/>
              </a:rPr>
              <a:t>vbins</a:t>
            </a:r>
            <a:r>
              <a:rPr lang="en-US" sz="2100" b="1" dirty="0">
                <a:latin typeface="Consolas" panose="020B0609020204030204" pitchFamily="49" charset="0"/>
              </a:rPr>
              <a:t> = 30, </a:t>
            </a:r>
            <a:r>
              <a:rPr lang="en-US" sz="2100" b="1" dirty="0" err="1">
                <a:latin typeface="Consolas" panose="020B0609020204030204" pitchFamily="49" charset="0"/>
              </a:rPr>
              <a:t>sbins</a:t>
            </a:r>
            <a:r>
              <a:rPr lang="en-US" sz="2100" b="1" dirty="0">
                <a:latin typeface="Consolas" panose="020B0609020204030204" pitchFamily="49" charset="0"/>
              </a:rPr>
              <a:t> = 8;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int</a:t>
            </a:r>
            <a:r>
              <a:rPr lang="en-US" sz="2100" b="1" dirty="0"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latin typeface="Consolas" panose="020B0609020204030204" pitchFamily="49" charset="0"/>
              </a:rPr>
              <a:t>histSize</a:t>
            </a:r>
            <a:r>
              <a:rPr lang="en-US" sz="2100" b="1" dirty="0">
                <a:latin typeface="Consolas" panose="020B0609020204030204" pitchFamily="49" charset="0"/>
              </a:rPr>
              <a:t>[] = { </a:t>
            </a:r>
            <a:r>
              <a:rPr lang="en-US" sz="2100" b="1" dirty="0" err="1">
                <a:latin typeface="Consolas" panose="020B0609020204030204" pitchFamily="49" charset="0"/>
              </a:rPr>
              <a:t>vbins</a:t>
            </a:r>
            <a:r>
              <a:rPr lang="en-US" sz="2100" b="1" dirty="0"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latin typeface="Consolas" panose="020B0609020204030204" pitchFamily="49" charset="0"/>
              </a:rPr>
              <a:t>sbins</a:t>
            </a:r>
            <a:r>
              <a:rPr lang="en-US" sz="2100" b="1" dirty="0"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float </a:t>
            </a:r>
            <a:r>
              <a:rPr lang="en-US" sz="2100" b="1" dirty="0" err="1">
                <a:latin typeface="Consolas" panose="020B0609020204030204" pitchFamily="49" charset="0"/>
              </a:rPr>
              <a:t>vranges</a:t>
            </a:r>
            <a:r>
              <a:rPr lang="en-US" sz="2100" b="1" dirty="0">
                <a:latin typeface="Consolas" panose="020B0609020204030204" pitchFamily="49" charset="0"/>
              </a:rPr>
              <a:t>[] = { 0, 256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float </a:t>
            </a:r>
            <a:r>
              <a:rPr lang="en-US" sz="2100" b="1" dirty="0" err="1">
                <a:latin typeface="Consolas" panose="020B0609020204030204" pitchFamily="49" charset="0"/>
              </a:rPr>
              <a:t>sranges</a:t>
            </a:r>
            <a:r>
              <a:rPr lang="en-US" sz="2100" b="1" dirty="0">
                <a:latin typeface="Consolas" panose="020B0609020204030204" pitchFamily="49" charset="0"/>
              </a:rPr>
              <a:t>[] = { 0, 256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const</a:t>
            </a:r>
            <a:r>
              <a:rPr lang="en-US" sz="2100" b="1" dirty="0">
                <a:latin typeface="Consolas" panose="020B0609020204030204" pitchFamily="49" charset="0"/>
              </a:rPr>
              <a:t> float* ranges[] = { </a:t>
            </a:r>
            <a:r>
              <a:rPr lang="en-US" sz="2100" b="1" dirty="0" err="1">
                <a:latin typeface="Consolas" panose="020B0609020204030204" pitchFamily="49" charset="0"/>
              </a:rPr>
              <a:t>vranges</a:t>
            </a:r>
            <a:r>
              <a:rPr lang="en-US" sz="2100" b="1" dirty="0"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latin typeface="Consolas" panose="020B0609020204030204" pitchFamily="49" charset="0"/>
              </a:rPr>
              <a:t>sranges</a:t>
            </a:r>
            <a:r>
              <a:rPr lang="en-US" sz="2100" b="1" dirty="0"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MatND</a:t>
            </a:r>
            <a:r>
              <a:rPr lang="en-US" sz="2100" b="1" dirty="0"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latin typeface="Consolas" panose="020B0609020204030204" pitchFamily="49" charset="0"/>
              </a:rPr>
              <a:t>hist_f</a:t>
            </a:r>
            <a:r>
              <a:rPr lang="en-US" sz="2100" b="1" dirty="0"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latin typeface="Consolas" panose="020B0609020204030204" pitchFamily="49" charset="0"/>
              </a:rPr>
              <a:t>hist_test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Mat </a:t>
            </a:r>
            <a:r>
              <a:rPr lang="en-US" sz="2100" b="1" dirty="0" err="1">
                <a:latin typeface="Consolas" panose="020B0609020204030204" pitchFamily="49" charset="0"/>
              </a:rPr>
              <a:t>hsv_frame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int</a:t>
            </a:r>
            <a:r>
              <a:rPr lang="en-US" sz="2100" b="1" dirty="0">
                <a:latin typeface="Consolas" panose="020B0609020204030204" pitchFamily="49" charset="0"/>
              </a:rPr>
              <a:t> channels[] = { 2, 1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/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calcHist</a:t>
            </a:r>
            <a:r>
              <a:rPr lang="en-US" sz="2100" b="1" dirty="0">
                <a:latin typeface="Consolas" panose="020B0609020204030204" pitchFamily="49" charset="0"/>
              </a:rPr>
              <a:t>(&amp;</a:t>
            </a:r>
            <a:r>
              <a:rPr lang="en-US" sz="2100" b="1" dirty="0" err="1">
                <a:latin typeface="Consolas" panose="020B0609020204030204" pitchFamily="49" charset="0"/>
              </a:rPr>
              <a:t>test_picture</a:t>
            </a:r>
            <a:r>
              <a:rPr lang="en-US" sz="2100" b="1" dirty="0">
                <a:latin typeface="Consolas" panose="020B0609020204030204" pitchFamily="49" charset="0"/>
              </a:rPr>
              <a:t>, 1, channels, Mat(), </a:t>
            </a:r>
            <a:r>
              <a:rPr lang="en-US" sz="2100" b="1" dirty="0" err="1">
                <a:latin typeface="Consolas" panose="020B0609020204030204" pitchFamily="49" charset="0"/>
              </a:rPr>
              <a:t>hist_test</a:t>
            </a:r>
            <a:r>
              <a:rPr lang="en-US" sz="2100" b="1" dirty="0">
                <a:latin typeface="Consolas" panose="020B0609020204030204" pitchFamily="49" charset="0"/>
              </a:rPr>
              <a:t>, 2, </a:t>
            </a:r>
            <a:r>
              <a:rPr lang="en-US" sz="2100" b="1" dirty="0" err="1">
                <a:latin typeface="Consolas" panose="020B0609020204030204" pitchFamily="49" charset="0"/>
              </a:rPr>
              <a:t>histSize</a:t>
            </a:r>
            <a:r>
              <a:rPr lang="en-US" sz="2100" b="1" dirty="0">
                <a:latin typeface="Consolas" panose="020B0609020204030204" pitchFamily="49" charset="0"/>
              </a:rPr>
              <a:t>, ranges, true, 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/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cvtColor</a:t>
            </a:r>
            <a:r>
              <a:rPr lang="en-US" sz="2100" b="1" dirty="0">
                <a:latin typeface="Consolas" panose="020B0609020204030204" pitchFamily="49" charset="0"/>
              </a:rPr>
              <a:t>(frame, </a:t>
            </a:r>
            <a:r>
              <a:rPr lang="en-US" sz="2100" b="1" dirty="0" err="1">
                <a:latin typeface="Consolas" panose="020B0609020204030204" pitchFamily="49" charset="0"/>
              </a:rPr>
              <a:t>hsv_frame</a:t>
            </a:r>
            <a:r>
              <a:rPr lang="en-US" sz="2100" b="1" dirty="0">
                <a:latin typeface="Consolas" panose="020B0609020204030204" pitchFamily="49" charset="0"/>
              </a:rPr>
              <a:t>, COLOR_BGR2HSV);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</a:t>
            </a:r>
            <a:r>
              <a:rPr lang="en-US" sz="2100" b="1" dirty="0" err="1">
                <a:latin typeface="Consolas" panose="020B0609020204030204" pitchFamily="49" charset="0"/>
              </a:rPr>
              <a:t>calcHist</a:t>
            </a:r>
            <a:r>
              <a:rPr lang="en-US" sz="2100" b="1" dirty="0">
                <a:latin typeface="Consolas" panose="020B0609020204030204" pitchFamily="49" charset="0"/>
              </a:rPr>
              <a:t>(&amp;</a:t>
            </a:r>
            <a:r>
              <a:rPr lang="en-US" sz="2100" b="1" dirty="0" err="1">
                <a:latin typeface="Consolas" panose="020B0609020204030204" pitchFamily="49" charset="0"/>
              </a:rPr>
              <a:t>hsv_frame</a:t>
            </a:r>
            <a:r>
              <a:rPr lang="en-US" sz="2100" b="1" dirty="0">
                <a:latin typeface="Consolas" panose="020B0609020204030204" pitchFamily="49" charset="0"/>
              </a:rPr>
              <a:t>, 1, channels, Mat(), </a:t>
            </a:r>
            <a:r>
              <a:rPr lang="en-US" sz="2100" b="1" dirty="0" err="1">
                <a:latin typeface="Consolas" panose="020B0609020204030204" pitchFamily="49" charset="0"/>
              </a:rPr>
              <a:t>hist_f</a:t>
            </a:r>
            <a:r>
              <a:rPr lang="en-US" sz="2100" b="1" dirty="0">
                <a:latin typeface="Consolas" panose="020B0609020204030204" pitchFamily="49" charset="0"/>
              </a:rPr>
              <a:t>, 2, </a:t>
            </a:r>
            <a:r>
              <a:rPr lang="en-US" sz="2100" b="1" dirty="0" err="1">
                <a:latin typeface="Consolas" panose="020B0609020204030204" pitchFamily="49" charset="0"/>
              </a:rPr>
              <a:t>histSize</a:t>
            </a:r>
            <a:r>
              <a:rPr lang="en-US" sz="2100" b="1" dirty="0">
                <a:latin typeface="Consolas" panose="020B0609020204030204" pitchFamily="49" charset="0"/>
              </a:rPr>
              <a:t>, ranges, true, 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double </a:t>
            </a:r>
            <a:r>
              <a:rPr lang="en-US" sz="2100" b="1" dirty="0" err="1">
                <a:latin typeface="Consolas" panose="020B0609020204030204" pitchFamily="49" charset="0"/>
              </a:rPr>
              <a:t>hist_diff</a:t>
            </a:r>
            <a:r>
              <a:rPr lang="en-US" sz="2100" b="1" dirty="0">
                <a:latin typeface="Consolas" panose="020B0609020204030204" pitchFamily="49" charset="0"/>
              </a:rPr>
              <a:t> = </a:t>
            </a:r>
            <a:r>
              <a:rPr lang="en-US" sz="2100" b="1" dirty="0" err="1">
                <a:latin typeface="Consolas" panose="020B0609020204030204" pitchFamily="49" charset="0"/>
              </a:rPr>
              <a:t>compareHist</a:t>
            </a:r>
            <a:r>
              <a:rPr lang="en-US" sz="2100" b="1" dirty="0"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latin typeface="Consolas" panose="020B0609020204030204" pitchFamily="49" charset="0"/>
              </a:rPr>
              <a:t>hist_f</a:t>
            </a:r>
            <a:r>
              <a:rPr lang="en-US" sz="2100" b="1" dirty="0"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latin typeface="Consolas" panose="020B0609020204030204" pitchFamily="49" charset="0"/>
              </a:rPr>
              <a:t>hist_test</a:t>
            </a:r>
            <a:r>
              <a:rPr lang="en-US" sz="2100" b="1" dirty="0">
                <a:latin typeface="Consolas" panose="020B0609020204030204" pitchFamily="49" charset="0"/>
              </a:rPr>
              <a:t>, 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//</a:t>
            </a:r>
            <a:r>
              <a:rPr lang="en-US" sz="2100" b="1" dirty="0" err="1">
                <a:latin typeface="Consolas" panose="020B0609020204030204" pitchFamily="49" charset="0"/>
              </a:rPr>
              <a:t>cout</a:t>
            </a:r>
            <a:r>
              <a:rPr lang="en-US" sz="2100" b="1" dirty="0">
                <a:latin typeface="Consolas" panose="020B0609020204030204" pitchFamily="49" charset="0"/>
              </a:rPr>
              <a:t> &lt;&lt; </a:t>
            </a:r>
            <a:r>
              <a:rPr lang="en-US" sz="2100" b="1" dirty="0" err="1">
                <a:latin typeface="Consolas" panose="020B0609020204030204" pitchFamily="49" charset="0"/>
              </a:rPr>
              <a:t>hist_diff</a:t>
            </a:r>
            <a:r>
              <a:rPr lang="en-US" sz="2100" b="1" dirty="0">
                <a:latin typeface="Consolas" panose="020B0609020204030204" pitchFamily="49" charset="0"/>
              </a:rPr>
              <a:t> &lt;&lt; </a:t>
            </a:r>
            <a:r>
              <a:rPr lang="en-US" sz="2100" b="1" dirty="0" err="1">
                <a:latin typeface="Consolas" panose="020B0609020204030204" pitchFamily="49" charset="0"/>
              </a:rPr>
              <a:t>endl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    return </a:t>
            </a:r>
            <a:r>
              <a:rPr lang="en-US" sz="2100" b="1" dirty="0" err="1">
                <a:latin typeface="Consolas" panose="020B0609020204030204" pitchFamily="49" charset="0"/>
              </a:rPr>
              <a:t>hist_diff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29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ворот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784547"/>
            <a:ext cx="4754562" cy="302563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89319" y="2286000"/>
            <a:ext cx="5934825" cy="4023360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Consolas" panose="020B0609020204030204" pitchFamily="49" charset="0"/>
              </a:rPr>
              <a:t>cvtColor</a:t>
            </a:r>
            <a:r>
              <a:rPr lang="en-US" sz="1800" b="1" dirty="0">
                <a:latin typeface="Consolas" panose="020B0609020204030204" pitchFamily="49" charset="0"/>
              </a:rPr>
              <a:t>(frame, </a:t>
            </a:r>
            <a:r>
              <a:rPr lang="en-US" sz="1800" b="1" dirty="0" err="1">
                <a:latin typeface="Consolas" panose="020B0609020204030204" pitchFamily="49" charset="0"/>
              </a:rPr>
              <a:t>gray_frame</a:t>
            </a:r>
            <a:r>
              <a:rPr lang="en-US" sz="1800" b="1" dirty="0">
                <a:latin typeface="Consolas" panose="020B0609020204030204" pitchFamily="49" charset="0"/>
              </a:rPr>
              <a:t>, COLOR_BGR2GRAY);</a:t>
            </a:r>
          </a:p>
          <a:p>
            <a:r>
              <a:rPr lang="en-US" sz="1800" b="1" dirty="0" smtClean="0">
                <a:latin typeface="Consolas" panose="020B0609020204030204" pitchFamily="49" charset="0"/>
              </a:rPr>
              <a:t>threshold(</a:t>
            </a:r>
            <a:r>
              <a:rPr lang="en-US" sz="1800" b="1" dirty="0" err="1" smtClean="0">
                <a:latin typeface="Consolas" panose="020B0609020204030204" pitchFamily="49" charset="0"/>
              </a:rPr>
              <a:t>gray_frame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gray_frame</a:t>
            </a:r>
            <a:r>
              <a:rPr lang="en-US" sz="1800" b="1" dirty="0">
                <a:latin typeface="Consolas" panose="020B0609020204030204" pitchFamily="49" charset="0"/>
              </a:rPr>
              <a:t>, 230, 255, THRESH_BINARY);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/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 err="1" smtClean="0">
                <a:latin typeface="Consolas" panose="020B0609020204030204" pitchFamily="49" charset="0"/>
              </a:rPr>
              <a:t>matchTemplate</a:t>
            </a:r>
            <a:r>
              <a:rPr lang="en-US" sz="1800" b="1" dirty="0" smtClean="0"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latin typeface="Consolas" panose="020B0609020204030204" pitchFamily="49" charset="0"/>
              </a:rPr>
              <a:t>gray_frame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gray_goal_picture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</a:rPr>
              <a:t>goal_selected_frame</a:t>
            </a:r>
            <a:r>
              <a:rPr lang="en-US" sz="1800" b="1" dirty="0">
                <a:latin typeface="Consolas" panose="020B0609020204030204" pitchFamily="49" charset="0"/>
              </a:rPr>
              <a:t>, TM_CCOEFF);</a:t>
            </a:r>
          </a:p>
        </p:txBody>
      </p:sp>
    </p:spTree>
    <p:extLst>
      <p:ext uri="{BB962C8B-B14F-4D97-AF65-F5344CB8AC3E}">
        <p14:creationId xmlns:p14="http://schemas.microsoft.com/office/powerpoint/2010/main" val="159164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Правильный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252539"/>
            <a:ext cx="4754562" cy="2770684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Ошибочный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3252539"/>
            <a:ext cx="4754563" cy="2770685"/>
          </a:xfrm>
        </p:spPr>
      </p:pic>
    </p:spTree>
    <p:extLst>
      <p:ext uri="{BB962C8B-B14F-4D97-AF65-F5344CB8AC3E}">
        <p14:creationId xmlns:p14="http://schemas.microsoft.com/office/powerpoint/2010/main" val="170443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ru-RU" dirty="0" err="1" smtClean="0"/>
              <a:t>АлгоритмОВ</a:t>
            </a:r>
            <a:r>
              <a:rPr lang="ru-RU" dirty="0" smtClean="0"/>
              <a:t> КАННИ и </a:t>
            </a:r>
            <a:r>
              <a:rPr lang="ru-RU" dirty="0" err="1" smtClean="0"/>
              <a:t>Хафа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41153"/>
            <a:ext cx="4754562" cy="331241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89319" y="2285999"/>
            <a:ext cx="5870171" cy="4290291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Canny(</a:t>
            </a:r>
            <a:r>
              <a:rPr lang="en-US" sz="1200" b="1" dirty="0" err="1">
                <a:latin typeface="Consolas" panose="020B0609020204030204" pitchFamily="49" charset="0"/>
              </a:rPr>
              <a:t>goal_frame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canny_image</a:t>
            </a:r>
            <a:r>
              <a:rPr lang="en-US" sz="1200" b="1" dirty="0">
                <a:latin typeface="Consolas" panose="020B0609020204030204" pitchFamily="49" charset="0"/>
              </a:rPr>
              <a:t>, 10, 300, 7);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vector&lt;Vec4i</a:t>
            </a:r>
            <a:r>
              <a:rPr lang="en-US" sz="1200" b="1" dirty="0">
                <a:latin typeface="Consolas" panose="020B0609020204030204" pitchFamily="49" charset="0"/>
              </a:rPr>
              <a:t>&gt; lines;</a:t>
            </a:r>
          </a:p>
          <a:p>
            <a:r>
              <a:rPr lang="en-US" sz="1200" b="1" dirty="0" err="1" smtClean="0">
                <a:latin typeface="Consolas" panose="020B0609020204030204" pitchFamily="49" charset="0"/>
              </a:rPr>
              <a:t>HoughLinesP</a:t>
            </a:r>
            <a:r>
              <a:rPr lang="en-US" sz="1200" b="1" dirty="0" smtClean="0"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latin typeface="Consolas" panose="020B0609020204030204" pitchFamily="49" charset="0"/>
              </a:rPr>
              <a:t>canny_image</a:t>
            </a:r>
            <a:r>
              <a:rPr lang="en-US" sz="1200" b="1" dirty="0">
                <a:latin typeface="Consolas" panose="020B0609020204030204" pitchFamily="49" charset="0"/>
              </a:rPr>
              <a:t>, lines, 1, CV_PI/180, 50, 50, 10);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    for(</a:t>
            </a:r>
            <a:r>
              <a:rPr lang="en-US" sz="1200" b="1" dirty="0" err="1">
                <a:latin typeface="Consolas" panose="020B0609020204030204" pitchFamily="49" charset="0"/>
              </a:rPr>
              <a:t>size_t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 = 0;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 &lt; </a:t>
            </a:r>
            <a:r>
              <a:rPr lang="en-US" sz="1200" b="1" dirty="0" err="1">
                <a:latin typeface="Consolas" panose="020B0609020204030204" pitchFamily="49" charset="0"/>
              </a:rPr>
              <a:t>lines.size</a:t>
            </a:r>
            <a:r>
              <a:rPr lang="en-US" sz="1200" b="1" dirty="0">
                <a:latin typeface="Consolas" panose="020B0609020204030204" pitchFamily="49" charset="0"/>
              </a:rPr>
              <a:t>();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        Vec4i l = lines[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];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        if((l[2]-l[0]) &lt; 5 &amp;&amp; (l[2]-l[0]) &gt; -5)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        </a:t>
            </a:r>
            <a:r>
              <a:rPr lang="ru-RU" sz="1200" b="1" dirty="0" smtClean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line(</a:t>
            </a:r>
            <a:r>
              <a:rPr lang="en-US" sz="1200" b="1" dirty="0" err="1" smtClean="0">
                <a:latin typeface="Consolas" panose="020B0609020204030204" pitchFamily="49" charset="0"/>
              </a:rPr>
              <a:t>canny_image</a:t>
            </a:r>
            <a:r>
              <a:rPr lang="en-US" sz="1200" b="1" dirty="0">
                <a:latin typeface="Consolas" panose="020B0609020204030204" pitchFamily="49" charset="0"/>
              </a:rPr>
              <a:t>, Point(l[0], l[1]), Point(l[2], l[3]), </a:t>
            </a:r>
            <a:r>
              <a:rPr lang="ru-RU" sz="1200" b="1" dirty="0" smtClean="0">
                <a:latin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</a:rPr>
              <a:t>Scalar(255,255,255</a:t>
            </a:r>
            <a:r>
              <a:rPr lang="en-US" sz="1200" b="1" dirty="0">
                <a:latin typeface="Consolas" panose="020B0609020204030204" pitchFamily="49" charset="0"/>
              </a:rPr>
              <a:t>), 3);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        </a:t>
            </a:r>
            <a:r>
              <a:rPr lang="en-US" sz="1200" b="1" dirty="0" smtClean="0">
                <a:latin typeface="Consolas" panose="020B0609020204030204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    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0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ПОПАДАНИЙ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" y="2937164"/>
            <a:ext cx="4774946" cy="212219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84164" y="1824180"/>
            <a:ext cx="5888644" cy="515850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void </a:t>
            </a:r>
            <a:r>
              <a:rPr lang="en-US" sz="4000" b="1" dirty="0" err="1">
                <a:latin typeface="Consolas" panose="020B0609020204030204" pitchFamily="49" charset="0"/>
              </a:rPr>
              <a:t>Tracker_Custom</a:t>
            </a:r>
            <a:r>
              <a:rPr lang="en-US" sz="4000" b="1" dirty="0">
                <a:latin typeface="Consolas" panose="020B0609020204030204" pitchFamily="49" charset="0"/>
              </a:rPr>
              <a:t>::</a:t>
            </a:r>
            <a:r>
              <a:rPr lang="en-US" sz="4000" b="1" dirty="0" err="1">
                <a:latin typeface="Consolas" panose="020B0609020204030204" pitchFamily="49" charset="0"/>
              </a:rPr>
              <a:t>draw_strikes_map</a:t>
            </a:r>
            <a:r>
              <a:rPr lang="en-US" sz="4000" b="1" dirty="0">
                <a:latin typeface="Consolas" panose="020B0609020204030204" pitchFamily="49" charset="0"/>
              </a:rPr>
              <a:t>(vector&lt;Point&gt; </a:t>
            </a:r>
            <a:r>
              <a:rPr lang="en-US" sz="4000" b="1" dirty="0" err="1">
                <a:latin typeface="Consolas" panose="020B0609020204030204" pitchFamily="49" charset="0"/>
              </a:rPr>
              <a:t>strikes_coords</a:t>
            </a:r>
            <a:r>
              <a:rPr lang="en-US" sz="4000" b="1" dirty="0">
                <a:latin typeface="Consolas" panose="020B0609020204030204" pitchFamily="49" charset="0"/>
              </a:rPr>
              <a:t>) </a:t>
            </a:r>
            <a:r>
              <a:rPr lang="en-US" sz="4000" b="1" dirty="0" smtClean="0">
                <a:latin typeface="Consolas" panose="020B0609020204030204" pitchFamily="49" charset="0"/>
              </a:rPr>
              <a:t>{</a:t>
            </a:r>
            <a:endParaRPr lang="en-US" sz="40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for(</a:t>
            </a:r>
            <a:r>
              <a:rPr lang="en-US" sz="4000" b="1" dirty="0" err="1">
                <a:latin typeface="Consolas" panose="020B0609020204030204" pitchFamily="49" charset="0"/>
              </a:rPr>
              <a:t>size_t</a:t>
            </a:r>
            <a:r>
              <a:rPr lang="en-US" sz="4000" b="1" dirty="0"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latin typeface="Consolas" panose="020B0609020204030204" pitchFamily="49" charset="0"/>
              </a:rPr>
              <a:t>i</a:t>
            </a:r>
            <a:r>
              <a:rPr lang="en-US" sz="4000" b="1" dirty="0">
                <a:latin typeface="Consolas" panose="020B0609020204030204" pitchFamily="49" charset="0"/>
              </a:rPr>
              <a:t> = 0; </a:t>
            </a:r>
            <a:r>
              <a:rPr lang="en-US" sz="4000" b="1" dirty="0" err="1">
                <a:latin typeface="Consolas" panose="020B0609020204030204" pitchFamily="49" charset="0"/>
              </a:rPr>
              <a:t>i</a:t>
            </a:r>
            <a:r>
              <a:rPr lang="en-US" sz="4000" b="1" dirty="0">
                <a:latin typeface="Consolas" panose="020B0609020204030204" pitchFamily="49" charset="0"/>
              </a:rPr>
              <a:t> &lt; </a:t>
            </a:r>
            <a:r>
              <a:rPr lang="en-US" sz="4000" b="1" dirty="0" err="1">
                <a:latin typeface="Consolas" panose="020B0609020204030204" pitchFamily="49" charset="0"/>
              </a:rPr>
              <a:t>strikes_coords.size</a:t>
            </a:r>
            <a:r>
              <a:rPr lang="en-US" sz="4000" b="1" dirty="0">
                <a:latin typeface="Consolas" panose="020B0609020204030204" pitchFamily="49" charset="0"/>
              </a:rPr>
              <a:t>(); </a:t>
            </a:r>
            <a:r>
              <a:rPr lang="en-US" sz="4000" b="1" dirty="0" err="1">
                <a:latin typeface="Consolas" panose="020B0609020204030204" pitchFamily="49" charset="0"/>
              </a:rPr>
              <a:t>i</a:t>
            </a:r>
            <a:r>
              <a:rPr lang="en-US" sz="4000" b="1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    Point </a:t>
            </a:r>
            <a:r>
              <a:rPr lang="en-US" sz="4000" b="1" dirty="0" err="1">
                <a:latin typeface="Consolas" panose="020B0609020204030204" pitchFamily="49" charset="0"/>
              </a:rPr>
              <a:t>coord</a:t>
            </a:r>
            <a:r>
              <a:rPr lang="en-US" sz="4000" b="1" dirty="0">
                <a:latin typeface="Consolas" panose="020B0609020204030204" pitchFamily="49" charset="0"/>
              </a:rPr>
              <a:t> = </a:t>
            </a:r>
            <a:r>
              <a:rPr lang="en-US" sz="4000" b="1" dirty="0" err="1">
                <a:latin typeface="Consolas" panose="020B0609020204030204" pitchFamily="49" charset="0"/>
              </a:rPr>
              <a:t>strikes_coords</a:t>
            </a:r>
            <a:r>
              <a:rPr lang="en-US" sz="4000" b="1" dirty="0">
                <a:latin typeface="Consolas" panose="020B0609020204030204" pitchFamily="49" charset="0"/>
              </a:rPr>
              <a:t>[</a:t>
            </a:r>
            <a:r>
              <a:rPr lang="en-US" sz="4000" b="1" dirty="0" err="1">
                <a:latin typeface="Consolas" panose="020B0609020204030204" pitchFamily="49" charset="0"/>
              </a:rPr>
              <a:t>i</a:t>
            </a:r>
            <a:r>
              <a:rPr lang="en-US" sz="4000" b="1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    </a:t>
            </a:r>
            <a:r>
              <a:rPr lang="en-US" sz="4000" b="1" dirty="0" err="1">
                <a:latin typeface="Consolas" panose="020B0609020204030204" pitchFamily="49" charset="0"/>
              </a:rPr>
              <a:t>coord.x</a:t>
            </a:r>
            <a:r>
              <a:rPr lang="en-US" sz="4000" b="1" dirty="0">
                <a:latin typeface="Consolas" panose="020B0609020204030204" pitchFamily="49" charset="0"/>
              </a:rPr>
              <a:t> = </a:t>
            </a:r>
            <a:r>
              <a:rPr lang="en-US" sz="4000" b="1" dirty="0" err="1">
                <a:latin typeface="Consolas" panose="020B0609020204030204" pitchFamily="49" charset="0"/>
              </a:rPr>
              <a:t>coord.x</a:t>
            </a:r>
            <a:r>
              <a:rPr lang="en-US" sz="4000" b="1" dirty="0">
                <a:latin typeface="Consolas" panose="020B0609020204030204" pitchFamily="49" charset="0"/>
              </a:rPr>
              <a:t> * 3 + 30;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    </a:t>
            </a:r>
            <a:r>
              <a:rPr lang="en-US" sz="4000" b="1" dirty="0" err="1">
                <a:latin typeface="Consolas" panose="020B0609020204030204" pitchFamily="49" charset="0"/>
              </a:rPr>
              <a:t>coord.y</a:t>
            </a:r>
            <a:r>
              <a:rPr lang="en-US" sz="4000" b="1" dirty="0">
                <a:latin typeface="Consolas" panose="020B0609020204030204" pitchFamily="49" charset="0"/>
              </a:rPr>
              <a:t> = </a:t>
            </a:r>
            <a:r>
              <a:rPr lang="en-US" sz="4000" b="1" dirty="0" err="1">
                <a:latin typeface="Consolas" panose="020B0609020204030204" pitchFamily="49" charset="0"/>
              </a:rPr>
              <a:t>coord.y</a:t>
            </a:r>
            <a:r>
              <a:rPr lang="en-US" sz="4000" b="1" dirty="0">
                <a:latin typeface="Consolas" panose="020B0609020204030204" pitchFamily="49" charset="0"/>
              </a:rPr>
              <a:t> + 30; // from left upper corner, if from lower corner = 100 - </a:t>
            </a:r>
            <a:r>
              <a:rPr lang="en-US" sz="4000" b="1" dirty="0" err="1">
                <a:latin typeface="Consolas" panose="020B0609020204030204" pitchFamily="49" charset="0"/>
              </a:rPr>
              <a:t>coord.y</a:t>
            </a:r>
            <a:r>
              <a:rPr lang="en-US" sz="4000" b="1" dirty="0">
                <a:latin typeface="Consolas" panose="020B0609020204030204" pitchFamily="49" charset="0"/>
              </a:rPr>
              <a:t> + 30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    </a:t>
            </a:r>
            <a:r>
              <a:rPr lang="en-US" sz="4000" b="1" dirty="0" err="1">
                <a:latin typeface="Consolas" panose="020B0609020204030204" pitchFamily="49" charset="0"/>
              </a:rPr>
              <a:t>cout</a:t>
            </a:r>
            <a:r>
              <a:rPr lang="en-US" sz="4000" b="1" dirty="0">
                <a:latin typeface="Consolas" panose="020B0609020204030204" pitchFamily="49" charset="0"/>
              </a:rPr>
              <a:t> &lt;&lt; </a:t>
            </a:r>
            <a:r>
              <a:rPr lang="en-US" sz="4000" b="1" dirty="0" err="1">
                <a:latin typeface="Consolas" panose="020B0609020204030204" pitchFamily="49" charset="0"/>
              </a:rPr>
              <a:t>coord.x</a:t>
            </a:r>
            <a:r>
              <a:rPr lang="en-US" sz="4000" b="1" dirty="0">
                <a:latin typeface="Consolas" panose="020B0609020204030204" pitchFamily="49" charset="0"/>
              </a:rPr>
              <a:t> &lt;&lt; "    " &lt;&lt; </a:t>
            </a:r>
            <a:r>
              <a:rPr lang="en-US" sz="4000" b="1" dirty="0" err="1">
                <a:latin typeface="Consolas" panose="020B0609020204030204" pitchFamily="49" charset="0"/>
              </a:rPr>
              <a:t>coord.y</a:t>
            </a:r>
            <a:r>
              <a:rPr lang="en-US" sz="4000" b="1" dirty="0">
                <a:latin typeface="Consolas" panose="020B0609020204030204" pitchFamily="49" charset="0"/>
              </a:rPr>
              <a:t> &lt;&lt; </a:t>
            </a:r>
            <a:r>
              <a:rPr lang="en-US" sz="4000" b="1" dirty="0" err="1">
                <a:latin typeface="Consolas" panose="020B0609020204030204" pitchFamily="49" charset="0"/>
              </a:rPr>
              <a:t>endl</a:t>
            </a:r>
            <a:r>
              <a:rPr lang="en-US" sz="4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    circle(</a:t>
            </a:r>
            <a:r>
              <a:rPr lang="en-US" sz="4000" b="1" dirty="0" err="1">
                <a:latin typeface="Consolas" panose="020B0609020204030204" pitchFamily="49" charset="0"/>
              </a:rPr>
              <a:t>strikes_map</a:t>
            </a:r>
            <a:r>
              <a:rPr lang="en-US" sz="4000" b="1" dirty="0">
                <a:latin typeface="Consolas" panose="020B0609020204030204" pitchFamily="49" charset="0"/>
              </a:rPr>
              <a:t>, </a:t>
            </a:r>
            <a:r>
              <a:rPr lang="en-US" sz="4000" b="1" dirty="0" err="1">
                <a:latin typeface="Consolas" panose="020B0609020204030204" pitchFamily="49" charset="0"/>
              </a:rPr>
              <a:t>coord</a:t>
            </a:r>
            <a:r>
              <a:rPr lang="en-US" sz="4000" b="1" dirty="0">
                <a:latin typeface="Consolas" panose="020B0609020204030204" pitchFamily="49" charset="0"/>
              </a:rPr>
              <a:t>, 10, Scalar(0,0,255), 6, 16);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void </a:t>
            </a:r>
            <a:r>
              <a:rPr lang="en-US" sz="4000" b="1" dirty="0" err="1">
                <a:latin typeface="Consolas" panose="020B0609020204030204" pitchFamily="49" charset="0"/>
              </a:rPr>
              <a:t>Tracker_Custom</a:t>
            </a:r>
            <a:r>
              <a:rPr lang="en-US" sz="4000" b="1" dirty="0">
                <a:latin typeface="Consolas" panose="020B0609020204030204" pitchFamily="49" charset="0"/>
              </a:rPr>
              <a:t>::</a:t>
            </a:r>
            <a:r>
              <a:rPr lang="en-US" sz="4000" b="1" dirty="0" err="1">
                <a:latin typeface="Consolas" panose="020B0609020204030204" pitchFamily="49" charset="0"/>
              </a:rPr>
              <a:t>save_strikes_map</a:t>
            </a:r>
            <a:r>
              <a:rPr lang="en-US" sz="40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    </a:t>
            </a:r>
            <a:r>
              <a:rPr lang="en-US" sz="4000" b="1" dirty="0" err="1">
                <a:latin typeface="Consolas" panose="020B0609020204030204" pitchFamily="49" charset="0"/>
              </a:rPr>
              <a:t>imwrite</a:t>
            </a:r>
            <a:r>
              <a:rPr lang="en-US" sz="4000" b="1" dirty="0">
                <a:latin typeface="Consolas" panose="020B0609020204030204" pitchFamily="49" charset="0"/>
              </a:rPr>
              <a:t>("Strikes_map.jpg", </a:t>
            </a:r>
            <a:r>
              <a:rPr lang="en-US" sz="4000" b="1" dirty="0" err="1">
                <a:latin typeface="Consolas" panose="020B0609020204030204" pitchFamily="49" charset="0"/>
              </a:rPr>
              <a:t>strikes_map</a:t>
            </a:r>
            <a:r>
              <a:rPr lang="en-US" sz="40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9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Трекинг мяча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Выделяем мяч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255473"/>
            <a:ext cx="4754562" cy="2764817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Рамка переходит на другой объект или трекинг прекращается (в зависимости от алгоритма)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3259705"/>
            <a:ext cx="4754563" cy="2756353"/>
          </a:xfrm>
        </p:spPr>
      </p:pic>
    </p:spTree>
    <p:extLst>
      <p:ext uri="{BB962C8B-B14F-4D97-AF65-F5344CB8AC3E}">
        <p14:creationId xmlns:p14="http://schemas.microsoft.com/office/powerpoint/2010/main" val="485274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149</Words>
  <Application>Microsoft Office PowerPoint</Application>
  <PresentationFormat>Широкоэкранный</PresentationFormat>
  <Paragraphs>69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Tw Cen MT Condensed</vt:lpstr>
      <vt:lpstr>Wingdings 3</vt:lpstr>
      <vt:lpstr>Интеграл</vt:lpstr>
      <vt:lpstr>Penalty Tracker</vt:lpstr>
      <vt:lpstr>Глобальная задача</vt:lpstr>
      <vt:lpstr>Что получилось</vt:lpstr>
      <vt:lpstr>Нахождение кадра с воротами</vt:lpstr>
      <vt:lpstr>Выделение ворот</vt:lpstr>
      <vt:lpstr>Результат</vt:lpstr>
      <vt:lpstr>Применение АлгоритмОВ КАННИ и Хафа</vt:lpstr>
      <vt:lpstr>Карта ПОПАДАНИЙ</vt:lpstr>
      <vt:lpstr>Трекинг мяча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Penalty Tracker</dc:title>
  <dc:creator>Nikita Medvedev</dc:creator>
  <cp:lastModifiedBy>Nikita Medvedev</cp:lastModifiedBy>
  <cp:revision>4</cp:revision>
  <dcterms:created xsi:type="dcterms:W3CDTF">2018-07-18T11:45:24Z</dcterms:created>
  <dcterms:modified xsi:type="dcterms:W3CDTF">2018-07-18T12:41:10Z</dcterms:modified>
</cp:coreProperties>
</file>