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7" r:id="rId6"/>
    <p:sldId id="266" r:id="rId7"/>
    <p:sldId id="264"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0E97A8-32D3-4EC1-8B03-730BAA4B16DE}"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E8F1E-2777-452A-AA1B-50CB810A1BB9}" type="slidenum">
              <a:rPr lang="en-US" smtClean="0"/>
              <a:t>‹#›</a:t>
            </a:fld>
            <a:endParaRPr lang="en-US"/>
          </a:p>
        </p:txBody>
      </p:sp>
    </p:spTree>
    <p:extLst>
      <p:ext uri="{BB962C8B-B14F-4D97-AF65-F5344CB8AC3E}">
        <p14:creationId xmlns:p14="http://schemas.microsoft.com/office/powerpoint/2010/main" val="377750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E97A8-32D3-4EC1-8B03-730BAA4B16DE}"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E8F1E-2777-452A-AA1B-50CB810A1BB9}" type="slidenum">
              <a:rPr lang="en-US" smtClean="0"/>
              <a:t>‹#›</a:t>
            </a:fld>
            <a:endParaRPr lang="en-US"/>
          </a:p>
        </p:txBody>
      </p:sp>
    </p:spTree>
    <p:extLst>
      <p:ext uri="{BB962C8B-B14F-4D97-AF65-F5344CB8AC3E}">
        <p14:creationId xmlns:p14="http://schemas.microsoft.com/office/powerpoint/2010/main" val="384916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E97A8-32D3-4EC1-8B03-730BAA4B16DE}"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E8F1E-2777-452A-AA1B-50CB810A1BB9}" type="slidenum">
              <a:rPr lang="en-US" smtClean="0"/>
              <a:t>‹#›</a:t>
            </a:fld>
            <a:endParaRPr lang="en-US"/>
          </a:p>
        </p:txBody>
      </p:sp>
    </p:spTree>
    <p:extLst>
      <p:ext uri="{BB962C8B-B14F-4D97-AF65-F5344CB8AC3E}">
        <p14:creationId xmlns:p14="http://schemas.microsoft.com/office/powerpoint/2010/main" val="875331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E97A8-32D3-4EC1-8B03-730BAA4B16DE}"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E8F1E-2777-452A-AA1B-50CB810A1BB9}" type="slidenum">
              <a:rPr lang="en-US" smtClean="0"/>
              <a:t>‹#›</a:t>
            </a:fld>
            <a:endParaRPr lang="en-US"/>
          </a:p>
        </p:txBody>
      </p:sp>
    </p:spTree>
    <p:extLst>
      <p:ext uri="{BB962C8B-B14F-4D97-AF65-F5344CB8AC3E}">
        <p14:creationId xmlns:p14="http://schemas.microsoft.com/office/powerpoint/2010/main" val="28925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0E97A8-32D3-4EC1-8B03-730BAA4B16DE}"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E8F1E-2777-452A-AA1B-50CB810A1BB9}" type="slidenum">
              <a:rPr lang="en-US" smtClean="0"/>
              <a:t>‹#›</a:t>
            </a:fld>
            <a:endParaRPr lang="en-US"/>
          </a:p>
        </p:txBody>
      </p:sp>
    </p:spTree>
    <p:extLst>
      <p:ext uri="{BB962C8B-B14F-4D97-AF65-F5344CB8AC3E}">
        <p14:creationId xmlns:p14="http://schemas.microsoft.com/office/powerpoint/2010/main" val="252545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0E97A8-32D3-4EC1-8B03-730BAA4B16DE}"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E8F1E-2777-452A-AA1B-50CB810A1BB9}" type="slidenum">
              <a:rPr lang="en-US" smtClean="0"/>
              <a:t>‹#›</a:t>
            </a:fld>
            <a:endParaRPr lang="en-US"/>
          </a:p>
        </p:txBody>
      </p:sp>
    </p:spTree>
    <p:extLst>
      <p:ext uri="{BB962C8B-B14F-4D97-AF65-F5344CB8AC3E}">
        <p14:creationId xmlns:p14="http://schemas.microsoft.com/office/powerpoint/2010/main" val="244528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0E97A8-32D3-4EC1-8B03-730BAA4B16DE}" type="datetimeFigureOut">
              <a:rPr lang="en-US" smtClean="0"/>
              <a:t>6/24/2016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E8F1E-2777-452A-AA1B-50CB810A1BB9}" type="slidenum">
              <a:rPr lang="en-US" smtClean="0"/>
              <a:t>‹#›</a:t>
            </a:fld>
            <a:endParaRPr lang="en-US"/>
          </a:p>
        </p:txBody>
      </p:sp>
    </p:spTree>
    <p:extLst>
      <p:ext uri="{BB962C8B-B14F-4D97-AF65-F5344CB8AC3E}">
        <p14:creationId xmlns:p14="http://schemas.microsoft.com/office/powerpoint/2010/main" val="60263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0E97A8-32D3-4EC1-8B03-730BAA4B16DE}" type="datetimeFigureOut">
              <a:rPr lang="en-US" smtClean="0"/>
              <a:t>6/24/2016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E8F1E-2777-452A-AA1B-50CB810A1BB9}" type="slidenum">
              <a:rPr lang="en-US" smtClean="0"/>
              <a:t>‹#›</a:t>
            </a:fld>
            <a:endParaRPr lang="en-US"/>
          </a:p>
        </p:txBody>
      </p:sp>
    </p:spTree>
    <p:extLst>
      <p:ext uri="{BB962C8B-B14F-4D97-AF65-F5344CB8AC3E}">
        <p14:creationId xmlns:p14="http://schemas.microsoft.com/office/powerpoint/2010/main" val="258834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E97A8-32D3-4EC1-8B03-730BAA4B16DE}" type="datetimeFigureOut">
              <a:rPr lang="en-US" smtClean="0"/>
              <a:t>6/24/2016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E8F1E-2777-452A-AA1B-50CB810A1BB9}" type="slidenum">
              <a:rPr lang="en-US" smtClean="0"/>
              <a:t>‹#›</a:t>
            </a:fld>
            <a:endParaRPr lang="en-US"/>
          </a:p>
        </p:txBody>
      </p:sp>
    </p:spTree>
    <p:extLst>
      <p:ext uri="{BB962C8B-B14F-4D97-AF65-F5344CB8AC3E}">
        <p14:creationId xmlns:p14="http://schemas.microsoft.com/office/powerpoint/2010/main" val="95438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0E97A8-32D3-4EC1-8B03-730BAA4B16DE}"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E8F1E-2777-452A-AA1B-50CB810A1BB9}" type="slidenum">
              <a:rPr lang="en-US" smtClean="0"/>
              <a:t>‹#›</a:t>
            </a:fld>
            <a:endParaRPr lang="en-US"/>
          </a:p>
        </p:txBody>
      </p:sp>
    </p:spTree>
    <p:extLst>
      <p:ext uri="{BB962C8B-B14F-4D97-AF65-F5344CB8AC3E}">
        <p14:creationId xmlns:p14="http://schemas.microsoft.com/office/powerpoint/2010/main" val="331196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0E97A8-32D3-4EC1-8B03-730BAA4B16DE}"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E8F1E-2777-452A-AA1B-50CB810A1BB9}" type="slidenum">
              <a:rPr lang="en-US" smtClean="0"/>
              <a:t>‹#›</a:t>
            </a:fld>
            <a:endParaRPr lang="en-US"/>
          </a:p>
        </p:txBody>
      </p:sp>
    </p:spTree>
    <p:extLst>
      <p:ext uri="{BB962C8B-B14F-4D97-AF65-F5344CB8AC3E}">
        <p14:creationId xmlns:p14="http://schemas.microsoft.com/office/powerpoint/2010/main" val="351655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0E97A8-32D3-4EC1-8B03-730BAA4B16DE}" type="datetimeFigureOut">
              <a:rPr lang="en-US" smtClean="0"/>
              <a:t>6/24/2016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E8F1E-2777-452A-AA1B-50CB810A1BB9}" type="slidenum">
              <a:rPr lang="en-US" smtClean="0"/>
              <a:t>‹#›</a:t>
            </a:fld>
            <a:endParaRPr lang="en-US"/>
          </a:p>
        </p:txBody>
      </p:sp>
    </p:spTree>
    <p:extLst>
      <p:ext uri="{BB962C8B-B14F-4D97-AF65-F5344CB8AC3E}">
        <p14:creationId xmlns:p14="http://schemas.microsoft.com/office/powerpoint/2010/main" val="1158727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0487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not include this: The impact of the Scan pulses on the neural signal: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467" y="2118813"/>
            <a:ext cx="5980253" cy="4351338"/>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730" y="2118813"/>
            <a:ext cx="5980253" cy="4351338"/>
          </a:xfrm>
          <a:prstGeom prst="rect">
            <a:avLst/>
          </a:prstGeom>
        </p:spPr>
      </p:pic>
    </p:spTree>
    <p:extLst>
      <p:ext uri="{BB962C8B-B14F-4D97-AF65-F5344CB8AC3E}">
        <p14:creationId xmlns:p14="http://schemas.microsoft.com/office/powerpoint/2010/main" val="338091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Figure1: </a:t>
            </a:r>
            <a:endParaRPr lang="en-US" dirty="0"/>
          </a:p>
        </p:txBody>
      </p:sp>
      <p:sp>
        <p:nvSpPr>
          <p:cNvPr id="3" name="Content Placeholder 2"/>
          <p:cNvSpPr>
            <a:spLocks noGrp="1"/>
          </p:cNvSpPr>
          <p:nvPr>
            <p:ph idx="1"/>
          </p:nvPr>
        </p:nvSpPr>
        <p:spPr>
          <a:xfrm>
            <a:off x="254726" y="1782082"/>
            <a:ext cx="3254829" cy="4351338"/>
          </a:xfrm>
        </p:spPr>
        <p:txBody>
          <a:bodyPr>
            <a:normAutofit fontScale="55000" lnSpcReduction="20000"/>
          </a:bodyPr>
          <a:lstStyle/>
          <a:p>
            <a:pPr marL="514350" indent="-514350">
              <a:buFont typeface="+mj-lt"/>
              <a:buAutoNum type="arabicPeriod"/>
            </a:pPr>
            <a:r>
              <a:rPr lang="en-US" dirty="0" smtClean="0"/>
              <a:t>A) Setup, circuit diagram AND (to do ) add an illustration of how this setup was connected to the brain gel. Show the SSR but also put a box around it and indicate that in one experiment we used the SSR but in other conditions we did not have the SSR. </a:t>
            </a:r>
            <a:br>
              <a:rPr lang="en-US" dirty="0" smtClean="0"/>
            </a:br>
            <a:r>
              <a:rPr lang="en-US" dirty="0" smtClean="0"/>
              <a:t>Also have a brain diagram that shows where the electrodes and grounds were going (essentially replace the picture on the right with this diagram.</a:t>
            </a:r>
          </a:p>
          <a:p>
            <a:pPr marL="514350" indent="-514350">
              <a:buFont typeface="+mj-lt"/>
              <a:buAutoNum type="arabicPeriod"/>
            </a:pPr>
            <a:r>
              <a:rPr lang="en-US" dirty="0" smtClean="0"/>
              <a:t>B) Real spike data/ timing diagram. Only one color. No data manipulated. Use a figure with a gorgeous cell on it. (not the one to the right that was from brain gel). Make shaded boxes around scan pulses to indicate where we are probably losing data. Also include a row with the pulses either above or below the spike data. </a:t>
            </a:r>
          </a:p>
          <a:p>
            <a:pPr marL="514350" indent="-514350">
              <a:buFont typeface="+mj-lt"/>
              <a:buAutoNum type="arabicPeriod"/>
            </a:pPr>
            <a:endParaRPr lang="en-US" dirty="0"/>
          </a:p>
        </p:txBody>
      </p:sp>
      <p:pic>
        <p:nvPicPr>
          <p:cNvPr id="4" name="Picture 3"/>
          <p:cNvPicPr>
            <a:picLocks noChangeAspect="1"/>
          </p:cNvPicPr>
          <p:nvPr/>
        </p:nvPicPr>
        <p:blipFill>
          <a:blip r:embed="rId2"/>
          <a:stretch>
            <a:fillRect/>
          </a:stretch>
        </p:blipFill>
        <p:spPr>
          <a:xfrm>
            <a:off x="4389119" y="0"/>
            <a:ext cx="3657600" cy="3848100"/>
          </a:xfrm>
          <a:prstGeom prst="rect">
            <a:avLst/>
          </a:prstGeom>
        </p:spPr>
      </p:pic>
      <p:pic>
        <p:nvPicPr>
          <p:cNvPr id="5" name="Picture 4"/>
          <p:cNvPicPr>
            <a:picLocks noChangeAspect="1"/>
          </p:cNvPicPr>
          <p:nvPr/>
        </p:nvPicPr>
        <p:blipFill>
          <a:blip r:embed="rId3"/>
          <a:stretch>
            <a:fillRect/>
          </a:stretch>
        </p:blipFill>
        <p:spPr>
          <a:xfrm>
            <a:off x="9085867" y="3773085"/>
            <a:ext cx="4396877" cy="1641670"/>
          </a:xfrm>
          <a:prstGeom prst="rect">
            <a:avLst/>
          </a:prstGeom>
        </p:spPr>
      </p:pic>
      <p:sp>
        <p:nvSpPr>
          <p:cNvPr id="8" name="TextBox 7"/>
          <p:cNvSpPr txBox="1"/>
          <p:nvPr/>
        </p:nvSpPr>
        <p:spPr>
          <a:xfrm>
            <a:off x="4039626" y="329748"/>
            <a:ext cx="317716" cy="369332"/>
          </a:xfrm>
          <a:prstGeom prst="rect">
            <a:avLst/>
          </a:prstGeom>
          <a:noFill/>
        </p:spPr>
        <p:txBody>
          <a:bodyPr wrap="none" rtlCol="0">
            <a:spAutoFit/>
          </a:bodyPr>
          <a:lstStyle/>
          <a:p>
            <a:r>
              <a:rPr lang="en-US" dirty="0" smtClean="0"/>
              <a:t>A</a:t>
            </a:r>
            <a:endParaRPr lang="en-US" dirty="0"/>
          </a:p>
        </p:txBody>
      </p:sp>
      <p:sp>
        <p:nvSpPr>
          <p:cNvPr id="9" name="TextBox 8"/>
          <p:cNvSpPr txBox="1"/>
          <p:nvPr/>
        </p:nvSpPr>
        <p:spPr>
          <a:xfrm>
            <a:off x="3932444" y="3773085"/>
            <a:ext cx="317716" cy="369332"/>
          </a:xfrm>
          <a:prstGeom prst="rect">
            <a:avLst/>
          </a:prstGeom>
          <a:noFill/>
        </p:spPr>
        <p:txBody>
          <a:bodyPr wrap="none" rtlCol="0">
            <a:spAutoFit/>
          </a:bodyPr>
          <a:lstStyle/>
          <a:p>
            <a:r>
              <a:rPr lang="en-US" dirty="0" smtClean="0"/>
              <a:t>B</a:t>
            </a:r>
            <a:endParaRPr lang="en-US" dirty="0"/>
          </a:p>
        </p:txBody>
      </p:sp>
      <p:pic>
        <p:nvPicPr>
          <p:cNvPr id="10" name="Picture 9"/>
          <p:cNvPicPr>
            <a:picLocks noChangeAspect="1"/>
          </p:cNvPicPr>
          <p:nvPr/>
        </p:nvPicPr>
        <p:blipFill rotWithShape="1">
          <a:blip r:embed="rId4"/>
          <a:srcRect b="47788"/>
          <a:stretch/>
        </p:blipFill>
        <p:spPr>
          <a:xfrm>
            <a:off x="4357342" y="3954122"/>
            <a:ext cx="4621343" cy="180916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2648" y="1025378"/>
            <a:ext cx="7552612" cy="5495414"/>
          </a:xfrm>
          <a:prstGeom prst="rect">
            <a:avLst/>
          </a:prstGeom>
        </p:spPr>
      </p:pic>
      <p:pic>
        <p:nvPicPr>
          <p:cNvPr id="12" name="Picture 11"/>
          <p:cNvPicPr>
            <a:picLocks noChangeAspect="1"/>
          </p:cNvPicPr>
          <p:nvPr/>
        </p:nvPicPr>
        <p:blipFill>
          <a:blip r:embed="rId6"/>
          <a:stretch>
            <a:fillRect/>
          </a:stretch>
        </p:blipFill>
        <p:spPr>
          <a:xfrm>
            <a:off x="9556988" y="-1792287"/>
            <a:ext cx="7452901" cy="2872320"/>
          </a:xfrm>
          <a:prstGeom prst="rect">
            <a:avLst/>
          </a:prstGeom>
        </p:spPr>
      </p:pic>
    </p:spTree>
    <p:extLst>
      <p:ext uri="{BB962C8B-B14F-4D97-AF65-F5344CB8AC3E}">
        <p14:creationId xmlns:p14="http://schemas.microsoft.com/office/powerpoint/2010/main" val="221760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10515600" cy="1325563"/>
          </a:xfrm>
        </p:spPr>
        <p:txBody>
          <a:bodyPr/>
          <a:lstStyle/>
          <a:p>
            <a:r>
              <a:rPr lang="en-US" dirty="0" smtClean="0"/>
              <a:t>Brain Gel: </a:t>
            </a:r>
            <a:endParaRPr lang="en-US" dirty="0"/>
          </a:p>
        </p:txBody>
      </p:sp>
      <p:sp>
        <p:nvSpPr>
          <p:cNvPr id="3" name="Content Placeholder 2"/>
          <p:cNvSpPr>
            <a:spLocks noGrp="1"/>
          </p:cNvSpPr>
          <p:nvPr>
            <p:ph idx="1"/>
          </p:nvPr>
        </p:nvSpPr>
        <p:spPr>
          <a:xfrm>
            <a:off x="355600" y="1095375"/>
            <a:ext cx="5854700" cy="5648324"/>
          </a:xfrm>
        </p:spPr>
        <p:txBody>
          <a:bodyPr>
            <a:normAutofit fontScale="85000" lnSpcReduction="20000"/>
          </a:bodyPr>
          <a:lstStyle/>
          <a:p>
            <a:r>
              <a:rPr lang="en-US" dirty="0" smtClean="0"/>
              <a:t>Something like the plot on the right. BUT, also we should overlay the SSR with the no SSR on the same plot. Red mark indicates the target frequency. </a:t>
            </a:r>
          </a:p>
          <a:p>
            <a:r>
              <a:rPr lang="en-US" dirty="0" smtClean="0"/>
              <a:t>Put an INSET in each PSD that shows the raw signal. </a:t>
            </a:r>
          </a:p>
          <a:p>
            <a:r>
              <a:rPr lang="en-US" dirty="0" smtClean="0"/>
              <a:t>Color is free!!!. </a:t>
            </a:r>
          </a:p>
          <a:p>
            <a:r>
              <a:rPr lang="en-US" dirty="0" smtClean="0"/>
              <a:t>Restrict to these frequencies: 1, 5 , 10, 50, 100, 1000. </a:t>
            </a:r>
          </a:p>
          <a:p>
            <a:r>
              <a:rPr lang="en-US" dirty="0" smtClean="0"/>
              <a:t>In text, provide numbers for the noise with </a:t>
            </a:r>
            <a:r>
              <a:rPr lang="en-US" dirty="0" err="1" smtClean="0"/>
              <a:t>intan</a:t>
            </a:r>
            <a:r>
              <a:rPr lang="en-US" dirty="0" smtClean="0"/>
              <a:t> alone, new headstage, and </a:t>
            </a:r>
            <a:r>
              <a:rPr lang="en-US" dirty="0" err="1" smtClean="0"/>
              <a:t>intan</a:t>
            </a:r>
            <a:r>
              <a:rPr lang="en-US" dirty="0" smtClean="0"/>
              <a:t> with SSR.</a:t>
            </a:r>
          </a:p>
          <a:p>
            <a:r>
              <a:rPr lang="en-US" dirty="0" smtClean="0"/>
              <a:t>Regenerate the waveform figures as .fig files and .eps files. Kate will then work with these and put them as either separate plots or as insets. (don’t know if we need the pre at all. ). No pre.</a:t>
            </a:r>
          </a:p>
          <a:p>
            <a:endParaRPr lang="en-US" dirty="0" smtClean="0"/>
          </a:p>
          <a:p>
            <a:endParaRPr lang="en-US" dirty="0" smtClean="0"/>
          </a:p>
          <a:p>
            <a:endParaRPr lang="en-US" dirty="0" smtClean="0"/>
          </a:p>
          <a:p>
            <a:pPr marL="0" indent="0">
              <a:buNone/>
            </a:pPr>
            <a:endParaRPr lang="en-US" dirty="0" smtClean="0"/>
          </a:p>
        </p:txBody>
      </p:sp>
      <p:pic>
        <p:nvPicPr>
          <p:cNvPr id="5" name="Picture 4"/>
          <p:cNvPicPr>
            <a:picLocks noChangeAspect="1"/>
          </p:cNvPicPr>
          <p:nvPr/>
        </p:nvPicPr>
        <p:blipFill>
          <a:blip r:embed="rId2"/>
          <a:stretch>
            <a:fillRect/>
          </a:stretch>
        </p:blipFill>
        <p:spPr>
          <a:xfrm>
            <a:off x="6121400" y="-94792"/>
            <a:ext cx="6324600" cy="330609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900" y="2930674"/>
            <a:ext cx="5626100" cy="4093649"/>
          </a:xfrm>
          <a:prstGeom prst="rect">
            <a:avLst/>
          </a:prstGeom>
        </p:spPr>
      </p:pic>
    </p:spTree>
    <p:extLst>
      <p:ext uri="{BB962C8B-B14F-4D97-AF65-F5344CB8AC3E}">
        <p14:creationId xmlns:p14="http://schemas.microsoft.com/office/powerpoint/2010/main" val="57401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97" y="434409"/>
            <a:ext cx="11182165" cy="1325563"/>
          </a:xfrm>
        </p:spPr>
        <p:txBody>
          <a:bodyPr>
            <a:noAutofit/>
          </a:bodyPr>
          <a:lstStyle/>
          <a:p>
            <a:r>
              <a:rPr lang="en-US" sz="2000" dirty="0" smtClean="0"/>
              <a:t>Figure 3 – template </a:t>
            </a:r>
            <a:r>
              <a:rPr lang="en-US" sz="2000" dirty="0" err="1" smtClean="0"/>
              <a:t>mathc</a:t>
            </a:r>
            <a:r>
              <a:rPr lang="en-US" sz="2000" dirty="0" smtClean="0"/>
              <a:t> recovery. </a:t>
            </a:r>
            <a:br>
              <a:rPr lang="en-US" sz="2000" dirty="0" smtClean="0"/>
            </a:br>
            <a:r>
              <a:rPr lang="en-US" sz="2000" dirty="0" smtClean="0"/>
              <a:t>1) Get rid of the 5 Hz as this is indistinguishable from the Scan </a:t>
            </a:r>
            <a:r>
              <a:rPr lang="en-US" sz="2000" dirty="0" err="1" smtClean="0"/>
              <a:t>Fq</a:t>
            </a:r>
            <a:r>
              <a:rPr lang="en-US" sz="2000" dirty="0" smtClean="0"/>
              <a:t/>
            </a:r>
            <a:br>
              <a:rPr lang="en-US" sz="2000" dirty="0" smtClean="0"/>
            </a:br>
            <a:r>
              <a:rPr lang="en-US" sz="2000" dirty="0" smtClean="0"/>
              <a:t>2) Just use the color plot.</a:t>
            </a:r>
            <a:br>
              <a:rPr lang="en-US" sz="2000" dirty="0" smtClean="0"/>
            </a:br>
            <a:r>
              <a:rPr lang="en-US" sz="2000" dirty="0" smtClean="0"/>
              <a:t>3) </a:t>
            </a:r>
            <a:r>
              <a:rPr lang="en-US" sz="2000" b="1" dirty="0" smtClean="0">
                <a:solidFill>
                  <a:srgbClr val="FF0000"/>
                </a:solidFill>
              </a:rPr>
              <a:t>Look at the SSR data – why is there a deflection right before the next scan pulse</a:t>
            </a:r>
            <a:r>
              <a:rPr lang="en-US" sz="2000" dirty="0" smtClean="0">
                <a:solidFill>
                  <a:srgbClr val="FF0000"/>
                </a:solidFill>
              </a:rPr>
              <a:t>? Fix this. </a:t>
            </a:r>
            <a:endParaRPr lang="en-US" sz="20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62" y="1766598"/>
            <a:ext cx="5333559" cy="3998645"/>
          </a:xfrm>
          <a:prstGeom prst="rect">
            <a:avLst/>
          </a:prstGeom>
        </p:spPr>
      </p:pic>
      <p:pic>
        <p:nvPicPr>
          <p:cNvPr id="5" name="Picture 4"/>
          <p:cNvPicPr>
            <a:picLocks noChangeAspect="1"/>
          </p:cNvPicPr>
          <p:nvPr/>
        </p:nvPicPr>
        <p:blipFill>
          <a:blip r:embed="rId3"/>
          <a:stretch>
            <a:fillRect/>
          </a:stretch>
        </p:blipFill>
        <p:spPr>
          <a:xfrm>
            <a:off x="2121337" y="1974226"/>
            <a:ext cx="8883332" cy="3649998"/>
          </a:xfrm>
          <a:prstGeom prst="rect">
            <a:avLst/>
          </a:prstGeom>
        </p:spPr>
      </p:pic>
      <p:pic>
        <p:nvPicPr>
          <p:cNvPr id="6" name="Picture 5"/>
          <p:cNvPicPr>
            <a:picLocks noChangeAspect="1"/>
          </p:cNvPicPr>
          <p:nvPr/>
        </p:nvPicPr>
        <p:blipFill>
          <a:blip r:embed="rId4"/>
          <a:stretch>
            <a:fillRect/>
          </a:stretch>
        </p:blipFill>
        <p:spPr>
          <a:xfrm>
            <a:off x="6731119" y="1548319"/>
            <a:ext cx="5733001" cy="4435201"/>
          </a:xfrm>
          <a:prstGeom prst="rect">
            <a:avLst/>
          </a:prstGeom>
        </p:spPr>
      </p:pic>
      <p:sp>
        <p:nvSpPr>
          <p:cNvPr id="7" name="Content Placeholder 2"/>
          <p:cNvSpPr>
            <a:spLocks noGrp="1"/>
          </p:cNvSpPr>
          <p:nvPr>
            <p:ph idx="1"/>
          </p:nvPr>
        </p:nvSpPr>
        <p:spPr>
          <a:xfrm>
            <a:off x="6394886" y="5983521"/>
            <a:ext cx="4958914" cy="678535"/>
          </a:xfrm>
        </p:spPr>
        <p:txBody>
          <a:bodyPr>
            <a:normAutofit fontScale="85000" lnSpcReduction="20000"/>
          </a:bodyPr>
          <a:lstStyle/>
          <a:p>
            <a:r>
              <a:rPr lang="en-US" sz="1600" dirty="0" smtClean="0"/>
              <a:t>Create a plot like this for the template matching but use an r squared threshold of 0.7.</a:t>
            </a:r>
          </a:p>
          <a:p>
            <a:r>
              <a:rPr lang="en-US" sz="1600" dirty="0" smtClean="0"/>
              <a:t>Do it for with and without SSR. Overlay the two. </a:t>
            </a:r>
          </a:p>
          <a:p>
            <a:endParaRPr lang="en-US" sz="1600" dirty="0"/>
          </a:p>
        </p:txBody>
      </p:sp>
      <p:sp>
        <p:nvSpPr>
          <p:cNvPr id="8" name="TextBox 7"/>
          <p:cNvSpPr txBox="1"/>
          <p:nvPr/>
        </p:nvSpPr>
        <p:spPr>
          <a:xfrm>
            <a:off x="8915400" y="3337560"/>
            <a:ext cx="2819939" cy="923330"/>
          </a:xfrm>
          <a:prstGeom prst="rect">
            <a:avLst/>
          </a:prstGeom>
          <a:noFill/>
        </p:spPr>
        <p:txBody>
          <a:bodyPr wrap="none" rtlCol="0">
            <a:spAutoFit/>
          </a:bodyPr>
          <a:lstStyle/>
          <a:p>
            <a:r>
              <a:rPr lang="en-US" dirty="0" smtClean="0"/>
              <a:t>Flip this axis. Stop at 200 ms</a:t>
            </a:r>
          </a:p>
          <a:p>
            <a:endParaRPr lang="en-US" dirty="0" smtClean="0"/>
          </a:p>
          <a:p>
            <a:endParaRPr lang="en-US" dirty="0"/>
          </a:p>
        </p:txBody>
      </p:sp>
    </p:spTree>
    <p:extLst>
      <p:ext uri="{BB962C8B-B14F-4D97-AF65-F5344CB8AC3E}">
        <p14:creationId xmlns:p14="http://schemas.microsoft.com/office/powerpoint/2010/main" val="346571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79" y="-413520"/>
            <a:ext cx="10515600" cy="1325563"/>
          </a:xfrm>
        </p:spPr>
        <p:txBody>
          <a:bodyPr/>
          <a:lstStyle/>
          <a:p>
            <a:r>
              <a:rPr lang="en-US" dirty="0" smtClean="0"/>
              <a:t>Figure – anesthesia - Biology:</a:t>
            </a:r>
            <a:endParaRPr lang="en-US" dirty="0"/>
          </a:p>
        </p:txBody>
      </p:sp>
      <p:sp>
        <p:nvSpPr>
          <p:cNvPr id="3" name="Content Placeholder 2"/>
          <p:cNvSpPr>
            <a:spLocks noGrp="1"/>
          </p:cNvSpPr>
          <p:nvPr>
            <p:ph idx="1"/>
          </p:nvPr>
        </p:nvSpPr>
        <p:spPr>
          <a:xfrm>
            <a:off x="503064" y="2778125"/>
            <a:ext cx="4203700" cy="2590734"/>
          </a:xfrm>
        </p:spPr>
        <p:txBody>
          <a:bodyPr/>
          <a:lstStyle/>
          <a:p>
            <a:r>
              <a:rPr lang="en-US" dirty="0" smtClean="0"/>
              <a:t>Add a pie chart that indicates the portion of hippocampal cells that were uppers downers or no-effectors. </a:t>
            </a:r>
          </a:p>
          <a:p>
            <a:endParaRPr lang="en-US" dirty="0"/>
          </a:p>
        </p:txBody>
      </p:sp>
      <p:pic>
        <p:nvPicPr>
          <p:cNvPr id="4" name="Picture 3"/>
          <p:cNvPicPr>
            <a:picLocks noChangeAspect="1"/>
          </p:cNvPicPr>
          <p:nvPr/>
        </p:nvPicPr>
        <p:blipFill rotWithShape="1">
          <a:blip r:embed="rId2"/>
          <a:srcRect b="58376"/>
          <a:stretch/>
        </p:blipFill>
        <p:spPr>
          <a:xfrm>
            <a:off x="96399" y="701723"/>
            <a:ext cx="4426206" cy="1546177"/>
          </a:xfrm>
          <a:prstGeom prst="rect">
            <a:avLst/>
          </a:prstGeom>
        </p:spPr>
      </p:pic>
      <p:pic>
        <p:nvPicPr>
          <p:cNvPr id="5" name="Picture 4"/>
          <p:cNvPicPr>
            <a:picLocks noChangeAspect="1"/>
          </p:cNvPicPr>
          <p:nvPr/>
        </p:nvPicPr>
        <p:blipFill>
          <a:blip r:embed="rId3"/>
          <a:stretch>
            <a:fillRect/>
          </a:stretch>
        </p:blipFill>
        <p:spPr>
          <a:xfrm>
            <a:off x="5264406" y="567192"/>
            <a:ext cx="4454814" cy="5609771"/>
          </a:xfrm>
          <a:prstGeom prst="rect">
            <a:avLst/>
          </a:prstGeom>
        </p:spPr>
      </p:pic>
      <p:pic>
        <p:nvPicPr>
          <p:cNvPr id="6" name="Picture 5"/>
          <p:cNvPicPr>
            <a:picLocks noChangeAspect="1"/>
          </p:cNvPicPr>
          <p:nvPr/>
        </p:nvPicPr>
        <p:blipFill>
          <a:blip r:embed="rId4"/>
          <a:stretch>
            <a:fillRect/>
          </a:stretch>
        </p:blipFill>
        <p:spPr>
          <a:xfrm>
            <a:off x="10461021" y="249261"/>
            <a:ext cx="5446351" cy="4752001"/>
          </a:xfrm>
          <a:prstGeom prst="rect">
            <a:avLst/>
          </a:prstGeom>
        </p:spPr>
      </p:pic>
      <p:sp>
        <p:nvSpPr>
          <p:cNvPr id="7" name="TextBox 6"/>
          <p:cNvSpPr txBox="1"/>
          <p:nvPr/>
        </p:nvSpPr>
        <p:spPr>
          <a:xfrm>
            <a:off x="5203221" y="5999163"/>
            <a:ext cx="5444183" cy="1200329"/>
          </a:xfrm>
          <a:prstGeom prst="rect">
            <a:avLst/>
          </a:prstGeom>
          <a:noFill/>
        </p:spPr>
        <p:txBody>
          <a:bodyPr wrap="none" rtlCol="0">
            <a:spAutoFit/>
          </a:bodyPr>
          <a:lstStyle/>
          <a:p>
            <a:r>
              <a:rPr lang="en-US" dirty="0" smtClean="0"/>
              <a:t>TO DO:  add the waveform of the single unit to this</a:t>
            </a:r>
          </a:p>
          <a:p>
            <a:r>
              <a:rPr lang="en-US" dirty="0" smtClean="0"/>
              <a:t>Average the </a:t>
            </a:r>
            <a:r>
              <a:rPr lang="en-US" dirty="0" err="1" smtClean="0"/>
              <a:t>colorplot</a:t>
            </a:r>
            <a:r>
              <a:rPr lang="en-US" dirty="0" smtClean="0"/>
              <a:t> and the [da] vs time plot. </a:t>
            </a:r>
          </a:p>
          <a:p>
            <a:r>
              <a:rPr lang="en-US" dirty="0" smtClean="0"/>
              <a:t>This is with SSR – may be much nicer stuff without SSSR. </a:t>
            </a:r>
          </a:p>
          <a:p>
            <a:endParaRPr lang="en-US" dirty="0"/>
          </a:p>
        </p:txBody>
      </p:sp>
    </p:spTree>
    <p:extLst>
      <p:ext uri="{BB962C8B-B14F-4D97-AF65-F5344CB8AC3E}">
        <p14:creationId xmlns:p14="http://schemas.microsoft.com/office/powerpoint/2010/main" val="158674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Behaving animals:</a:t>
            </a:r>
            <a:endParaRPr lang="en-US" dirty="0"/>
          </a:p>
        </p:txBody>
      </p:sp>
      <p:sp>
        <p:nvSpPr>
          <p:cNvPr id="3" name="Content Placeholder 2"/>
          <p:cNvSpPr>
            <a:spLocks noGrp="1"/>
          </p:cNvSpPr>
          <p:nvPr>
            <p:ph idx="1"/>
          </p:nvPr>
        </p:nvSpPr>
        <p:spPr>
          <a:xfrm>
            <a:off x="838200" y="1825624"/>
            <a:ext cx="6553200" cy="4930775"/>
          </a:xfrm>
        </p:spPr>
        <p:txBody>
          <a:bodyPr>
            <a:normAutofit/>
          </a:bodyPr>
          <a:lstStyle/>
          <a:p>
            <a:r>
              <a:rPr lang="en-US" dirty="0" smtClean="0"/>
              <a:t>Just show the with SSR figure</a:t>
            </a:r>
          </a:p>
          <a:p>
            <a:r>
              <a:rPr lang="en-US" dirty="0" smtClean="0"/>
              <a:t>Also include the dopamine trace I vs t and CV. </a:t>
            </a:r>
          </a:p>
          <a:p>
            <a:endParaRPr lang="en-US" dirty="0" smtClean="0"/>
          </a:p>
          <a:p>
            <a:endParaRPr lang="en-US" dirty="0"/>
          </a:p>
          <a:p>
            <a:r>
              <a:rPr lang="en-US" dirty="0" smtClean="0"/>
              <a:t>For the HFO data, get a say 50 ms interval showing pre-injection LFP and post-injection –at the peak HFO and put them side by side – to illustrate  – JP can do this.</a:t>
            </a:r>
            <a:endParaRPr lang="en-US" dirty="0"/>
          </a:p>
        </p:txBody>
      </p:sp>
      <p:pic>
        <p:nvPicPr>
          <p:cNvPr id="4" name="Picture 3"/>
          <p:cNvPicPr>
            <a:picLocks noChangeAspect="1"/>
          </p:cNvPicPr>
          <p:nvPr/>
        </p:nvPicPr>
        <p:blipFill>
          <a:blip r:embed="rId2"/>
          <a:stretch>
            <a:fillRect/>
          </a:stretch>
        </p:blipFill>
        <p:spPr>
          <a:xfrm>
            <a:off x="8329175" y="276225"/>
            <a:ext cx="3404527" cy="6210300"/>
          </a:xfrm>
          <a:prstGeom prst="rect">
            <a:avLst/>
          </a:prstGeom>
        </p:spPr>
      </p:pic>
    </p:spTree>
    <p:extLst>
      <p:ext uri="{BB962C8B-B14F-4D97-AF65-F5344CB8AC3E}">
        <p14:creationId xmlns:p14="http://schemas.microsoft.com/office/powerpoint/2010/main" val="148592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Supplementary Figures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370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SSR electrophysiology anesthetized </a:t>
            </a:r>
            <a:br>
              <a:rPr lang="en-US" dirty="0" smtClean="0"/>
            </a:br>
            <a:endParaRPr lang="en-US" dirty="0"/>
          </a:p>
        </p:txBody>
      </p:sp>
      <p:sp>
        <p:nvSpPr>
          <p:cNvPr id="3" name="Content Placeholder 2"/>
          <p:cNvSpPr>
            <a:spLocks noGrp="1"/>
          </p:cNvSpPr>
          <p:nvPr>
            <p:ph idx="1"/>
          </p:nvPr>
        </p:nvSpPr>
        <p:spPr/>
        <p:txBody>
          <a:bodyPr/>
          <a:lstStyle/>
          <a:p>
            <a:r>
              <a:rPr lang="en-US" dirty="0" smtClean="0"/>
              <a:t>Show spikes and data, but only show </a:t>
            </a:r>
            <a:r>
              <a:rPr lang="en-US" i="1" dirty="0" smtClean="0"/>
              <a:t>the</a:t>
            </a:r>
            <a:r>
              <a:rPr lang="en-US" dirty="0" smtClean="0"/>
              <a:t> without SSR data in the main document. We can refer to this supplementary figure in the main text. </a:t>
            </a:r>
            <a:endParaRPr lang="en-US" dirty="0"/>
          </a:p>
        </p:txBody>
      </p:sp>
    </p:spTree>
    <p:extLst>
      <p:ext uri="{BB962C8B-B14F-4D97-AF65-F5344CB8AC3E}">
        <p14:creationId xmlns:p14="http://schemas.microsoft.com/office/powerpoint/2010/main" val="247059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sexy pictures of single unit + dopamine responses with/without SSR. Up vs. down.</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978971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424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Figures</vt:lpstr>
      <vt:lpstr>Figure1: </vt:lpstr>
      <vt:lpstr>Brain Gel: </vt:lpstr>
      <vt:lpstr>Figure 3 – template mathc recovery.  1) Get rid of the 5 Hz as this is indistinguishable from the Scan Fq 2) Just use the color plot. 3) Look at the SSR data – why is there a deflection right before the next scan pulse? Fix this. </vt:lpstr>
      <vt:lpstr>Figure – anesthesia - Biology:</vt:lpstr>
      <vt:lpstr>Behaving animals:</vt:lpstr>
      <vt:lpstr>Supplementary Figures</vt:lpstr>
      <vt:lpstr>With SSR electrophysiology anesthetized  </vt:lpstr>
      <vt:lpstr>More sexy pictures of single unit + dopamine responses with/without SSR. Up vs. down.</vt:lpstr>
      <vt:lpstr>Do not include this: The impact of the Scan pulses on the neural signal: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Cowen</dc:creator>
  <cp:lastModifiedBy>Stephen Cowen</cp:lastModifiedBy>
  <cp:revision>46</cp:revision>
  <dcterms:created xsi:type="dcterms:W3CDTF">2016-06-18T14:55:29Z</dcterms:created>
  <dcterms:modified xsi:type="dcterms:W3CDTF">2016-06-24T20:33:16Z</dcterms:modified>
</cp:coreProperties>
</file>