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70" r:id="rId3"/>
    <p:sldId id="271" r:id="rId4"/>
    <p:sldId id="272" r:id="rId5"/>
    <p:sldId id="273" r:id="rId6"/>
    <p:sldId id="274" r:id="rId7"/>
    <p:sldId id="268" r:id="rId8"/>
    <p:sldId id="269" r:id="rId9"/>
    <p:sldId id="262" r:id="rId10"/>
    <p:sldId id="264" r:id="rId11"/>
    <p:sldId id="261" r:id="rId12"/>
    <p:sldId id="25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Background" id="{3E4BC329-27CA-4797-81F1-AC22E17C58CD}">
          <p14:sldIdLst>
            <p14:sldId id="256"/>
            <p14:sldId id="270"/>
          </p14:sldIdLst>
        </p14:section>
        <p14:section name="Day1-6 Perf. Emph Day 9" id="{284E5B2D-3639-4845-AA63-F4D1D6E72D6B}">
          <p14:sldIdLst>
            <p14:sldId id="271"/>
            <p14:sldId id="272"/>
            <p14:sldId id="273"/>
            <p14:sldId id="274"/>
          </p14:sldIdLst>
        </p14:section>
        <p14:section name="Probe Trials Day 4" id="{0282785C-4495-41F7-B500-D6426F20A819}">
          <p14:sldIdLst>
            <p14:sldId id="268"/>
            <p14:sldId id="269"/>
            <p14:sldId id="262"/>
            <p14:sldId id="264"/>
          </p14:sldIdLst>
        </p14:section>
        <p14:section name="Supplementary Figures" id="{E2D3F759-C9C0-4031-ABDF-450803CCB905}">
          <p14:sldIdLst>
            <p14:sldId id="261"/>
          </p14:sldIdLst>
        </p14:section>
        <p14:section name="Appendix" id="{6F77D52B-08BA-4178-965C-5D9EC3D060EF}">
          <p14:sldIdLst>
            <p14:sldId id="25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04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8045" autoAdjust="0"/>
  </p:normalViewPr>
  <p:slideViewPr>
    <p:cSldViewPr snapToGrid="0">
      <p:cViewPr>
        <p:scale>
          <a:sx n="50" d="100"/>
          <a:sy n="50" d="100"/>
        </p:scale>
        <p:origin x="81" y="2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A88C9A-ECC8-4B6C-AA1D-09DDBE510242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720EDB-52D2-477B-8423-C3CDC8B2A2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3995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Water Maze Performance: CIPL scores for each age (title) and condition (INTACT vs. OVX). A m</a:t>
            </a:r>
            <a:r>
              <a:rPr lang="en-US" b="0" i="0" dirty="0">
                <a:effectLst/>
                <a:latin typeface="Linux Libertine"/>
              </a:rPr>
              <a:t>ixed-design analysis of variance was performed for each age (within: day, between: condition). A main effect of day was observed for every group, and a main effect of condition was observed at 9 mo. (p = 0.00725, F = 8.61). Post hoc t-tests with Bonferroni correction were restricted to days 3 and 4 </a:t>
            </a:r>
            <a:r>
              <a:rPr lang="en-US" dirty="0"/>
              <a:t>limit multiple comparisons and false negatives. Significant differences between the INTACT and OVX were observed on days 3 and 4 (Day 3: p = 0.011; Day 4: p = 0.02).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0EDB-52D2-477B-8423-C3CDC8B2A24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80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0EDB-52D2-477B-8423-C3CDC8B2A24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2666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Correlation between CIPL scores and the probability of using an allocentric strategy. An expected strong and negative relationship between CIPL scores and the likelihood of selecting an allocentric strategy.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720EDB-52D2-477B-8423-C3CDC8B2A24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5803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139EF-B2FF-675D-ECB2-CECE041E84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A5FB10-597E-32B0-68FF-38BCDA183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BA577-AF18-18E8-23CD-46857258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ABA018-20C9-3981-D12F-6EC744CDC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568AA-44C6-A39C-7E59-77040630B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09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D17B6-C277-A908-84B9-1D8167CDD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663A59E-EAC6-F609-8228-77D94DE83B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8D137-8BCB-EA86-84A1-2E5FE6335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FA989-1633-F602-E4D1-7A63A559C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FBD1A-D5B2-A044-B156-CE277A4C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004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C997B3-D574-BC93-56B3-4E78A58F7F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F46060-6F8F-EDD7-0D4F-62BE6180CE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3CE4A-E176-7389-CA9A-2F3129B3B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DE8F2-A88A-6C72-7AC9-506F0C69A4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F78BB-930B-F595-AEC2-FF205DAFB8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115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EBCC9-9EFE-E462-BCD0-CC85B7B45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8E3A94-37A8-51DD-AFAA-0D536C482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4AC8-AF31-24C8-2CB9-DC9B76ECB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4F892-2E3B-C2D6-A89B-166666C48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D7B30-4486-994C-B778-97A8D9FD0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165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26F2F-D0A5-3714-BDD7-0B070EEF0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C0DFDC-E60E-8A80-9388-ABD37598AC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B27916-2FD9-8CAF-F4CD-AD9F93C62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33573B-6555-4B42-A70A-0E65F2E26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757480-F295-B373-6635-3DE96B87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81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C6AFE-59FF-CD48-463F-14D5ACDA8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E77633-AC29-08E9-B5C7-B16B8E0EE3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039919-5F41-EA92-C4DF-DE255E4630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6CAF9D-1CC5-1D03-5E80-E48552161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0FEF57-51E9-A31C-3EB1-3373F6A9E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3E4025-3BCD-33A7-2BDC-F5A00E317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8229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FCBED-226A-71BD-348D-C5ADF4BD8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9877F-9ECD-9939-9D6F-5D24EF3D19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9A094E-936A-21FA-5DD5-3D73D4954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2FA44C-4A23-60B5-9CA6-226411969D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03C45E-F9B8-738B-3311-0C8313E63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D555B7C-8DA7-90F1-6A3A-E14705749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D818A-7A90-467E-A209-F0BE5EF30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AFFEEA-FD22-96AE-AC1F-C8C7EC3B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4478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0B7DA-6E02-61B6-18C9-F462593E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02035F-1E20-73CB-C871-4CD273F1E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B176CA-D7E2-046D-0A3D-B3DD36E6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0A972E-45C1-4F53-4C9C-1FFE24932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469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683CE4-B706-4C1C-FCEB-EA2ABEAC0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406906-7349-FDF1-230C-4ECF818AE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CB958F-66FC-F39B-3BCA-66007B548B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3730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5AAD3-F0B3-7659-FDC4-853CB791F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754D4-A3DB-9387-2876-0562A3929B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08C4EC-6893-BEAB-10B5-C116C816F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CF317D-E394-36B4-6BA2-D4A3E9440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D0329-4E31-6C08-3194-961D8281A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F535BF-2765-08E5-A389-CC643EC11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546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1A56B-EB14-74E6-4123-1C778077D6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469714-CDAC-66AC-D492-BA019A018D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7DDA54-CA40-F37C-0BE9-46FB4F8547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E38B4-CC2C-C8C9-4CFA-EC9656275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80A416-01DA-54B9-0B09-83D8E6BB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E5916-8BCF-E6D6-AC71-A35233BF5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11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41A099-74B2-4F91-0D03-E88F55EE8E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579CDA-43F9-E27D-9354-F5269822C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08359-7430-0404-5050-CC43045893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1DE641F-8AD3-4A50-883F-008F33A9F2CB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B4FD-1588-EF9F-857F-3FEC8FD69D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CB1989-1C74-1027-01D1-9B45AB4DE3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FE027D-9310-4C29-A35E-EF9EA08FC9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711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sv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CFB3B-AA72-E2A2-9176-19D654C6DA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Final Figures For the Paper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CD8144-47EF-3B00-FB59-FD63B7BF81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Code is in the </a:t>
            </a:r>
            <a:r>
              <a:rPr lang="en-US" dirty="0" err="1"/>
              <a:t>github</a:t>
            </a:r>
            <a:r>
              <a:rPr lang="en-US" dirty="0"/>
              <a:t> repository.</a:t>
            </a:r>
          </a:p>
          <a:p>
            <a:r>
              <a:rPr lang="en-US" dirty="0"/>
              <a:t>All figures should be fully editable in ppt. I think they will also copy and paste well into illustrator.</a:t>
            </a:r>
          </a:p>
        </p:txBody>
      </p:sp>
    </p:spTree>
    <p:extLst>
      <p:ext uri="{BB962C8B-B14F-4D97-AF65-F5344CB8AC3E}">
        <p14:creationId xmlns:p14="http://schemas.microsoft.com/office/powerpoint/2010/main" val="1768850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8E14BA83-E0B7-BAA4-E886-862E6E767A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14625" y="1143000"/>
            <a:ext cx="6400800" cy="4572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F01DE4F-05FE-2B2E-7FD0-792B47CDCF4F}"/>
              </a:ext>
            </a:extLst>
          </p:cNvPr>
          <p:cNvSpPr txBox="1"/>
          <p:nvPr/>
        </p:nvSpPr>
        <p:spPr>
          <a:xfrm>
            <a:off x="10582275" y="2274838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Uncorrected</a:t>
            </a:r>
          </a:p>
          <a:p>
            <a:r>
              <a:rPr lang="en-US" dirty="0"/>
              <a:t>[1] "age 2"</a:t>
            </a:r>
          </a:p>
          <a:p>
            <a:r>
              <a:rPr lang="en-US" dirty="0"/>
              <a:t>[1] 0.3648288</a:t>
            </a:r>
          </a:p>
          <a:p>
            <a:r>
              <a:rPr lang="en-US" dirty="0"/>
              <a:t>[1] "age 6"</a:t>
            </a:r>
          </a:p>
          <a:p>
            <a:r>
              <a:rPr lang="en-US" dirty="0"/>
              <a:t>[1] 0.1300082</a:t>
            </a:r>
          </a:p>
          <a:p>
            <a:r>
              <a:rPr lang="en-US" dirty="0"/>
              <a:t>[1] "age 9"</a:t>
            </a:r>
          </a:p>
          <a:p>
            <a:r>
              <a:rPr lang="en-US" dirty="0"/>
              <a:t>[1] 0.0143423</a:t>
            </a:r>
          </a:p>
          <a:p>
            <a:r>
              <a:rPr lang="en-US" dirty="0"/>
              <a:t>[1] "age 14"</a:t>
            </a:r>
          </a:p>
          <a:p>
            <a:r>
              <a:rPr lang="en-US" dirty="0"/>
              <a:t>[1] 0.2420061</a:t>
            </a:r>
          </a:p>
        </p:txBody>
      </p:sp>
    </p:spTree>
    <p:extLst>
      <p:ext uri="{BB962C8B-B14F-4D97-AF65-F5344CB8AC3E}">
        <p14:creationId xmlns:p14="http://schemas.microsoft.com/office/powerpoint/2010/main" val="35459607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3DF36F34-C78F-4789-DACD-72F8BFCFD4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549650" y="1003300"/>
            <a:ext cx="4572000" cy="45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689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39201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19847-A7A7-5281-5F18-6ABAF986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0F13ED-D9AB-B43E-FA1D-CAD46CDE7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xMake</a:t>
            </a:r>
            <a:r>
              <a:rPr lang="en-US" dirty="0"/>
              <a:t> all days 1-6 and horizontal plot.</a:t>
            </a:r>
          </a:p>
          <a:p>
            <a:r>
              <a:rPr lang="en-US" dirty="0" err="1"/>
              <a:t>xAdd</a:t>
            </a:r>
            <a:r>
              <a:rPr lang="en-US" dirty="0"/>
              <a:t> goal crossings as measure on probe.</a:t>
            </a:r>
          </a:p>
          <a:p>
            <a:r>
              <a:rPr lang="en-US" dirty="0" err="1"/>
              <a:t>xAdd</a:t>
            </a:r>
            <a:r>
              <a:rPr lang="en-US" dirty="0"/>
              <a:t> entropy.</a:t>
            </a:r>
          </a:p>
          <a:p>
            <a:r>
              <a:rPr lang="en-US" dirty="0" err="1"/>
              <a:t>xAdd</a:t>
            </a:r>
            <a:r>
              <a:rPr lang="en-US" dirty="0"/>
              <a:t> effect sizes.</a:t>
            </a:r>
          </a:p>
          <a:p>
            <a:r>
              <a:rPr lang="en-US" dirty="0" err="1"/>
              <a:t>xAdd</a:t>
            </a:r>
            <a:r>
              <a:rPr lang="en-US" dirty="0"/>
              <a:t> new column that is ‘time in goal’.</a:t>
            </a:r>
          </a:p>
        </p:txBody>
      </p:sp>
    </p:spTree>
    <p:extLst>
      <p:ext uri="{BB962C8B-B14F-4D97-AF65-F5344CB8AC3E}">
        <p14:creationId xmlns:p14="http://schemas.microsoft.com/office/powerpoint/2010/main" val="2541105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898B04EB-E833-D149-8111-56A165005B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438400" y="554950"/>
            <a:ext cx="7315200" cy="3657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E911409-E06F-61F4-CA93-47D7B66B9E66}"/>
              </a:ext>
            </a:extLst>
          </p:cNvPr>
          <p:cNvSpPr txBox="1"/>
          <p:nvPr/>
        </p:nvSpPr>
        <p:spPr>
          <a:xfrm>
            <a:off x="0" y="4272677"/>
            <a:ext cx="957262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edit the figure, ungroup twice.</a:t>
            </a:r>
          </a:p>
          <a:p>
            <a:r>
              <a:rPr lang="en-US" dirty="0"/>
              <a:t>Stats are to the right. I highlighted the important stuff</a:t>
            </a:r>
          </a:p>
          <a:p>
            <a:r>
              <a:rPr lang="en-US" dirty="0"/>
              <a:t>Effect sizes are in the eta squared table. Only pay attention to Strain. Do not report effect sizes for non-significant results.</a:t>
            </a:r>
          </a:p>
          <a:p>
            <a:r>
              <a:rPr lang="en-US" dirty="0"/>
              <a:t>Significant </a:t>
            </a:r>
            <a:r>
              <a:rPr lang="en-US" dirty="0" err="1"/>
              <a:t>posthoc</a:t>
            </a:r>
            <a:r>
              <a:rPr lang="en-US" dirty="0"/>
              <a:t>: 9mo</a:t>
            </a:r>
          </a:p>
          <a:p>
            <a:r>
              <a:rPr lang="en-US" dirty="0"/>
              <a:t>Only performed </a:t>
            </a:r>
            <a:r>
              <a:rPr lang="en-US" dirty="0" err="1"/>
              <a:t>posthoc</a:t>
            </a:r>
            <a:r>
              <a:rPr lang="en-US" dirty="0"/>
              <a:t> for d3,4</a:t>
            </a:r>
          </a:p>
          <a:p>
            <a:r>
              <a:rPr lang="en-US" dirty="0"/>
              <a:t>All trials in a day were averaged together</a:t>
            </a:r>
          </a:p>
          <a:p>
            <a:endParaRPr lang="en-US" dirty="0"/>
          </a:p>
          <a:p>
            <a:r>
              <a:rPr lang="en-US" dirty="0"/>
              <a:t>Did a separate analysis for the reversal as it was a separate question.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394FC82-0E79-376D-D599-18F363960601}"/>
              </a:ext>
            </a:extLst>
          </p:cNvPr>
          <p:cNvSpPr txBox="1"/>
          <p:nvPr/>
        </p:nvSpPr>
        <p:spPr>
          <a:xfrm>
            <a:off x="11506200" y="-6150546"/>
            <a:ext cx="6096000" cy="1915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2"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mn_CIPL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0x0000019fe9653650&gt;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     2     2.1   0.018  0.895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29   3456   119.2              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9554    3185  79.311 &lt;2e-16 ***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3     57      19   0.472  0.702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87   3493      40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6.06e-04 | [0.00,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0.73 | [0.65,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1.16262597276325"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1.1042047879389"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6"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mn_CIPL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0x0000019fe9653650&gt;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   304   304.2   1.512  0.229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28   5632   201.2              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8945  2981.7  67.561 &lt;2e-16 ***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3     73    24.5   0.554  0.647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84   3707    44.1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0.05 | [0.00,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0.71 | [0.62,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0.378663827080653"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0.211628565952318"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"MONTH:  9"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mn_CIPL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0x0000019fe9653650&gt;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</a:t>
            </a:r>
          </a:p>
          <a:p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Strain     1  764.3   764.3   8.609 0.00725 **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24 2130.8    88.8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7466  2488.8  57.308 &lt;2e-16 ***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3     55    18.3   0.421  0.739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72   3127    43.4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0.26 | [0.05,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0.70 | [0.61,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0.0111491829518487"</a:t>
            </a:r>
          </a:p>
          <a:p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05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0.0204550441733719"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14"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mn_CIPL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0x0000019fe9653650&gt;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   107   107.0   0.687  0.415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26   4048   155.7               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10565    3522  77.352 &lt;2e-16 ***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3     62      21   0.453  0.716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78   3551      46                   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0.03 | [0.00,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0.75 | [0.67, 1.00]</a:t>
            </a:r>
          </a:p>
          <a:p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sz="105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1.12834984804516"</a:t>
            </a:r>
          </a:p>
          <a:p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05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050" dirty="0">
                <a:latin typeface="Courier New" panose="02070309020205020404" pitchFamily="49" charset="0"/>
                <a:cs typeface="Courier New" panose="02070309020205020404" pitchFamily="49" charset="0"/>
              </a:rPr>
              <a:t> = 1.72562035119767"</a:t>
            </a:r>
          </a:p>
        </p:txBody>
      </p:sp>
    </p:spTree>
    <p:extLst>
      <p:ext uri="{BB962C8B-B14F-4D97-AF65-F5344CB8AC3E}">
        <p14:creationId xmlns:p14="http://schemas.microsoft.com/office/powerpoint/2010/main" val="3225421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392B4F7F-58FC-3036-4E39-CD310501B7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1600200"/>
            <a:ext cx="7315200" cy="36576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ABD133A-AC17-70FB-3BA5-3251A09DA267}"/>
              </a:ext>
            </a:extLst>
          </p:cNvPr>
          <p:cNvSpPr txBox="1"/>
          <p:nvPr/>
        </p:nvSpPr>
        <p:spPr>
          <a:xfrm>
            <a:off x="12192000" y="-7008071"/>
            <a:ext cx="6502400" cy="20067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2"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mn_TIG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0x0000019fcb032578&gt;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    50   49.97   0.327  0.572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29   4430  152.76            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5359  1786.5  19.582 8.67e-10 ***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3    191    63.7   0.698    0.556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87   7937    91.2         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0.01 | [0.00,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0.40 | [0.26,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1.47580669789063"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0.509447678760966"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6"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mn_TIG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0x0000019fcb032578&gt;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   500   499.7   2.121  0.156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28   6596   235.6            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4671  1557.1  13.293 3.52e-07 ***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3     31    10.5   0.089    0.966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84   9840   117.1         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0.07 | [0.00,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0.32 | [0.18,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3.18e-03 | [0.00, 1.00]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0.668480715063281"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0.861998883404826"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"MONTH:  9"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mn_TIG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0x0000019fcb032578&gt;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Strain     1   1578  1578.3   14.25 0.000928 ***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24   2658   110.7         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2375   791.7  11.851 2.15e-06 ***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3    409   136.2   2.039    0.116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72   4810    66.8         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0.37 | [0.13,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0.33 | [0.17,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0.08 | [0.00, 1.00]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1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0.00696001738449424"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0.0535561653568222"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14"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mn_TIG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0x0000019fcb032578&gt;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    12   11.84   0.063  0.804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26   4884  187.83               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 3883  1294.4  25.466 1.38e-11 ***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3     92    30.8   0.607    0.613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78   3964    50.8                     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2.42e-03 | [0.00,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0.49 | [0.36, 1.00]</a:t>
            </a:r>
          </a:p>
          <a:p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1.42511882767027"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= 1.28923372164793"</a:t>
            </a:r>
          </a:p>
        </p:txBody>
      </p:sp>
    </p:spTree>
    <p:extLst>
      <p:ext uri="{BB962C8B-B14F-4D97-AF65-F5344CB8AC3E}">
        <p14:creationId xmlns:p14="http://schemas.microsoft.com/office/powerpoint/2010/main" val="50549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30714F4-F44E-F7F0-68D0-7ACD808992C2}"/>
              </a:ext>
            </a:extLst>
          </p:cNvPr>
          <p:cNvSpPr txBox="1"/>
          <p:nvPr/>
        </p:nvSpPr>
        <p:spPr>
          <a:xfrm>
            <a:off x="10982325" y="-15342900"/>
            <a:ext cx="10096500" cy="33886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2"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mn_allocentric_conf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0x0000019fe90503c8&gt;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0.0641 0.06407   1.173  0.288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29 1.5846 0.05464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4.438  1.4792  79.923 &lt;2e-16 ***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3  0.039  0.0129   0.696  0.557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87  1.610  0.0185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0.04 | [0.00,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0.73 | [0.65,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1.90452883430752"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0.501111016677973"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6"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mn_allocentric_conf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0x0000019fe90503c8&gt;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0.0416 0.04160   0.503  0.484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28 2.3141 0.08265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 4.390  1.4634  64.443 &lt;2e-16 ***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3  0.015  0.0049   0.215  0.886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84  1.907  0.0227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0.02 | [0.00,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0.70 | [0.61,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7.62e-03 | [0.00, 1.00]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1.00517500639042"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0.713164109053919"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9"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mn_allocentric_conf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0x0000019fe90503c8&gt;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  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Strain     1 0.3057 0.30567   6.374 0.0186 *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24 1.1509 0.04795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3.1592  1.0531  49.314 &lt;2e-16 ***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3 0.1208  0.0403   1.885   0.14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72 1.5375  0.0214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0.21 | [0.02,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0.67 | [0.57,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0.07 | [0.00, 1.00]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0.0203263322314245"</a:t>
            </a:r>
          </a:p>
          <a:p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0.0210897503779497"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14"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mn_allocentric_conf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0x0000019fe90503c8&gt;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0.0049 0.00488   0.077  0.783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26 1.6389 0.06304               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3 2.8663  0.9554  49.012 &lt;2e-16 ***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3 0.0291  0.0097   0.497  0.686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78 1.5205  0.0195                  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2.97e-03 | [0.00,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0.65 | [0.55, 1.00]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0.02 | [0.00, 1.00]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1.99360201922465"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1.26988416594236"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EABD661-548F-12F7-5F22-63D204AFD023}"/>
              </a:ext>
            </a:extLst>
          </p:cNvPr>
          <p:cNvSpPr txBox="1"/>
          <p:nvPr/>
        </p:nvSpPr>
        <p:spPr>
          <a:xfrm>
            <a:off x="228600" y="4996933"/>
            <a:ext cx="1204912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Meaning: This is an improved measure of strategy where we used the calculated probability of animals selecting an allocentric strategy (</a:t>
            </a:r>
            <a:r>
              <a:rPr lang="en-US" dirty="0" err="1"/>
              <a:t>dir</a:t>
            </a:r>
            <a:r>
              <a:rPr lang="en-US" dirty="0"/>
              <a:t> path, </a:t>
            </a:r>
            <a:r>
              <a:rPr lang="en-US" dirty="0" err="1"/>
              <a:t>dir</a:t>
            </a:r>
            <a:r>
              <a:rPr lang="en-US" dirty="0"/>
              <a:t> search, corrected path).  The old way was to ignore the probability and only select the ‘winning’ strategy, essentially eliminating a lot of information. </a:t>
            </a:r>
          </a:p>
          <a:p>
            <a:endParaRPr lang="en-US" dirty="0"/>
          </a:p>
          <a:p>
            <a:r>
              <a:rPr lang="en-US" dirty="0"/>
              <a:t>Also, the effect was strongest for the corrected path strategy within the allocentric strategies. Not sure if this is worth describing, </a:t>
            </a:r>
          </a:p>
          <a:p>
            <a:endParaRPr lang="en-US" dirty="0"/>
          </a:p>
          <a:p>
            <a:r>
              <a:rPr lang="en-US" dirty="0"/>
              <a:t>There was a clear effect for 9mo animals. Post hoc tests for d3 and d4 also identified specific effects. </a:t>
            </a:r>
          </a:p>
          <a:p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1B29C3E-6735-B01F-6754-7127EEF430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05075" y="1171575"/>
            <a:ext cx="73152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53344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CC64F396-E98E-9A4C-8CC2-74742F0343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38400" y="1600200"/>
            <a:ext cx="7315200" cy="3657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C2E47D3-AA26-B046-F2E0-AF44C24DD008}"/>
              </a:ext>
            </a:extLst>
          </p:cNvPr>
          <p:cNvSpPr txBox="1"/>
          <p:nvPr/>
        </p:nvSpPr>
        <p:spPr>
          <a:xfrm>
            <a:off x="10801349" y="-10331976"/>
            <a:ext cx="9991725" cy="215135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2"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mn_entropy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0x0000019fe28bba50&gt;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0.0667 0.06674   1.507   0.23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29 1.2844 0.04429              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 0.7172 0.14345  11.756 1.49e-09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5 0.0576 0.01153   0.945    0.454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145 1.7693 0.01220 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0.05 | [0.00,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0.29 | [0.17,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0.03 | [0.00, 1.00]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1.60601995401343"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0.405989895885845"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6"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mn_entropy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0x0000019fe28bba50&gt;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0.0167 0.01671   0.532  0.472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28 0.8802 0.03144              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 1.0626 0.21251  12.036 1.06e-09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5 0.0779 0.01558   0.882    0.495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140 2.4719 0.01766 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0.02 | [0.00,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0.30 | [0.18,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0.03 | [0.00, 1.00]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0.9667863105045"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1.93967644821307"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9"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mn_entropy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0x0000019fe28bba50&gt;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Strain     1 0.0331 0.03314   0.952  0.339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24 0.8354 0.03481              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 0.3869 0.07738   6.169 4.01e-05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5 0.0554 0.01107   0.883    0.495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120 1.5053 0.01254 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0.04 | [0.00,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0.20 | [0.08,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0.04 | [0.00, 1.00]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0.893146545403143"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0.0890428136046138"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"MONTH:  14"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"----------"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mn_entropy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~ 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+ Error(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/(Strain *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&lt;environment: 0x0000019fe28bba50&gt;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Strain     1 0.0345 0.03447   1.004  0.326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26 0.8924 0.03432               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Error: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Sum Sq Mean Sq F value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(&gt;F)    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5 0.5286 0.10571   5.795 7.29e-05 ***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5 0.0695 0.01389   0.762    0.579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Residuals      130 2.3716 0.01824                     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Signif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codes:  0 ‘***’ 0.001 ‘**’ 0.01 ‘*’ 0.05 ‘.’ 0.1 ‘ ’ 1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 Effect Size for ANOVA (Type I)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Group            |      Parameter | Eta2 (partial) |       95% CI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-----------------------------------------------------------------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|         Strain |           0.04 | [0.00,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0.18 | [0.07, 1.00]</a:t>
            </a: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animalID:day_cat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Strain:day_cat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     0.03 | [0.00, 1.00]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 One-sided CIs: upper bound fixed at [1.00].[1] ""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d3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1.98915284183542"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d4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0.528131130298049"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AC5ACB-A055-6CF2-3962-7DB93ED4F731}"/>
              </a:ext>
            </a:extLst>
          </p:cNvPr>
          <p:cNvSpPr txBox="1"/>
          <p:nvPr/>
        </p:nvSpPr>
        <p:spPr>
          <a:xfrm>
            <a:off x="83344" y="55482"/>
            <a:ext cx="4669631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Noting significant for entropy.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Probably not worth talking about and it’s also more complicated to explain.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6351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>
            <a:extLst>
              <a:ext uri="{FF2B5EF4-FFF2-40B4-BE49-F238E27FC236}">
                <a16:creationId xmlns:a16="http://schemas.microsoft.com/office/drawing/2014/main" id="{DE80E206-F1D7-1E61-44E7-49C2A0EDBB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57300" y="2616273"/>
            <a:ext cx="5486400" cy="2743200"/>
          </a:xfrm>
          <a:prstGeom prst="rect">
            <a:avLst/>
          </a:prstGeom>
        </p:spPr>
      </p:pic>
      <p:pic>
        <p:nvPicPr>
          <p:cNvPr id="13" name="Graphic 12">
            <a:extLst>
              <a:ext uri="{FF2B5EF4-FFF2-40B4-BE49-F238E27FC236}">
                <a16:creationId xmlns:a16="http://schemas.microsoft.com/office/drawing/2014/main" id="{B084CD98-88CB-9905-B2F7-DC510766C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647709" y="2616273"/>
            <a:ext cx="2743200" cy="2743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E8C60752-4919-6F75-1767-C14532814890}"/>
              </a:ext>
            </a:extLst>
          </p:cNvPr>
          <p:cNvSpPr txBox="1"/>
          <p:nvPr/>
        </p:nvSpPr>
        <p:spPr>
          <a:xfrm>
            <a:off x="0" y="0"/>
            <a:ext cx="127254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print(paste('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sm_goal_cross~Strain,data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subset(MWM_DAY4_Probe,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Age.months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== 2))$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0.320582874092969"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print(paste('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sm_goal_cross~Strain,data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subset(MWM_DAY4_Probe,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Age.months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== 6))$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0.850653858791209"</a:t>
            </a: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 print(paste('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=',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sm_goal_cross~Strain,data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subset(MWM_DAY4_Probe,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Age.months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 == 9))$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0.00479385692980433"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 print(paste('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=',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sm_goal_cross~Strain,data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subset(MWM_DAY4_Probe,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Age.months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. == 14))$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p.value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[1] "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ttest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pbonf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0.614667639894001“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These are uncorrected and need to be corrected: I use holm corrected, which would make </a:t>
            </a:r>
            <a:r>
              <a:rPr lang="en-US" sz="120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0.00479385 into 0.0191754 (as I multiplied by 4)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8714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B803F-8727-4847-D929-9D8267A67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 given our discussion.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64A085-7745-AE55-5EAC-D4A34A6E38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289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FADEEFD2-6550-C8BC-3936-16C3F1E63D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87575" y="735013"/>
            <a:ext cx="6400800" cy="4572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B0686C-203D-840B-98C9-C7CA707EDD7F}"/>
              </a:ext>
            </a:extLst>
          </p:cNvPr>
          <p:cNvSpPr txBox="1"/>
          <p:nvPr/>
        </p:nvSpPr>
        <p:spPr>
          <a:xfrm>
            <a:off x="9410700" y="1846213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Uncorrected p values.. Multiply by 4 for Bonferroni.</a:t>
            </a:r>
          </a:p>
          <a:p>
            <a:endParaRPr lang="en-US" dirty="0"/>
          </a:p>
          <a:p>
            <a:r>
              <a:rPr lang="en-US" dirty="0"/>
              <a:t>[1] "age 2"</a:t>
            </a:r>
          </a:p>
          <a:p>
            <a:r>
              <a:rPr lang="en-US" dirty="0"/>
              <a:t>[1] 0.3812581</a:t>
            </a:r>
          </a:p>
          <a:p>
            <a:r>
              <a:rPr lang="en-US" dirty="0"/>
              <a:t>[1] "age 6"</a:t>
            </a:r>
          </a:p>
          <a:p>
            <a:r>
              <a:rPr lang="en-US" dirty="0"/>
              <a:t>[1] 0.7473366</a:t>
            </a:r>
          </a:p>
          <a:p>
            <a:r>
              <a:rPr lang="en-US" dirty="0"/>
              <a:t>[1] "age 9"</a:t>
            </a:r>
          </a:p>
          <a:p>
            <a:r>
              <a:rPr lang="en-US" dirty="0"/>
              <a:t>[1] 0.02132941</a:t>
            </a:r>
          </a:p>
          <a:p>
            <a:r>
              <a:rPr lang="en-US" dirty="0"/>
              <a:t>[1] "age 14"</a:t>
            </a:r>
          </a:p>
          <a:p>
            <a:r>
              <a:rPr lang="en-US" dirty="0"/>
              <a:t>[1] 0.4210218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E91AFF2-2F78-E17F-ED63-7CCD5607D216}"/>
              </a:ext>
            </a:extLst>
          </p:cNvPr>
          <p:cNvSpPr txBox="1"/>
          <p:nvPr/>
        </p:nvSpPr>
        <p:spPr>
          <a:xfrm>
            <a:off x="247650" y="1287463"/>
            <a:ext cx="1552575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There is an effect of probe trial on 9mo even after Bonferroni.</a:t>
            </a:r>
          </a:p>
          <a:p>
            <a:endParaRPr lang="en-US" dirty="0"/>
          </a:p>
          <a:p>
            <a:r>
              <a:rPr lang="en-US" dirty="0"/>
              <a:t>Next slide shows its there for allocentric as well.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480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771</TotalTime>
  <Words>4490</Words>
  <Application>Microsoft Office PowerPoint</Application>
  <PresentationFormat>Widescreen</PresentationFormat>
  <Paragraphs>535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Courier New</vt:lpstr>
      <vt:lpstr>Linux Libertine</vt:lpstr>
      <vt:lpstr>Office Theme</vt:lpstr>
      <vt:lpstr>Final Figures For the Paper</vt:lpstr>
      <vt:lpstr>To do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Extra given our discussion.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Cowen, Stephen Leigh - (scowen)</dc:creator>
  <cp:lastModifiedBy>Stephen Cowen</cp:lastModifiedBy>
  <cp:revision>133</cp:revision>
  <dcterms:created xsi:type="dcterms:W3CDTF">2025-03-02T21:01:33Z</dcterms:created>
  <dcterms:modified xsi:type="dcterms:W3CDTF">2025-03-19T01:31:44Z</dcterms:modified>
</cp:coreProperties>
</file>