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6A6-AC5A-4B6A-AC3D-C9A79B08D76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0657-66E6-444E-9FBD-8F3BE3471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3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6A6-AC5A-4B6A-AC3D-C9A79B08D76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0657-66E6-444E-9FBD-8F3BE3471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1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6A6-AC5A-4B6A-AC3D-C9A79B08D76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0657-66E6-444E-9FBD-8F3BE3471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3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6A6-AC5A-4B6A-AC3D-C9A79B08D76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0657-66E6-444E-9FBD-8F3BE3471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0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6A6-AC5A-4B6A-AC3D-C9A79B08D76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0657-66E6-444E-9FBD-8F3BE3471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9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6A6-AC5A-4B6A-AC3D-C9A79B08D76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0657-66E6-444E-9FBD-8F3BE3471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9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6A6-AC5A-4B6A-AC3D-C9A79B08D76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0657-66E6-444E-9FBD-8F3BE3471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7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6A6-AC5A-4B6A-AC3D-C9A79B08D76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0657-66E6-444E-9FBD-8F3BE3471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4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6A6-AC5A-4B6A-AC3D-C9A79B08D76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0657-66E6-444E-9FBD-8F3BE3471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0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6A6-AC5A-4B6A-AC3D-C9A79B08D76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0657-66E6-444E-9FBD-8F3BE3471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9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6A6-AC5A-4B6A-AC3D-C9A79B08D76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0657-66E6-444E-9FBD-8F3BE3471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B6A6-AC5A-4B6A-AC3D-C9A79B08D76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0657-66E6-444E-9FBD-8F3BE3471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46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6%97%A5%E5%BF%97" TargetMode="External"/><Relationship Id="rId3" Type="http://schemas.openxmlformats.org/officeDocument/2006/relationships/hyperlink" Target="https://baike.baidu.com/item/%E9%A2%84%E7%BC%96%E8%AF%91" TargetMode="External"/><Relationship Id="rId7" Type="http://schemas.openxmlformats.org/officeDocument/2006/relationships/hyperlink" Target="https://baike.baidu.com/item/%E5%BA%94%E7%94%A8%E5%AF%B9%E8%B1%A1" TargetMode="External"/><Relationship Id="rId2" Type="http://schemas.openxmlformats.org/officeDocument/2006/relationships/hyperlink" Target="https://baike.baidu.com/item/%E9%9D%A2%E5%90%91%E5%88%87%E9%9D%A2%E7%BC%96%E7%A8%8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aike.baidu.com/item/%E5%86%85%E8%81%9A%E6%80%A7" TargetMode="External"/><Relationship Id="rId5" Type="http://schemas.openxmlformats.org/officeDocument/2006/relationships/hyperlink" Target="https://baike.baidu.com/item/%E4%BA%8B%E5%8A%A1" TargetMode="External"/><Relationship Id="rId4" Type="http://schemas.openxmlformats.org/officeDocument/2006/relationships/hyperlink" Target="https://baike.baidu.com/item/%E6%BA%90%E4%BB%A3%E7%A0%81" TargetMode="External"/><Relationship Id="rId9" Type="http://schemas.openxmlformats.org/officeDocument/2006/relationships/hyperlink" Target="https://baike.baidu.com/item/%E5%BC%82%E5%B8%B8%E5%A4%84%E7%90%8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07336" y="535640"/>
            <a:ext cx="3259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测试探索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aop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907336" y="1568782"/>
            <a:ext cx="1011994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Aspect Oriented Programming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（</a:t>
            </a:r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AOP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）是较为热门的一个话题。</a:t>
            </a:r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AOP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，国内大致译作“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  <a:hlinkClick r:id="rId2"/>
              </a:rPr>
              <a:t>面向切面编程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”。而在</a:t>
            </a:r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AOP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中，</a:t>
            </a:r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Aspect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的含义，可能更多的理解为“切面”比较合适。</a:t>
            </a:r>
          </a:p>
          <a:p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可以通过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  <a:hlinkClick r:id="rId3"/>
              </a:rPr>
              <a:t>预编译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方式和运行期动态代理实现在不修改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  <a:hlinkClick r:id="rId4"/>
              </a:rPr>
              <a:t>源代码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的情况下给程序动态统一添加功能的一种技术。</a:t>
            </a:r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AOP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实际是</a:t>
            </a:r>
            <a:r>
              <a:rPr lang="en-US" altLang="zh-CN" sz="2000" b="1" dirty="0" err="1">
                <a:solidFill>
                  <a:srgbClr val="333333"/>
                </a:solidFill>
                <a:latin typeface="Helvetica Neue"/>
              </a:rPr>
              <a:t>GoF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设计模式的延续，设计模式孜孜不倦追求的是调用者和被调用者之间的解耦</a:t>
            </a:r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提高代码的灵活性和可扩展性，</a:t>
            </a:r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AOP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可以说也是这种目标的一种实现。</a:t>
            </a:r>
          </a:p>
          <a:p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在</a:t>
            </a:r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Spring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中提供了面向切面编程的丰富支持，允许通过分离应用的业务逻辑与系统级服务（例如审计（</a:t>
            </a:r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auditing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）和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  <a:hlinkClick r:id="rId5"/>
              </a:rPr>
              <a:t>事务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（</a:t>
            </a:r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transaction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）管理）进行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  <a:hlinkClick r:id="rId6"/>
              </a:rPr>
              <a:t>内聚性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的开发。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  <a:hlinkClick r:id="rId7"/>
              </a:rPr>
              <a:t>应用对象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只实现它们应该做的</a:t>
            </a:r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——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完成业务逻辑</a:t>
            </a:r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——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仅此而已。它们并不负责（甚至是意识）其它的系统级关注点，例如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  <a:hlinkClick r:id="rId8"/>
              </a:rPr>
              <a:t>日志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或事务支持。</a:t>
            </a:r>
          </a:p>
          <a:p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主要</a:t>
            </a:r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功能</a:t>
            </a:r>
            <a:r>
              <a:rPr lang="en-US" altLang="zh-CN" sz="2000" b="1" dirty="0" smtClean="0">
                <a:solidFill>
                  <a:srgbClr val="333333"/>
                </a:solidFill>
                <a:latin typeface="Helvetica Neue"/>
              </a:rPr>
              <a:t>:</a:t>
            </a:r>
            <a:endParaRPr lang="zh-CN" altLang="en-US" sz="2000" b="1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    日志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记录，性能统计，安全控制，事务处理，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  <a:hlinkClick r:id="rId9"/>
              </a:rPr>
              <a:t>异常处理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等等。</a:t>
            </a:r>
          </a:p>
          <a:p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主要</a:t>
            </a:r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意图</a:t>
            </a:r>
            <a:r>
              <a:rPr lang="en-US" altLang="zh-CN" sz="2000" b="1" dirty="0" smtClean="0">
                <a:solidFill>
                  <a:srgbClr val="333333"/>
                </a:solidFill>
                <a:latin typeface="Helvetica Neue"/>
              </a:rPr>
              <a:t>:</a:t>
            </a:r>
            <a:endParaRPr lang="zh-CN" altLang="en-US" sz="2000" b="1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    将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日志记录，性能统计，安全控制，事务处理，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  <a:hlinkClick r:id="rId9"/>
              </a:rPr>
              <a:t>异常处理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等代码从业务逻辑代码中划分出来，通过对这些行为的分离，我们希望可以将它们独立到非指导业务逻辑的方法中，进而改变这些行为的时候不影响业务逻辑的代码。</a:t>
            </a:r>
          </a:p>
        </p:txBody>
      </p:sp>
    </p:spTree>
    <p:extLst>
      <p:ext uri="{BB962C8B-B14F-4D97-AF65-F5344CB8AC3E}">
        <p14:creationId xmlns:p14="http://schemas.microsoft.com/office/powerpoint/2010/main" val="389091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7336" y="535640"/>
            <a:ext cx="4649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测试探索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测试效果图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3841"/>
            <a:ext cx="8480545" cy="49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7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7336" y="535640"/>
            <a:ext cx="4649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测试探索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/>
              <a:t>typescript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aop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391506" y="2037530"/>
            <a:ext cx="75789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从前面两张图可以看到，在原代码只增加两行代码，分别是</a:t>
            </a:r>
            <a:endParaRPr lang="en-US" altLang="zh-CN" sz="2000" b="1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sz="2000" b="1" dirty="0" smtClean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import { around, </a:t>
            </a:r>
            <a:r>
              <a:rPr lang="en-US" altLang="zh-CN" b="1" dirty="0" err="1"/>
              <a:t>logBefore</a:t>
            </a:r>
            <a:r>
              <a:rPr lang="en-US" altLang="zh-CN" b="1" dirty="0"/>
              <a:t>, </a:t>
            </a:r>
            <a:r>
              <a:rPr lang="en-US" altLang="zh-CN" b="1" dirty="0" err="1"/>
              <a:t>logAfter</a:t>
            </a:r>
            <a:r>
              <a:rPr lang="en-US" altLang="zh-CN" b="1" dirty="0"/>
              <a:t> } from "./</a:t>
            </a:r>
            <a:r>
              <a:rPr lang="en-US" altLang="zh-CN" b="1" dirty="0" err="1" smtClean="0"/>
              <a:t>Battle.test</a:t>
            </a:r>
            <a:r>
              <a:rPr lang="en-US" altLang="zh-CN" b="1" dirty="0" smtClean="0"/>
              <a:t>";</a:t>
            </a:r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@</a:t>
            </a:r>
            <a:r>
              <a:rPr lang="en-US" altLang="zh-CN" b="1" dirty="0"/>
              <a:t>around(</a:t>
            </a:r>
            <a:r>
              <a:rPr lang="en-US" altLang="zh-CN" b="1" dirty="0" err="1"/>
              <a:t>logBefore</a:t>
            </a:r>
            <a:r>
              <a:rPr lang="en-US" altLang="zh-CN" b="1" dirty="0"/>
              <a:t>, </a:t>
            </a:r>
            <a:r>
              <a:rPr lang="en-US" altLang="zh-CN" b="1" dirty="0" err="1"/>
              <a:t>logAfter</a:t>
            </a:r>
            <a:r>
              <a:rPr lang="en-US" altLang="zh-CN" b="1" dirty="0" smtClean="0"/>
              <a:t>)</a:t>
            </a:r>
          </a:p>
          <a:p>
            <a:endParaRPr lang="en-US" altLang="zh-CN" dirty="0"/>
          </a:p>
          <a:p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大幅减少</a:t>
            </a:r>
            <a:r>
              <a:rPr lang="en-US" altLang="zh-CN" sz="2000" b="1" dirty="0" err="1" smtClean="0">
                <a:solidFill>
                  <a:srgbClr val="333333"/>
                </a:solidFill>
                <a:latin typeface="Helvetica Neue"/>
              </a:rPr>
              <a:t>BattleData.ts</a:t>
            </a:r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的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测试</a:t>
            </a:r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代码，把</a:t>
            </a:r>
            <a:r>
              <a:rPr lang="en-US" altLang="zh-CN" sz="2000" b="1" dirty="0" smtClean="0">
                <a:solidFill>
                  <a:srgbClr val="333333"/>
                </a:solidFill>
                <a:latin typeface="Helvetica Neue"/>
              </a:rPr>
              <a:t>90%</a:t>
            </a:r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的测试代码转到</a:t>
            </a:r>
            <a:r>
              <a:rPr lang="en-US" altLang="zh-CN" sz="2000" b="1" dirty="0" err="1" smtClean="0">
                <a:solidFill>
                  <a:srgbClr val="333333"/>
                </a:solidFill>
                <a:latin typeface="Helvetica Neue"/>
              </a:rPr>
              <a:t>BattleData.test.ts</a:t>
            </a:r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，还可以根据测试用例，在</a:t>
            </a:r>
            <a:r>
              <a:rPr lang="en-US" altLang="zh-CN" sz="2000" b="1" dirty="0" smtClean="0">
                <a:solidFill>
                  <a:srgbClr val="333333"/>
                </a:solidFill>
                <a:latin typeface="Helvetica Neue"/>
              </a:rPr>
              <a:t>*.</a:t>
            </a:r>
            <a:r>
              <a:rPr lang="en-US" altLang="zh-CN" sz="2000" b="1" dirty="0" err="1" smtClean="0">
                <a:solidFill>
                  <a:srgbClr val="333333"/>
                </a:solidFill>
                <a:latin typeface="Helvetica Neue"/>
              </a:rPr>
              <a:t>test.ts</a:t>
            </a:r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做进一步生成测试用例的测试结果，在降低影响源代码基础提高测试效率。</a:t>
            </a:r>
            <a:endParaRPr lang="en-US" altLang="zh-CN" sz="2000" b="1" dirty="0">
              <a:solidFill>
                <a:srgbClr val="333333"/>
              </a:solidFill>
              <a:latin typeface="Helvetica Neue"/>
            </a:endParaRPr>
          </a:p>
          <a:p>
            <a:endParaRPr lang="zh-CN" altLang="en-US" sz="2000" b="1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8091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1506" y="2037530"/>
            <a:ext cx="75789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基于</a:t>
            </a:r>
            <a:r>
              <a:rPr lang="en-US" altLang="zh-CN" sz="2000" b="1" dirty="0" err="1" smtClean="0"/>
              <a:t>jest+mock</a:t>
            </a:r>
            <a:r>
              <a:rPr lang="zh-CN" altLang="en-US" sz="2000" b="1" dirty="0" smtClean="0"/>
              <a:t>技术应用于</a:t>
            </a:r>
            <a:r>
              <a:rPr lang="en-US" altLang="zh-CN" sz="2000" b="1" dirty="0" err="1" smtClean="0"/>
              <a:t>cocos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creater</a:t>
            </a:r>
            <a:r>
              <a:rPr lang="zh-CN" altLang="en-US" sz="2000" b="1" dirty="0" smtClean="0"/>
              <a:t>，去构建</a:t>
            </a:r>
            <a:r>
              <a:rPr lang="en-US" altLang="zh-CN" sz="2000" b="1" dirty="0" smtClean="0"/>
              <a:t>cocos2dx</a:t>
            </a:r>
            <a:r>
              <a:rPr lang="zh-CN" altLang="en-US" sz="2000" b="1" dirty="0" smtClean="0"/>
              <a:t>实例</a:t>
            </a:r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研究</a:t>
            </a:r>
            <a:r>
              <a:rPr lang="en-US" altLang="zh-CN" sz="2000" b="1" dirty="0" err="1" smtClean="0"/>
              <a:t>ts</a:t>
            </a:r>
            <a:r>
              <a:rPr lang="en-US" altLang="zh-CN" sz="2000" b="1" dirty="0" smtClean="0"/>
              <a:t>-jest + </a:t>
            </a:r>
            <a:r>
              <a:rPr lang="en-US" altLang="zh-CN" sz="2000" b="1" dirty="0" err="1" smtClean="0"/>
              <a:t>koa</a:t>
            </a:r>
            <a:r>
              <a:rPr lang="en-US" altLang="zh-CN" sz="2000" b="1" dirty="0" smtClean="0"/>
              <a:t> </a:t>
            </a:r>
            <a:r>
              <a:rPr lang="zh-CN" altLang="en-US" sz="2000" b="1" dirty="0" smtClean="0"/>
              <a:t>或者 </a:t>
            </a:r>
            <a:r>
              <a:rPr lang="en-US" altLang="zh-CN" sz="2000" b="1" dirty="0" smtClean="0"/>
              <a:t>egg</a:t>
            </a:r>
            <a:r>
              <a:rPr lang="zh-CN" altLang="en-US" sz="2000" b="1" dirty="0" smtClean="0"/>
              <a:t>，启动一个 </a:t>
            </a:r>
            <a:r>
              <a:rPr lang="en-US" altLang="zh-CN" sz="2000" b="1" dirty="0" smtClean="0"/>
              <a:t>web </a:t>
            </a:r>
            <a:r>
              <a:rPr lang="zh-CN" altLang="en-US" sz="2000" b="1" dirty="0" smtClean="0"/>
              <a:t>服务器，给客户端挂代理</a:t>
            </a:r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结合白盒测试去提高打点功能测试质量</a:t>
            </a:r>
          </a:p>
        </p:txBody>
      </p:sp>
      <p:sp>
        <p:nvSpPr>
          <p:cNvPr id="3" name="矩形 2"/>
          <p:cNvSpPr/>
          <p:nvPr/>
        </p:nvSpPr>
        <p:spPr>
          <a:xfrm>
            <a:off x="907336" y="535640"/>
            <a:ext cx="4649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游戏测试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深入研究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363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测试探索</a:t>
            </a:r>
            <a:r>
              <a:rPr lang="en-US" altLang="zh-CN" dirty="0"/>
              <a:t>-</a:t>
            </a:r>
            <a:r>
              <a:rPr lang="zh-CN" altLang="en-US" dirty="0"/>
              <a:t>基于</a:t>
            </a:r>
            <a:r>
              <a:rPr lang="en-US" altLang="zh-CN" dirty="0"/>
              <a:t>java </a:t>
            </a:r>
            <a:r>
              <a:rPr lang="en-US" altLang="zh-CN" dirty="0" err="1"/>
              <a:t>srping</a:t>
            </a:r>
            <a:r>
              <a:rPr lang="zh-CN" altLang="en-US" dirty="0"/>
              <a:t>的</a:t>
            </a:r>
            <a:r>
              <a:rPr lang="en-US" altLang="zh-CN" dirty="0" err="1"/>
              <a:t>aop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3" y="1092810"/>
            <a:ext cx="4229100" cy="3705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64" y="1734282"/>
            <a:ext cx="72961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1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7336" y="535640"/>
            <a:ext cx="4649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测试探索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/>
              <a:t>java </a:t>
            </a:r>
            <a:r>
              <a:rPr lang="en-US" altLang="zh-CN" sz="2400" dirty="0" err="1" smtClean="0"/>
              <a:t>srping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aop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41" y="1210774"/>
            <a:ext cx="63722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8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7336" y="535640"/>
            <a:ext cx="4649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测试探索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/>
              <a:t>java </a:t>
            </a:r>
            <a:r>
              <a:rPr lang="en-US" altLang="zh-CN" sz="2400" dirty="0" err="1" smtClean="0"/>
              <a:t>srping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aop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96" y="1293934"/>
            <a:ext cx="5295900" cy="4076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096" y="997305"/>
            <a:ext cx="5317648" cy="58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7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7336" y="535640"/>
            <a:ext cx="4649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测试探索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/>
              <a:t>java </a:t>
            </a:r>
            <a:r>
              <a:rPr lang="en-US" altLang="zh-CN" sz="2400" dirty="0" err="1" smtClean="0"/>
              <a:t>srping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aop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562099" y="2314527"/>
            <a:ext cx="77225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A1A1A"/>
                </a:solidFill>
                <a:latin typeface="-apple-system"/>
              </a:rPr>
              <a:t>易于测试，可以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用非容器依赖的编程方式进行几乎所有的测试工作，测试不再是昂贵的操作，而是随手可做的</a:t>
            </a:r>
            <a:r>
              <a:rPr lang="zh-CN" altLang="en-US" dirty="0" smtClean="0">
                <a:solidFill>
                  <a:srgbClr val="1A1A1A"/>
                </a:solidFill>
                <a:latin typeface="-apple-system"/>
              </a:rPr>
              <a:t>事情</a:t>
            </a:r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A1A1A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易于维护，切面定义放在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里面，可以灵活配置同时解耦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易于装卸，将配置关闭或者注释就可以停止使用，反之亦然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73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7336" y="535640"/>
            <a:ext cx="4649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测试探索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/>
              <a:t>typescript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aop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51" y="1112717"/>
            <a:ext cx="81248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7336" y="535640"/>
            <a:ext cx="4649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测试探索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/>
              <a:t>typescript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aop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408930" y="1685672"/>
            <a:ext cx="26464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从左图可以看到，</a:t>
            </a:r>
            <a:r>
              <a:rPr lang="en-US" altLang="zh-CN" sz="2000" b="1" dirty="0" err="1" smtClean="0">
                <a:solidFill>
                  <a:srgbClr val="333333"/>
                </a:solidFill>
                <a:latin typeface="Helvetica Neue"/>
              </a:rPr>
              <a:t>logBefore</a:t>
            </a:r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与</a:t>
            </a:r>
            <a:r>
              <a:rPr lang="en-US" altLang="zh-CN" sz="2000" b="1" dirty="0" err="1" smtClean="0">
                <a:solidFill>
                  <a:srgbClr val="333333"/>
                </a:solidFill>
                <a:latin typeface="Helvetica Neue"/>
              </a:rPr>
              <a:t>logAfter</a:t>
            </a:r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函数带三个参数，其中，</a:t>
            </a:r>
            <a:r>
              <a:rPr lang="en-US" altLang="zh-CN" sz="2000" b="1" dirty="0" smtClean="0">
                <a:solidFill>
                  <a:srgbClr val="333333"/>
                </a:solidFill>
                <a:latin typeface="Helvetica Neue"/>
              </a:rPr>
              <a:t>target</a:t>
            </a:r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是返回函数</a:t>
            </a:r>
            <a:r>
              <a:rPr lang="en-US" altLang="zh-CN" sz="2000" b="1" dirty="0" smtClean="0">
                <a:solidFill>
                  <a:srgbClr val="333333"/>
                </a:solidFill>
                <a:latin typeface="Helvetica Neue"/>
              </a:rPr>
              <a:t>around</a:t>
            </a:r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中的</a:t>
            </a:r>
            <a:r>
              <a:rPr lang="en-US" altLang="zh-CN" sz="2000" b="1" dirty="0" smtClean="0">
                <a:solidFill>
                  <a:srgbClr val="333333"/>
                </a:solidFill>
                <a:latin typeface="Helvetica Neue"/>
              </a:rPr>
              <a:t>result</a:t>
            </a:r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值，而</a:t>
            </a:r>
            <a:r>
              <a:rPr lang="en-US" altLang="zh-CN" sz="2000" b="1" dirty="0" smtClean="0">
                <a:solidFill>
                  <a:srgbClr val="333333"/>
                </a:solidFill>
                <a:latin typeface="Helvetica Neue"/>
              </a:rPr>
              <a:t>data</a:t>
            </a:r>
            <a:r>
              <a:rPr lang="zh-CN" altLang="en-US" sz="2000" b="1" dirty="0" smtClean="0">
                <a:solidFill>
                  <a:srgbClr val="333333"/>
                </a:solidFill>
                <a:latin typeface="Helvetica Neue"/>
              </a:rPr>
              <a:t>可以理解为被切面的函数返回值。</a:t>
            </a:r>
            <a:endParaRPr lang="zh-CN" altLang="en-US" sz="2000" b="1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6" y="1164565"/>
            <a:ext cx="9029017" cy="52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7336" y="535640"/>
            <a:ext cx="4649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测试探索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/>
              <a:t>typescript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aop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552575"/>
            <a:ext cx="84677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2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976437"/>
            <a:ext cx="10725150" cy="29051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07336" y="535640"/>
            <a:ext cx="4649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测试探索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/>
              <a:t>typescript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aop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897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584</Words>
  <Application>Microsoft Office PowerPoint</Application>
  <PresentationFormat>宽屏</PresentationFormat>
  <Paragraphs>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-apple-system</vt:lpstr>
      <vt:lpstr>Helvetica Neue</vt:lpstr>
      <vt:lpstr>等线</vt:lpstr>
      <vt:lpstr>等线 Light</vt:lpstr>
      <vt:lpstr>Arial</vt:lpstr>
      <vt:lpstr>Office 主题​​</vt:lpstr>
      <vt:lpstr>PowerPoint 演示文稿</vt:lpstr>
      <vt:lpstr>测试探索-基于java srping的aop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3</cp:revision>
  <dcterms:created xsi:type="dcterms:W3CDTF">2023-08-18T03:41:22Z</dcterms:created>
  <dcterms:modified xsi:type="dcterms:W3CDTF">2023-08-18T03:48:55Z</dcterms:modified>
</cp:coreProperties>
</file>