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6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6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8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1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5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2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6589-64E5-46AD-BDD3-F28E5C1DFBB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F8AC-DFE4-469E-A544-6F6D3F2E6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1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8159" y="57877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测试结果，优化后的测试结果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5" y="1487546"/>
            <a:ext cx="11143888" cy="2706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5" y="4228533"/>
            <a:ext cx="11448788" cy="21762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8196" y="1153928"/>
            <a:ext cx="408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300</a:t>
            </a:r>
            <a:r>
              <a:rPr lang="zh-CN" altLang="en-US" dirty="0" smtClean="0"/>
              <a:t>线程，循环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ramptime200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78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159" y="57877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测试结果，，</a:t>
            </a:r>
            <a:r>
              <a:rPr lang="zh-CN" altLang="en-US" dirty="0" smtClean="0"/>
              <a:t>优化前的</a:t>
            </a:r>
            <a:r>
              <a:rPr lang="zh-CN" altLang="en-US" dirty="0"/>
              <a:t>测试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45" y="1480589"/>
            <a:ext cx="10614133" cy="32409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9" y="4721546"/>
            <a:ext cx="10898707" cy="21364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8196" y="1153928"/>
            <a:ext cx="408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200</a:t>
            </a:r>
            <a:r>
              <a:rPr lang="zh-CN" altLang="en-US" dirty="0" smtClean="0"/>
              <a:t>线程，循环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ramptime200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4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159" y="578772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测试结果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</a:t>
            </a:r>
            <a:r>
              <a:rPr lang="zh-CN" altLang="en-US" dirty="0"/>
              <a:t>用户创角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7778" y="1947496"/>
            <a:ext cx="77132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性能优化前，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线程并发时，</a:t>
            </a:r>
            <a:r>
              <a:rPr lang="en-US" altLang="zh-CN" sz="2400" dirty="0" smtClean="0"/>
              <a:t>TPS</a:t>
            </a:r>
            <a:r>
              <a:rPr lang="zh-CN" altLang="en-US" sz="2400" dirty="0"/>
              <a:t>测出</a:t>
            </a:r>
            <a:r>
              <a:rPr lang="en-US" altLang="zh-CN" sz="2400" dirty="0" smtClean="0"/>
              <a:t>92*4=368</a:t>
            </a:r>
            <a:r>
              <a:rPr lang="zh-CN" altLang="en-US" sz="2400" dirty="0" smtClean="0"/>
              <a:t>，响应时间为</a:t>
            </a:r>
            <a:r>
              <a:rPr lang="en-US" altLang="zh-CN" sz="2400" dirty="0" smtClean="0"/>
              <a:t>70ms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使用率峰值接近</a:t>
            </a:r>
            <a:r>
              <a:rPr lang="en-US" altLang="zh-CN" sz="2400" dirty="0" smtClean="0"/>
              <a:t>100%</a:t>
            </a:r>
            <a:r>
              <a:rPr lang="zh-CN" altLang="en-US" sz="2400" dirty="0" smtClean="0"/>
              <a:t>，负载峰值接近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性能优化后，</a:t>
            </a:r>
            <a:r>
              <a:rPr lang="en-US" altLang="zh-CN" sz="2400" dirty="0" smtClean="0"/>
              <a:t>300</a:t>
            </a:r>
            <a:r>
              <a:rPr lang="zh-CN" altLang="en-US" sz="2400" dirty="0"/>
              <a:t>线程并发时，</a:t>
            </a:r>
            <a:r>
              <a:rPr lang="en-US" altLang="zh-CN" sz="2400" dirty="0" smtClean="0"/>
              <a:t>TPS</a:t>
            </a:r>
            <a:r>
              <a:rPr lang="zh-CN" altLang="en-US" sz="2400" dirty="0" smtClean="0"/>
              <a:t>测出</a:t>
            </a:r>
            <a:r>
              <a:rPr lang="en-US" altLang="zh-CN" sz="2400" dirty="0" smtClean="0"/>
              <a:t>100*4=400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响应时间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6ms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cpu</a:t>
            </a:r>
            <a:r>
              <a:rPr lang="zh-CN" altLang="en-US" sz="2400" dirty="0"/>
              <a:t>使用率</a:t>
            </a:r>
            <a:r>
              <a:rPr lang="zh-CN" altLang="en-US" sz="2400" dirty="0" smtClean="0"/>
              <a:t>峰值低于</a:t>
            </a:r>
            <a:r>
              <a:rPr lang="en-US" altLang="zh-CN" sz="2400" dirty="0" smtClean="0"/>
              <a:t>80</a:t>
            </a:r>
            <a:r>
              <a:rPr lang="en-US" altLang="zh-CN" sz="2400" dirty="0"/>
              <a:t>%</a:t>
            </a:r>
            <a:r>
              <a:rPr lang="zh-CN" altLang="en-US" sz="2400" dirty="0"/>
              <a:t>，负载</a:t>
            </a:r>
            <a:r>
              <a:rPr lang="zh-CN" altLang="en-US" sz="2400" dirty="0" smtClean="0"/>
              <a:t>峰值低于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从本次压测结果优化前后对比，可以看到近段时间性能优化效果显著，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与负载下降到合理水平同时，显著降低系统响应时间、提高业务处理效率。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596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159" y="5787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测试过程分析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6166" y="1971453"/>
            <a:ext cx="167474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29341"/>
              </p:ext>
            </p:extLst>
          </p:nvPr>
        </p:nvGraphicFramePr>
        <p:xfrm>
          <a:off x="2036165" y="1971453"/>
          <a:ext cx="7582857" cy="342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9086742" imgH="4105069" progId="Visio.Drawing.15">
                  <p:embed/>
                </p:oleObj>
              </mc:Choice>
              <mc:Fallback>
                <p:oleObj name="Visio" r:id="rId3" imgW="9086742" imgH="4105069" progId="Visio.Drawing.15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165" y="1971453"/>
                        <a:ext cx="7582857" cy="3421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78743" y="1289013"/>
            <a:ext cx="10334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另外从</a:t>
            </a:r>
            <a:r>
              <a:rPr lang="en-US" altLang="zh-CN" dirty="0" smtClean="0"/>
              <a:t>TPS</a:t>
            </a:r>
            <a:r>
              <a:rPr lang="zh-CN" altLang="en-US" dirty="0" smtClean="0"/>
              <a:t>数据上面看，</a:t>
            </a:r>
            <a:r>
              <a:rPr lang="en-US" altLang="zh-CN" dirty="0" smtClean="0"/>
              <a:t>300</a:t>
            </a:r>
            <a:r>
              <a:rPr lang="zh-CN" altLang="en-US" dirty="0" smtClean="0"/>
              <a:t>线程的</a:t>
            </a:r>
            <a:r>
              <a:rPr lang="en-US" altLang="zh-CN" dirty="0" smtClean="0"/>
              <a:t>TPS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线程的</a:t>
            </a:r>
            <a:r>
              <a:rPr lang="en-US" altLang="zh-CN" dirty="0" smtClean="0"/>
              <a:t>TPS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360</a:t>
            </a:r>
            <a:r>
              <a:rPr lang="zh-CN" altLang="en-US" dirty="0" smtClean="0"/>
              <a:t>，优化前后效果不明显；根据这个问题，发现是由于整体压测环境的架构引起的，如下图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13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159" y="5787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测试过程分析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6166" y="1971453"/>
            <a:ext cx="167474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8743" y="1289013"/>
            <a:ext cx="10334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还有在压测过程，使用了</a:t>
            </a:r>
            <a:r>
              <a:rPr lang="en-US" altLang="zh-CN" dirty="0" err="1" smtClean="0"/>
              <a:t>arthas</a:t>
            </a:r>
            <a:r>
              <a:rPr lang="zh-CN" altLang="en-US" dirty="0" smtClean="0"/>
              <a:t>进行分析性能问题，在进入菜单时发现同一台服务器上面运行着三个服务，分别是经分（</a:t>
            </a:r>
            <a:r>
              <a:rPr lang="en-US" altLang="zh-CN" dirty="0" err="1" smtClean="0"/>
              <a:t>punkanalyse</a:t>
            </a:r>
            <a:r>
              <a:rPr lang="zh-CN" altLang="en-US" dirty="0" smtClean="0"/>
              <a:t>）、网关（</a:t>
            </a:r>
            <a:r>
              <a:rPr lang="en-US" altLang="zh-CN" dirty="0" err="1" smtClean="0"/>
              <a:t>punkgate</a:t>
            </a:r>
            <a:r>
              <a:rPr lang="zh-CN" altLang="en-US" dirty="0" smtClean="0"/>
              <a:t>）和区服（</a:t>
            </a:r>
            <a:r>
              <a:rPr lang="en-US" altLang="zh-CN" dirty="0" err="1" smtClean="0"/>
              <a:t>punkgame</a:t>
            </a:r>
            <a:r>
              <a:rPr lang="zh-CN" altLang="en-US" dirty="0" smtClean="0"/>
              <a:t>），造成性能瓶颈，所以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线程并发与</a:t>
            </a:r>
            <a:r>
              <a:rPr lang="en-US" altLang="zh-CN" dirty="0" smtClean="0"/>
              <a:t>300</a:t>
            </a:r>
            <a:r>
              <a:rPr lang="zh-CN" altLang="en-US" dirty="0" smtClean="0"/>
              <a:t>线程并发后的</a:t>
            </a:r>
            <a:r>
              <a:rPr lang="en-US" altLang="zh-CN" dirty="0" smtClean="0"/>
              <a:t>TPS</a:t>
            </a:r>
            <a:r>
              <a:rPr lang="zh-CN" altLang="en-US" dirty="0" smtClean="0"/>
              <a:t>增幅不明显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13" y="2483579"/>
            <a:ext cx="649695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1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159" y="5787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解决办法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8743" y="1289013"/>
            <a:ext cx="10334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根据现在的铁血王师的架构，经分与网关一台，区服一台，也就是说未来</a:t>
            </a:r>
            <a:r>
              <a:rPr lang="en-US" altLang="zh-CN" dirty="0" smtClean="0"/>
              <a:t>S</a:t>
            </a:r>
            <a:r>
              <a:rPr lang="zh-CN" altLang="en-US" dirty="0" smtClean="0"/>
              <a:t>项目至少部署在两三台服务器上面，按现在情况推算可以提升</a:t>
            </a:r>
            <a:r>
              <a:rPr lang="en-US" altLang="zh-CN" dirty="0" smtClean="0"/>
              <a:t>1-2</a:t>
            </a:r>
            <a:r>
              <a:rPr lang="zh-CN" altLang="en-US" dirty="0" smtClean="0"/>
              <a:t>倍的</a:t>
            </a:r>
            <a:r>
              <a:rPr lang="en-US" altLang="zh-CN" dirty="0" smtClean="0"/>
              <a:t>TPS</a:t>
            </a:r>
            <a:r>
              <a:rPr lang="zh-CN" altLang="en-US" dirty="0" smtClean="0"/>
              <a:t>。但由于目前压测环境还是把三个服务放在同一台，可以暂时边优化边测试，到时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项目部署正式硬件服务器环境时，可以把压测脚本与服务器代码部署到正式环境，在既定短时间内完成压测，拿到最终的性能数据。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11" y="3189908"/>
            <a:ext cx="5285714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5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159" y="5787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测试总结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6166" y="1971453"/>
            <a:ext cx="167474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8743" y="1289013"/>
            <a:ext cx="10334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经过多轮的压测，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项目优化了如下内容：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使用阿里云的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，把数据</a:t>
            </a:r>
            <a:r>
              <a:rPr lang="zh-CN" altLang="en-US" sz="2400" dirty="0"/>
              <a:t>放</a:t>
            </a:r>
            <a:r>
              <a:rPr lang="zh-CN" altLang="en-US" sz="2400" dirty="0" smtClean="0"/>
              <a:t>到缓存，响应时间</a:t>
            </a:r>
            <a:r>
              <a:rPr lang="zh-CN" altLang="en-US" sz="2400" dirty="0"/>
              <a:t>由</a:t>
            </a:r>
            <a:r>
              <a:rPr lang="en-US" altLang="zh-CN" sz="2400" dirty="0"/>
              <a:t>1</a:t>
            </a:r>
            <a:r>
              <a:rPr lang="zh-CN" altLang="en-US" sz="2400" dirty="0"/>
              <a:t>秒缩短到</a:t>
            </a:r>
            <a:r>
              <a:rPr lang="en-US" altLang="zh-CN" sz="2400" dirty="0" smtClean="0"/>
              <a:t>80ms</a:t>
            </a:r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调整</a:t>
            </a:r>
            <a:r>
              <a:rPr lang="en-US" altLang="zh-CN" sz="2400" dirty="0" err="1" smtClean="0"/>
              <a:t>jvm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磁力数等</a:t>
            </a:r>
            <a:r>
              <a:rPr lang="zh-CN" altLang="en-US" sz="2400" dirty="0" smtClean="0"/>
              <a:t>系统参数，对注册账号、</a:t>
            </a:r>
            <a:r>
              <a:rPr lang="en-US" altLang="zh-CN" sz="2400" dirty="0" err="1" smtClean="0"/>
              <a:t>websocket</a:t>
            </a:r>
            <a:r>
              <a:rPr lang="zh-CN" altLang="en-US" sz="2400" dirty="0" smtClean="0"/>
              <a:t>创建、登录与新建用户角色得到优化，尤其是新建用户角色接口，从原来的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秒响应时间，降到</a:t>
            </a:r>
            <a:r>
              <a:rPr lang="en-US" altLang="zh-CN" sz="2400" dirty="0" smtClean="0"/>
              <a:t>60ms</a:t>
            </a:r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删除部分的反射代码，整体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使用率从使用反射时的接近</a:t>
            </a:r>
            <a:r>
              <a:rPr lang="en-US" altLang="zh-CN" sz="2400" dirty="0" smtClean="0"/>
              <a:t>100%</a:t>
            </a:r>
            <a:r>
              <a:rPr lang="zh-CN" altLang="en-US" sz="2400" dirty="0" smtClean="0"/>
              <a:t>降至不使用反射时的</a:t>
            </a:r>
            <a:r>
              <a:rPr lang="en-US" altLang="zh-CN" sz="2400" dirty="0" smtClean="0"/>
              <a:t>80%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98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159" y="5787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未来计划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6166" y="1971453"/>
            <a:ext cx="167474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8743" y="2106697"/>
            <a:ext cx="103346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继续完成余下的模块压测任务，包括建筑</a:t>
            </a:r>
            <a:r>
              <a:rPr lang="zh-CN" altLang="en-US" sz="2000" dirty="0"/>
              <a:t>一键</a:t>
            </a:r>
            <a:r>
              <a:rPr lang="zh-CN" altLang="en-US" sz="2000" dirty="0" smtClean="0"/>
              <a:t>升级、领取任务、幸运</a:t>
            </a:r>
            <a:r>
              <a:rPr lang="zh-CN" altLang="en-US" sz="2000" dirty="0"/>
              <a:t>宝箱抽</a:t>
            </a:r>
            <a:r>
              <a:rPr lang="en-US" altLang="zh-CN" sz="2000" dirty="0"/>
              <a:t>10</a:t>
            </a:r>
            <a:r>
              <a:rPr lang="zh-CN" altLang="en-US" sz="2000" dirty="0" smtClean="0"/>
              <a:t>次、英雄</a:t>
            </a:r>
            <a:r>
              <a:rPr lang="zh-CN" altLang="en-US" sz="2000" dirty="0"/>
              <a:t>塔</a:t>
            </a:r>
            <a:r>
              <a:rPr lang="zh-CN" altLang="en-US" sz="2000" dirty="0" smtClean="0"/>
              <a:t>招募、联邦膜拜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现存的问题，就是在</a:t>
            </a:r>
            <a:r>
              <a:rPr lang="zh-CN" altLang="en-US" sz="2000" dirty="0"/>
              <a:t>一次样本数量超过</a:t>
            </a:r>
            <a:r>
              <a:rPr lang="en-US" altLang="zh-CN" sz="2000" dirty="0" smtClean="0"/>
              <a:t>30000</a:t>
            </a:r>
            <a:r>
              <a:rPr lang="zh-CN" altLang="en-US" sz="2000" dirty="0" smtClean="0"/>
              <a:t>压测后，整体系统后台跟数据库交互时间较长，还有就是系统回收本次压测的资源比较慢，大概要在半小时到一小时内，才可以继续下一轮压测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大概</a:t>
            </a:r>
            <a:r>
              <a:rPr lang="zh-CN" altLang="en-US" sz="2000" dirty="0" smtClean="0"/>
              <a:t>在压测样本</a:t>
            </a:r>
            <a:r>
              <a:rPr lang="zh-CN" altLang="en-US" sz="2000" dirty="0"/>
              <a:t>数量</a:t>
            </a:r>
            <a:r>
              <a:rPr lang="zh-CN" altLang="en-US" sz="2000" dirty="0" smtClean="0"/>
              <a:t>超过</a:t>
            </a:r>
            <a:r>
              <a:rPr lang="en-US" altLang="zh-CN" sz="2000" dirty="0" smtClean="0"/>
              <a:t>200000</a:t>
            </a:r>
            <a:r>
              <a:rPr lang="zh-CN" altLang="en-US" sz="2000" dirty="0" smtClean="0"/>
              <a:t>后，系统出现异常情况，经过分析是数据量过大引起系统崩溃，这块已建议开发同事做些优化，如缓存中的不常用数据就要删除，保证优化处理新请求；另外也得考虑缓存命中率等问题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53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612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18419646@qq.com</dc:creator>
  <cp:lastModifiedBy>18419646@qq.com</cp:lastModifiedBy>
  <cp:revision>2</cp:revision>
  <dcterms:created xsi:type="dcterms:W3CDTF">2023-08-18T09:25:02Z</dcterms:created>
  <dcterms:modified xsi:type="dcterms:W3CDTF">2023-08-18T09:28:52Z</dcterms:modified>
</cp:coreProperties>
</file>