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8" r:id="rId2"/>
  </p:sldMasterIdLst>
  <p:notesMasterIdLst>
    <p:notesMasterId r:id="rId11"/>
  </p:notesMasterIdLst>
  <p:sldIdLst>
    <p:sldId id="264" r:id="rId3"/>
    <p:sldId id="265" r:id="rId4"/>
    <p:sldId id="266" r:id="rId5"/>
    <p:sldId id="271" r:id="rId6"/>
    <p:sldId id="267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1331" autoAdjust="0"/>
  </p:normalViewPr>
  <p:slideViewPr>
    <p:cSldViewPr>
      <p:cViewPr varScale="1">
        <p:scale>
          <a:sx n="163" d="100"/>
          <a:sy n="163" d="100"/>
        </p:scale>
        <p:origin x="170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CD790-5A53-435F-8AE8-00AAE3754973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F3A9-3162-413B-A013-EC64596CB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5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65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662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38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23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02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70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2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2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95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8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0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0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7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000" y="53340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Graduate Teaching Assistantship Management System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2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5715000"/>
            <a:ext cx="9144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5410200" y="4648200"/>
            <a:ext cx="35814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Team 18</a:t>
            </a:r>
          </a:p>
          <a:p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Tubach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Niko</a:t>
            </a:r>
          </a:p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Tyukina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Iryna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Urquhart Kyle </a:t>
            </a:r>
          </a:p>
          <a:p>
            <a:r>
              <a:rPr lang="en-US" sz="20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Verbano</a:t>
            </a: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Anthony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9203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457200"/>
            <a:ext cx="7391400" cy="7325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Graduate Teaching Assistantship Management System (GTAMS)</a:t>
            </a:r>
          </a:p>
          <a:p>
            <a:pPr lvl="0">
              <a:spcAft>
                <a:spcPts val="0"/>
              </a:spcAft>
            </a:pPr>
            <a:endParaRPr lang="en-US" sz="3200" dirty="0"/>
          </a:p>
          <a:p>
            <a:pPr lvl="0">
              <a:spcAft>
                <a:spcPts val="0"/>
              </a:spcAft>
            </a:pPr>
            <a:r>
              <a:rPr lang="en-US" sz="2400" dirty="0"/>
              <a:t>A website that help </a:t>
            </a:r>
            <a:r>
              <a:rPr lang="en-US" sz="2400" dirty="0">
                <a:ln w="0"/>
              </a:rPr>
              <a:t>Graduate </a:t>
            </a:r>
            <a:r>
              <a:rPr lang="en-US" sz="2400" dirty="0"/>
              <a:t>Committee evaluate nominees for Graduate Teaching Assistantship.</a:t>
            </a:r>
          </a:p>
          <a:p>
            <a:endParaRPr lang="en-US" sz="2400" dirty="0"/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GTAMS allows: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system administrator to set up a new nomination session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faculty members to nominate Ph.D. students for a GTA for the next school year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nominee to conveniently access an online application form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Graduate Committee member to review the performance about a nominee and to score him/her</a:t>
            </a:r>
          </a:p>
          <a:p>
            <a:pPr lvl="0">
              <a:spcAft>
                <a:spcPts val="0"/>
              </a:spcAft>
            </a:pPr>
            <a:endParaRPr lang="en-US" sz="3200" dirty="0">
              <a:latin typeface="Trebuchet MS" panose="020B0603020202020204" pitchFamily="34" charset="0"/>
            </a:endParaRPr>
          </a:p>
          <a:p>
            <a:endParaRPr lang="en-US" sz="2000" b="1" dirty="0"/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4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1371600"/>
            <a:ext cx="6248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b="1" dirty="0"/>
              <a:t>Programming language</a:t>
            </a:r>
            <a:r>
              <a:rPr lang="en-IN" sz="2400" dirty="0"/>
              <a:t>:  JAVA, PHP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/>
              <a:t>Front-End</a:t>
            </a:r>
            <a:r>
              <a:rPr lang="en-IN" sz="2400" dirty="0"/>
              <a:t>:  HTML, CSS, JavaScript, 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/>
              <a:t>Database: </a:t>
            </a:r>
            <a:r>
              <a:rPr lang="en-IN" sz="2400" dirty="0"/>
              <a:t> MySQL Server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/>
              <a:t> </a:t>
            </a:r>
            <a:r>
              <a:rPr lang="en-IN" sz="2400" b="1" dirty="0"/>
              <a:t>Web Server:</a:t>
            </a:r>
            <a:r>
              <a:rPr lang="en-IN" sz="2400" dirty="0"/>
              <a:t> Apache</a:t>
            </a:r>
          </a:p>
          <a:p>
            <a:endParaRPr lang="en-IN" dirty="0">
              <a:latin typeface="Trebuchet MS" pitchFamily="34" charset="0"/>
            </a:endParaRPr>
          </a:p>
          <a:p>
            <a:endParaRPr lang="en-US" dirty="0">
              <a:latin typeface="Trebuchet 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4572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18768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Conceptual Design (ER Diagram)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1447800"/>
            <a:ext cx="85058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ea typeface="Times New Roman" panose="02020603050405020304" pitchFamily="18" charset="0"/>
              </a:rPr>
              <a:t>Logical Design (Relational Database Schema)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26611" y="1636808"/>
          <a:ext cx="5301915" cy="4591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432">
                  <a:extLst>
                    <a:ext uri="{9D8B030D-6E8A-4147-A177-3AD203B41FA5}">
                      <a16:colId xmlns:a16="http://schemas.microsoft.com/office/drawing/2014/main" val="1114956166"/>
                    </a:ext>
                  </a:extLst>
                </a:gridCol>
                <a:gridCol w="753644">
                  <a:extLst>
                    <a:ext uri="{9D8B030D-6E8A-4147-A177-3AD203B41FA5}">
                      <a16:colId xmlns:a16="http://schemas.microsoft.com/office/drawing/2014/main" val="3789762900"/>
                    </a:ext>
                  </a:extLst>
                </a:gridCol>
                <a:gridCol w="1126616">
                  <a:extLst>
                    <a:ext uri="{9D8B030D-6E8A-4147-A177-3AD203B41FA5}">
                      <a16:colId xmlns:a16="http://schemas.microsoft.com/office/drawing/2014/main" val="3006485371"/>
                    </a:ext>
                  </a:extLst>
                </a:gridCol>
                <a:gridCol w="557807">
                  <a:extLst>
                    <a:ext uri="{9D8B030D-6E8A-4147-A177-3AD203B41FA5}">
                      <a16:colId xmlns:a16="http://schemas.microsoft.com/office/drawing/2014/main" val="3127875828"/>
                    </a:ext>
                  </a:extLst>
                </a:gridCol>
                <a:gridCol w="1651416">
                  <a:extLst>
                    <a:ext uri="{9D8B030D-6E8A-4147-A177-3AD203B41FA5}">
                      <a16:colId xmlns:a16="http://schemas.microsoft.com/office/drawing/2014/main" val="473469295"/>
                    </a:ext>
                  </a:extLst>
                </a:gridCol>
              </a:tblGrid>
              <a:tr h="31080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Column 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Primary key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Data type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NULL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extLst>
                  <a:ext uri="{0D108BD9-81ED-4DB2-BD59-A6C34878D82A}">
                    <a16:rowId xmlns:a16="http://schemas.microsoft.com/office/drawing/2014/main" val="40507309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nomination_id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 unsigned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2020665588"/>
                  </a:ext>
                </a:extLst>
              </a:tr>
              <a:tr h="31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session_id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id for the session the Admin set up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448530782"/>
                  </a:ext>
                </a:extLst>
              </a:tr>
              <a:tr h="31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nominator_id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 unsigned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it is User_id with User_Role="Nominator"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63644467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nominee_name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8168537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rank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119178838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nominee_PID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392279216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nominee_email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3736564461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is_phd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Is the nominee currently a Ph.D. student in the Department of Computer Science?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148512024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is_newly_admitted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320672501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nominee_advisor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varchar(45)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142411160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phone_number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237141122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graduate_semesters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790142124"/>
                  </a:ext>
                </a:extLst>
              </a:tr>
              <a:tr h="31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SPEAK_test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1, 2, 3 = yes, no, graduated from US school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424188035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GTA_semesters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int(11)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269659840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GPA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755314582"/>
                  </a:ext>
                </a:extLst>
              </a:tr>
              <a:tr h="31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sent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when the nomination was sent to the user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344460109"/>
                  </a:ext>
                </a:extLst>
              </a:tr>
              <a:tr h="31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replied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when the nomination was replied to by the nominee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499873876"/>
                  </a:ext>
                </a:extLst>
              </a:tr>
              <a:tr h="3108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completed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datetime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when the nominee form was confirmed by the nominator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254" marR="19254" marT="0" marB="0" anchor="ctr"/>
                </a:tc>
                <a:extLst>
                  <a:ext uri="{0D108BD9-81ED-4DB2-BD59-A6C34878D82A}">
                    <a16:rowId xmlns:a16="http://schemas.microsoft.com/office/drawing/2014/main" val="884232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0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46" y="76200"/>
            <a:ext cx="7886700" cy="9755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database Design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5800" y="1219200"/>
            <a:ext cx="73981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#create table  for the session database</a:t>
            </a:r>
          </a:p>
          <a:p>
            <a:r>
              <a:rPr lang="en-US" dirty="0"/>
              <a:t>CREATE TABLE IF NOT EXISTS `</a:t>
            </a:r>
            <a:r>
              <a:rPr lang="en-US" dirty="0" err="1"/>
              <a:t>gtass</a:t>
            </a:r>
            <a:r>
              <a:rPr lang="en-US" dirty="0"/>
              <a:t>`.`Session` (</a:t>
            </a:r>
          </a:p>
          <a:p>
            <a:r>
              <a:rPr lang="en-US" dirty="0"/>
              <a:t>  	`</a:t>
            </a:r>
            <a:r>
              <a:rPr lang="en-US" dirty="0" err="1"/>
              <a:t>Session_ID</a:t>
            </a:r>
            <a:r>
              <a:rPr lang="en-US" dirty="0"/>
              <a:t>` INT NOT NULL AUTO_INCREMENT,</a:t>
            </a:r>
          </a:p>
          <a:p>
            <a:r>
              <a:rPr lang="en-US" dirty="0"/>
              <a:t>  	`</a:t>
            </a:r>
            <a:r>
              <a:rPr lang="en-US" dirty="0" err="1"/>
              <a:t>Session_Name</a:t>
            </a:r>
            <a:r>
              <a:rPr lang="en-US" dirty="0"/>
              <a:t>` VARCHAR(45) NOT NULL,</a:t>
            </a:r>
          </a:p>
          <a:p>
            <a:r>
              <a:rPr lang="en-US" dirty="0"/>
              <a:t>  	`</a:t>
            </a:r>
            <a:r>
              <a:rPr lang="en-US" dirty="0" err="1"/>
              <a:t>app_deadline</a:t>
            </a:r>
            <a:r>
              <a:rPr lang="en-US" dirty="0"/>
              <a:t>` DATE NOT NULL,</a:t>
            </a:r>
          </a:p>
          <a:p>
            <a:r>
              <a:rPr lang="en-US" dirty="0"/>
              <a:t>  	`</a:t>
            </a:r>
            <a:r>
              <a:rPr lang="en-US" dirty="0" err="1"/>
              <a:t>nom_respond_deadline</a:t>
            </a:r>
            <a:r>
              <a:rPr lang="en-US" dirty="0"/>
              <a:t>` DATE NOT NULL,</a:t>
            </a:r>
          </a:p>
          <a:p>
            <a:r>
              <a:rPr lang="en-US" dirty="0"/>
              <a:t>  	`</a:t>
            </a:r>
            <a:r>
              <a:rPr lang="en-US" dirty="0" err="1"/>
              <a:t>verification_deadline</a:t>
            </a:r>
            <a:r>
              <a:rPr lang="en-US" dirty="0"/>
              <a:t>` DATE NOT NULL,</a:t>
            </a:r>
          </a:p>
          <a:p>
            <a:r>
              <a:rPr lang="en-US" dirty="0"/>
              <a:t>  	`</a:t>
            </a:r>
            <a:r>
              <a:rPr lang="en-US" dirty="0" err="1"/>
              <a:t>nom_init_deadline</a:t>
            </a:r>
            <a:r>
              <a:rPr lang="en-US" dirty="0"/>
              <a:t>` DATE NOT NULL,</a:t>
            </a:r>
          </a:p>
          <a:p>
            <a:r>
              <a:rPr lang="en-US" dirty="0"/>
              <a:t>  	`</a:t>
            </a:r>
            <a:r>
              <a:rPr lang="en-US" dirty="0" err="1"/>
              <a:t>is_active</a:t>
            </a:r>
            <a:r>
              <a:rPr lang="en-US" dirty="0"/>
              <a:t>` BIT NOT NULL,</a:t>
            </a:r>
          </a:p>
          <a:p>
            <a:r>
              <a:rPr lang="en-US" dirty="0"/>
              <a:t> 	 PRIMARY KEY (`</a:t>
            </a:r>
            <a:r>
              <a:rPr lang="en-US" dirty="0" err="1"/>
              <a:t>Session_ID</a:t>
            </a:r>
            <a:r>
              <a:rPr lang="en-US" dirty="0"/>
              <a:t>`),</a:t>
            </a:r>
          </a:p>
          <a:p>
            <a:r>
              <a:rPr lang="en-US" dirty="0"/>
              <a:t>  	UNIQUE INDEX `</a:t>
            </a:r>
            <a:r>
              <a:rPr lang="en-US" dirty="0" err="1"/>
              <a:t>GTASession_Name_UNIQUE</a:t>
            </a:r>
            <a:r>
              <a:rPr lang="en-US" dirty="0"/>
              <a:t>` (`</a:t>
            </a:r>
            <a:r>
              <a:rPr lang="en-US" dirty="0" err="1"/>
              <a:t>Session_Name</a:t>
            </a:r>
            <a:r>
              <a:rPr lang="en-US" dirty="0"/>
              <a:t>` ASC))</a:t>
            </a:r>
          </a:p>
          <a:p>
            <a:r>
              <a:rPr lang="en-US" dirty="0"/>
              <a:t>	ENGINE = </a:t>
            </a:r>
            <a:r>
              <a:rPr lang="en-US" dirty="0" err="1"/>
              <a:t>InnoDB</a:t>
            </a:r>
            <a:endParaRPr lang="en-US" dirty="0"/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991779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2B2CC65-1FBB-4723-ACF9-4DADB8BAB5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0</TotalTime>
  <Words>317</Words>
  <Application>Microsoft Office PowerPoint</Application>
  <PresentationFormat>On-screen Show (4:3)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Trebuchet MS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 Design (ER Diagram) </vt:lpstr>
      <vt:lpstr>Logical Design (Relational Database Schema)</vt:lpstr>
      <vt:lpstr>Physical database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2016-04-08T21:34:34Z</dcterms:created>
  <dcterms:modified xsi:type="dcterms:W3CDTF">2016-04-14T02:48:32Z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TC019192319991</vt:lpwstr>
  </property>
</Properties>
</file>