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ylor\Documents\School\COMP4060\treewidth_benchmarks.xls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Execution</a:t>
            </a:r>
            <a:r>
              <a:rPr lang="en-CA" baseline="0"/>
              <a:t> Time on Dodecahedron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Sheet1!$A$28:$A$45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Sheet1!$B$28:$B$45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13</c:v>
                </c:pt>
                <c:pt idx="8">
                  <c:v>41</c:v>
                </c:pt>
                <c:pt idx="9">
                  <c:v>93</c:v>
                </c:pt>
                <c:pt idx="10">
                  <c:v>126</c:v>
                </c:pt>
                <c:pt idx="11">
                  <c:v>76</c:v>
                </c:pt>
                <c:pt idx="12">
                  <c:v>6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6049056"/>
        <c:axId val="1356045248"/>
      </c:scatterChart>
      <c:valAx>
        <c:axId val="135604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Iteration #</a:t>
                </a:r>
              </a:p>
              <a:p>
                <a:pPr>
                  <a:defRPr/>
                </a:pP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45248"/>
        <c:crosses val="autoZero"/>
        <c:crossBetween val="midCat"/>
      </c:valAx>
      <c:valAx>
        <c:axId val="135604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49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7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2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0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1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0C45-4342-4A68-9A0F-1973E79D2689}" type="datetimeFigureOut">
              <a:rPr lang="en-CA" smtClean="0"/>
              <a:t>2018-03-30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2A-E00C-40C1-98C0-BAECA3788D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6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Treewidth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6218"/>
            <a:ext cx="9144000" cy="1655762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Fundamentals • Significance •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Recurse until G is sufficiently small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Case 1 gives decomposition D’ = (X’, T’)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2k+1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Can transform to D = (X,T)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 in O(n)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Case 2 gives decomposition of width </a:t>
            </a:r>
            <a:r>
              <a:rPr lang="en-CA" dirty="0">
                <a:latin typeface="Gill Sans MT" panose="020B0502020104020203" pitchFamily="34" charset="0"/>
              </a:rPr>
              <a:t>≤ </a:t>
            </a:r>
            <a:r>
              <a:rPr lang="en-CA" dirty="0" smtClean="0">
                <a:latin typeface="Gill Sans MT" panose="020B0502020104020203" pitchFamily="34" charset="0"/>
              </a:rPr>
              <a:t>k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Implementation is extremely involved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Data structure requirements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 implementation given for case 1 reduction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1992:  Analysis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Recursion as deep as n</a:t>
            </a:r>
            <a:r>
              <a:rPr lang="en-CA" baseline="30000" dirty="0" smtClean="0">
                <a:latin typeface="Gill Sans MT" panose="020B0502020104020203" pitchFamily="34" charset="0"/>
              </a:rPr>
              <a:t>8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Doubly exponential constant: k</a:t>
            </a:r>
            <a:r>
              <a:rPr lang="en-CA" baseline="30000" dirty="0" smtClean="0">
                <a:latin typeface="Gill Sans MT" panose="020B0502020104020203" pitchFamily="34" charset="0"/>
              </a:rPr>
              <a:t>k</a:t>
            </a:r>
            <a:r>
              <a:rPr lang="en-CA" baseline="60000" dirty="0" smtClean="0">
                <a:latin typeface="Gill Sans MT" panose="020B0502020104020203" pitchFamily="34" charset="0"/>
              </a:rPr>
              <a:t>3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Not practical for general use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What about the base case?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Sufficiently Small graph: Dynamic Programming</a:t>
            </a:r>
            <a:endParaRPr lang="en-CA" baseline="3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Bodlaender 2012. 20 years of no base-case.</a:t>
            </a:r>
            <a:endParaRPr lang="en-CA" baseline="60000" dirty="0" smtClean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2</a:t>
            </a:r>
            <a:r>
              <a:rPr lang="en-CA" baseline="3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. Similar to Held-Karp (TSP)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Recall:  TW is minimum width of all possible decompositions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Decomposition width: max size bag -1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Minimax problem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S </a:t>
            </a:r>
            <a:r>
              <a:rPr lang="en-CA" dirty="0" smtClean="0"/>
              <a:t>⊆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V.  Then TW(G) = max{TW(S), n-|S|-1}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Let C be a max clique in G. Then TW(G) = max{TW(V-C), |C|-1}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34" y="490755"/>
            <a:ext cx="9160528" cy="6367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2012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1314155"/>
            <a:ext cx="6344535" cy="422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5422" y="5491451"/>
            <a:ext cx="796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Bodlaender, H. L., Fomin, F. V., Koster, A. M., Kratsch, D., &amp; Thilikos, D. M. (2012). On exact algorithms for treewidth. </a:t>
            </a:r>
            <a:r>
              <a:rPr lang="en-CA" sz="1200" i="1" dirty="0"/>
              <a:t>ACM Transactions on Algorithms (TALG)</a:t>
            </a:r>
            <a:r>
              <a:rPr lang="en-CA" sz="1200" dirty="0"/>
              <a:t>, </a:t>
            </a:r>
            <a:r>
              <a:rPr lang="en-CA" sz="1200" i="1" dirty="0"/>
              <a:t>9</a:t>
            </a:r>
            <a:r>
              <a:rPr lang="en-CA" sz="1200" dirty="0"/>
              <a:t>(1), 12.</a:t>
            </a:r>
          </a:p>
        </p:txBody>
      </p:sp>
    </p:spTree>
    <p:extLst>
      <p:ext uri="{BB962C8B-B14F-4D97-AF65-F5344CB8AC3E}">
        <p14:creationId xmlns:p14="http://schemas.microsoft.com/office/powerpoint/2010/main" val="10135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Bodlaender 1992: Implementation unsuccessful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Comparison of Bodlaender 2012 against Sage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62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Small graphs: Benchmark mostly met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251"/>
              </p:ext>
            </p:extLst>
          </p:nvPr>
        </p:nvGraphicFramePr>
        <p:xfrm>
          <a:off x="3016708" y="2886886"/>
          <a:ext cx="6310179" cy="1971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341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336992"/>
                <a:gridCol w="421240"/>
                <a:gridCol w="556037"/>
                <a:gridCol w="556037"/>
                <a:gridCol w="745596"/>
              </a:tblGrid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Graph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K45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W7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Cube4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Petersen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DP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297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753383"/>
            <a:ext cx="10515600" cy="4351338"/>
          </a:xfrm>
        </p:spPr>
        <p:txBody>
          <a:bodyPr/>
          <a:lstStyle/>
          <a:p>
            <a:r>
              <a:rPr lang="en-CA" dirty="0" smtClean="0"/>
              <a:t>Larger graphs: Intractable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Grid</a:t>
            </a:r>
            <a:r>
              <a:rPr lang="en-CA" baseline="-25000" dirty="0"/>
              <a:t>5</a:t>
            </a:r>
            <a:r>
              <a:rPr lang="en-CA" dirty="0" smtClean="0"/>
              <a:t>, Dodecahedron, Thomassen-34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85315"/>
              </p:ext>
            </p:extLst>
          </p:nvPr>
        </p:nvGraphicFramePr>
        <p:xfrm>
          <a:off x="3944558" y="3969544"/>
          <a:ext cx="4033371" cy="92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858"/>
                <a:gridCol w="1058171"/>
                <a:gridCol w="1058171"/>
                <a:gridCol w="1058171"/>
              </a:tblGrid>
              <a:tr h="345464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Graph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Grid</a:t>
                      </a:r>
                      <a:r>
                        <a:rPr lang="en-CA" sz="1100" u="none" strike="noStrike" baseline="-25000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Dodecahedron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Thomassen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Time: Sage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88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Treewidth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545821"/>
              </p:ext>
            </p:extLst>
          </p:nvPr>
        </p:nvGraphicFramePr>
        <p:xfrm>
          <a:off x="3016708" y="1821656"/>
          <a:ext cx="5619750" cy="321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305" y="5125673"/>
            <a:ext cx="595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Dodecahedron total time: 5 hours, 58 minutes, 29 seconds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4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86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462" y="590556"/>
            <a:ext cx="9144000" cy="1579648"/>
          </a:xfrm>
        </p:spPr>
        <p:txBody>
          <a:bodyPr anchor="t">
            <a:normAutofit/>
          </a:bodyPr>
          <a:lstStyle/>
          <a:p>
            <a:pPr algn="l"/>
            <a:r>
              <a:rPr lang="en-CA" dirty="0" smtClean="0">
                <a:latin typeface="Gill Sans MT" panose="020B0502020104020203" pitchFamily="34" charset="0"/>
                <a:ea typeface="MS UI Gothic" panose="020B0600070205080204" pitchFamily="34" charset="-128"/>
              </a:rPr>
              <a:t>Outline</a:t>
            </a:r>
            <a:endParaRPr lang="en-CA" dirty="0">
              <a:latin typeface="Gill Sans MT" panose="020B05020201040202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118" y="1291054"/>
            <a:ext cx="9234616" cy="4718313"/>
          </a:xfrm>
        </p:spPr>
        <p:txBody>
          <a:bodyPr>
            <a:normAutofit/>
          </a:bodyPr>
          <a:lstStyle/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Background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Motivation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Problem</a:t>
            </a:r>
          </a:p>
          <a:p>
            <a:pPr algn="l"/>
            <a:endParaRPr lang="en-CA" dirty="0" smtClean="0">
              <a:latin typeface="Gill Sans MT" panose="020B0502020104020203" pitchFamily="34" charset="0"/>
            </a:endParaRP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Solutions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Results</a:t>
            </a:r>
          </a:p>
          <a:p>
            <a:pPr algn="l"/>
            <a:r>
              <a:rPr lang="en-CA" dirty="0" smtClean="0">
                <a:latin typeface="Gill Sans MT" panose="020B0502020104020203" pitchFamily="34" charset="0"/>
              </a:rPr>
              <a:t>• Future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Dynamic Programming did not meet benchmarks</a:t>
            </a:r>
          </a:p>
          <a:p>
            <a:endParaRPr lang="en-CA" dirty="0"/>
          </a:p>
          <a:p>
            <a:r>
              <a:rPr lang="en-CA" dirty="0" smtClean="0"/>
              <a:t>O(n) search to grow decomposition could be optimized</a:t>
            </a:r>
          </a:p>
          <a:p>
            <a:endParaRPr lang="en-CA" dirty="0"/>
          </a:p>
          <a:p>
            <a:r>
              <a:rPr lang="en-CA" dirty="0" smtClean="0"/>
              <a:t>Sage: Better approaches worth investigation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1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Results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said to be FPT</a:t>
            </a:r>
          </a:p>
          <a:p>
            <a:endParaRPr lang="en-CA" dirty="0"/>
          </a:p>
          <a:p>
            <a:r>
              <a:rPr lang="en-CA" dirty="0" smtClean="0"/>
              <a:t>Is FPT in P?</a:t>
            </a:r>
          </a:p>
          <a:p>
            <a:endParaRPr lang="en-CA" dirty="0"/>
          </a:p>
          <a:p>
            <a:r>
              <a:rPr lang="en-CA" dirty="0" smtClean="0"/>
              <a:t>Many problems depend on treewidth. Limited to theory?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5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Significance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NP-Hard problems are in P when TW(G) is bounded</a:t>
            </a:r>
          </a:p>
          <a:p>
            <a:endParaRPr lang="en-CA" dirty="0"/>
          </a:p>
          <a:p>
            <a:r>
              <a:rPr lang="en-CA" dirty="0" smtClean="0"/>
              <a:t>Max clique</a:t>
            </a:r>
          </a:p>
          <a:p>
            <a:r>
              <a:rPr lang="en-CA" dirty="0" smtClean="0"/>
              <a:t>Hamilton Cycle</a:t>
            </a:r>
          </a:p>
        </p:txBody>
      </p:sp>
    </p:spTree>
    <p:extLst>
      <p:ext uri="{BB962C8B-B14F-4D97-AF65-F5344CB8AC3E}">
        <p14:creationId xmlns:p14="http://schemas.microsoft.com/office/powerpoint/2010/main" val="13466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 and Automata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Courcelle’s theorem</a:t>
            </a:r>
          </a:p>
          <a:p>
            <a:r>
              <a:rPr lang="en-CA" i="1" dirty="0" smtClean="0"/>
              <a:t>Every graph property describable by EMSO logic is linear time decidable for graphs of bounded treewidth</a:t>
            </a:r>
          </a:p>
          <a:p>
            <a:endParaRPr lang="en-CA" i="1" dirty="0"/>
          </a:p>
          <a:p>
            <a:r>
              <a:rPr lang="en-CA" dirty="0" smtClean="0"/>
              <a:t>EMSO: Extended monadic second order logic</a:t>
            </a:r>
          </a:p>
          <a:p>
            <a:r>
              <a:rPr lang="en-CA" dirty="0" smtClean="0"/>
              <a:t>Quantify over sets and subsets</a:t>
            </a:r>
          </a:p>
          <a:p>
            <a:r>
              <a:rPr lang="en-CA" dirty="0" smtClean="0"/>
              <a:t>Describe graph properties exclusively with quantifiers</a:t>
            </a:r>
          </a:p>
          <a:p>
            <a:r>
              <a:rPr lang="en-CA" dirty="0" smtClean="0"/>
              <a:t>Proof relies on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9071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81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Treewidth: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Some algorithms and heuristics for limited graphs</a:t>
            </a:r>
          </a:p>
          <a:p>
            <a:endParaRPr lang="en-CA" dirty="0"/>
          </a:p>
          <a:p>
            <a:r>
              <a:rPr lang="en-CA" dirty="0" smtClean="0"/>
              <a:t>NP-Complete or dependent on large constant</a:t>
            </a:r>
          </a:p>
          <a:p>
            <a:endParaRPr lang="en-CA" dirty="0"/>
          </a:p>
          <a:p>
            <a:r>
              <a:rPr lang="en-CA" dirty="0" smtClean="0"/>
              <a:t>No general decomposition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98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Significance vs. Practicality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Treewidth is a very powerful tool</a:t>
            </a:r>
          </a:p>
          <a:p>
            <a:r>
              <a:rPr lang="en-CA" dirty="0" smtClean="0"/>
              <a:t>Key result of modern graph theory</a:t>
            </a:r>
          </a:p>
          <a:p>
            <a:endParaRPr lang="en-CA" dirty="0"/>
          </a:p>
          <a:p>
            <a:r>
              <a:rPr lang="en-CA" dirty="0" smtClean="0"/>
              <a:t>Algorithmically underexplored</a:t>
            </a:r>
          </a:p>
          <a:p>
            <a:r>
              <a:rPr lang="en-CA" dirty="0" smtClean="0"/>
              <a:t>Does FPT count as P?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977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Future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88858" y="1629703"/>
            <a:ext cx="10515600" cy="4351338"/>
          </a:xfrm>
        </p:spPr>
        <p:txBody>
          <a:bodyPr/>
          <a:lstStyle/>
          <a:p>
            <a:r>
              <a:rPr lang="en-CA" dirty="0" smtClean="0"/>
              <a:t>More effort required to realize theoretical benefits</a:t>
            </a:r>
          </a:p>
          <a:p>
            <a:endParaRPr lang="en-CA" dirty="0"/>
          </a:p>
          <a:p>
            <a:r>
              <a:rPr lang="en-CA" dirty="0" smtClean="0"/>
              <a:t>Heuristics and Optimizations</a:t>
            </a:r>
          </a:p>
          <a:p>
            <a:endParaRPr lang="en-CA" dirty="0"/>
          </a:p>
          <a:p>
            <a:r>
              <a:rPr lang="en-CA" dirty="0" smtClean="0"/>
              <a:t>FPT/Parameterized Complexity: </a:t>
            </a:r>
          </a:p>
          <a:p>
            <a:r>
              <a:rPr lang="en-CA" dirty="0" smtClean="0"/>
              <a:t>More accurate complexity classes or shifting goalposts?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753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0326" y="5620623"/>
            <a:ext cx="2763473" cy="556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 smtClean="0">
                <a:solidFill>
                  <a:schemeClr val="bg2"/>
                </a:solidFill>
              </a:rPr>
              <a:t>Credit: T. Hawk, Flickr</a:t>
            </a:r>
            <a:endParaRPr lang="en-CA" sz="1200" dirty="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14" y="0"/>
            <a:ext cx="4575572" cy="5807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Fin</a:t>
            </a:r>
            <a:endParaRPr lang="en-CA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Background: Graph Genus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Given G and ∑, does G embed on ∑? 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</a:rPr>
              <a:t>• </a:t>
            </a:r>
            <a:r>
              <a:rPr lang="en-CA" dirty="0" smtClean="0">
                <a:latin typeface="Gill Sans MT" panose="020B0502020104020203" pitchFamily="34" charset="0"/>
              </a:rPr>
              <a:t> Fixed Parameter Tractable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 Dependent problem: Graph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0730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9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Deepdive: Minor Containment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0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Given G and H, does G have a minor H?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Also FPT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Graph Minor Theory: </a:t>
            </a:r>
          </a:p>
          <a:p>
            <a:pPr marL="0" indent="0">
              <a:buNone/>
            </a:pPr>
            <a:r>
              <a:rPr lang="en-CA" i="1" dirty="0" smtClean="0">
                <a:latin typeface="Gill Sans MT" panose="020B0502020104020203" pitchFamily="34" charset="0"/>
              </a:rPr>
              <a:t>All minor-closed properties are polynomial time membership testable</a:t>
            </a:r>
          </a:p>
          <a:p>
            <a:pPr marL="0" indent="0">
              <a:buNone/>
            </a:pPr>
            <a:endParaRPr lang="en-CA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</a:rPr>
              <a:t>• High-power result:  Applies to Graph Genus and more </a:t>
            </a:r>
            <a:endParaRPr lang="en-CA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Motivation: Graph Minor Algorithm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Dependent problem: Treewidth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If Treewidth is bounded, Minor Containment is O(n)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Many problems are in P for bounded TW*</a:t>
            </a: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4060, 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Treewidth: How treelike is G?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Minimum width across all </a:t>
            </a:r>
            <a:r>
              <a:rPr lang="en-CA" i="1" dirty="0" smtClean="0">
                <a:latin typeface="Gill Sans MT" panose="020B0502020104020203" pitchFamily="34" charset="0"/>
              </a:rPr>
              <a:t>tree decompositions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Trees have Treewidth 1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K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</a:t>
            </a:r>
            <a:r>
              <a:rPr lang="en-CA" smtClean="0">
                <a:latin typeface="Gill Sans MT" panose="020B0502020104020203" pitchFamily="34" charset="0"/>
              </a:rPr>
              <a:t>Treewidth </a:t>
            </a:r>
            <a:r>
              <a:rPr lang="en-CA" smtClean="0">
                <a:latin typeface="Gill Sans MT" panose="020B0502020104020203" pitchFamily="34" charset="0"/>
              </a:rPr>
              <a:t>N-1</a:t>
            </a: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Grid</a:t>
            </a:r>
            <a:r>
              <a:rPr lang="en-CA" baseline="-25000" dirty="0" smtClean="0">
                <a:latin typeface="Gill Sans MT" panose="020B0502020104020203" pitchFamily="34" charset="0"/>
              </a:rPr>
              <a:t>n</a:t>
            </a:r>
            <a:r>
              <a:rPr lang="en-CA" dirty="0" smtClean="0">
                <a:latin typeface="Gill Sans MT" panose="020B0502020104020203" pitchFamily="34" charset="0"/>
              </a:rPr>
              <a:t> has Treewidth N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Problem Statement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/>
          <a:lstStyle/>
          <a:p>
            <a:r>
              <a:rPr lang="en-CA" dirty="0" smtClean="0">
                <a:latin typeface="Gill Sans MT" panose="020B0502020104020203" pitchFamily="34" charset="0"/>
              </a:rPr>
              <a:t>Tree Decomposition: G = (V,E) 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D = (X,T)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25000" dirty="0">
                <a:latin typeface="Gill Sans MT" panose="020B0502020104020203" pitchFamily="34" charset="0"/>
                <a:sym typeface="Wingdings" panose="05000000000000000000" pitchFamily="2" charset="2"/>
              </a:rPr>
              <a:t>1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…n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 subsets of V. U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X</a:t>
            </a:r>
            <a:r>
              <a:rPr lang="en-CA" baseline="-40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 = V.  “Bags”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T is a tree connecting all X</a:t>
            </a:r>
            <a:r>
              <a:rPr lang="en-CA" baseline="-25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i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	- If two vertices are edge-connected, they share a node</a:t>
            </a:r>
          </a:p>
          <a:p>
            <a:pPr marL="0" indent="0">
              <a:buNone/>
            </a:pPr>
            <a:r>
              <a:rPr lang="en-CA" dirty="0">
                <a:latin typeface="Gill Sans MT" panose="020B0502020104020203" pitchFamily="34" charset="0"/>
                <a:sym typeface="Wingdings" panose="05000000000000000000" pitchFamily="2" charset="2"/>
              </a:rPr>
              <a:t>	</a:t>
            </a:r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- If two nodes share a vertex, they are path-connected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Decomposition width: size of largest bag – 1</a:t>
            </a:r>
          </a:p>
          <a:p>
            <a:r>
              <a:rPr lang="en-CA" dirty="0">
                <a:latin typeface="Gill Sans MT" panose="020B0502020104020203" pitchFamily="34" charset="0"/>
              </a:rPr>
              <a:t>Graphs have many decompositions</a:t>
            </a:r>
          </a:p>
          <a:p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Solutions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Bounded Treewidth is generally NP-C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Fixed Parameter Tractable (new trend…)</a:t>
            </a:r>
          </a:p>
          <a:p>
            <a:endParaRPr lang="en-CA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H. Bodlaender 1992: 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Reduce G until exponential algorithm feasible</a:t>
            </a:r>
          </a:p>
          <a:p>
            <a:r>
              <a:rPr lang="en-CA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“Linear Time”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0"/>
            <a:ext cx="9137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>
                <a:latin typeface="Gill Sans MT" panose="020B0502020104020203" pitchFamily="34" charset="0"/>
              </a:rPr>
              <a:t>Bodlaender 1992</a:t>
            </a: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28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Until G is small enough for brute-force: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High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Contract all edges in maximal matching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r>
              <a:rPr lang="en-CA" dirty="0" smtClean="0">
                <a:latin typeface="Gill Sans MT" panose="020B0502020104020203" pitchFamily="34" charset="0"/>
              </a:rPr>
              <a:t>Low number of low degree vertices:</a:t>
            </a:r>
          </a:p>
          <a:p>
            <a:r>
              <a:rPr lang="en-CA" dirty="0" smtClean="0">
                <a:latin typeface="Gill Sans MT" panose="020B0502020104020203" pitchFamily="34" charset="0"/>
              </a:rPr>
              <a:t>Add edge between low-degree vertices and remove simplicals</a:t>
            </a: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CA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8858" y="5920055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ill Sans MT" panose="020B0502020104020203" pitchFamily="34" charset="0"/>
              </a:rPr>
              <a:t>COMP </a:t>
            </a:r>
            <a:r>
              <a:rPr lang="en-CA" dirty="0">
                <a:latin typeface="Gill Sans MT" panose="020B0502020104020203" pitchFamily="34" charset="0"/>
              </a:rPr>
              <a:t>4060, </a:t>
            </a:r>
            <a:r>
              <a:rPr lang="en-CA" dirty="0" smtClean="0">
                <a:latin typeface="Gill Sans MT" panose="020B0502020104020203" pitchFamily="34" charset="0"/>
              </a:rPr>
              <a:t>Cox</a:t>
            </a:r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884</Words>
  <Application>Microsoft Office PowerPoint</Application>
  <PresentationFormat>Widescreen</PresentationFormat>
  <Paragraphs>275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UI Gothic</vt:lpstr>
      <vt:lpstr>Arial</vt:lpstr>
      <vt:lpstr>Calibri</vt:lpstr>
      <vt:lpstr>Calibri Light</vt:lpstr>
      <vt:lpstr>Gill Sans MT</vt:lpstr>
      <vt:lpstr>Wingdings</vt:lpstr>
      <vt:lpstr>Office Theme</vt:lpstr>
      <vt:lpstr>Treewidth</vt:lpstr>
      <vt:lpstr>Outline</vt:lpstr>
      <vt:lpstr>Background: Graph Genus</vt:lpstr>
      <vt:lpstr>Deepdive: Minor Containment</vt:lpstr>
      <vt:lpstr>Motivation: Graph Minor Algorithm</vt:lpstr>
      <vt:lpstr>Problem Statement</vt:lpstr>
      <vt:lpstr>Problem Statement</vt:lpstr>
      <vt:lpstr>Solutions</vt:lpstr>
      <vt:lpstr>Bodlaender 1992</vt:lpstr>
      <vt:lpstr>Bodlaender 1992</vt:lpstr>
      <vt:lpstr>Bodlaender 1992:  Analysis</vt:lpstr>
      <vt:lpstr>Bodlaender 1992:  Analysis</vt:lpstr>
      <vt:lpstr>What about the base case?</vt:lpstr>
      <vt:lpstr>Bodlaender 2012</vt:lpstr>
      <vt:lpstr>Bodlaender 2012</vt:lpstr>
      <vt:lpstr>Results</vt:lpstr>
      <vt:lpstr>Results</vt:lpstr>
      <vt:lpstr>Results</vt:lpstr>
      <vt:lpstr>Results</vt:lpstr>
      <vt:lpstr>Results</vt:lpstr>
      <vt:lpstr>Results</vt:lpstr>
      <vt:lpstr>Treewidth: Significance</vt:lpstr>
      <vt:lpstr>Treewidth and Automata</vt:lpstr>
      <vt:lpstr>Treewidth: Practicality</vt:lpstr>
      <vt:lpstr>Significance vs. Practicality</vt:lpstr>
      <vt:lpstr>Future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Graph Analytics on Manycore Processors</dc:title>
  <dc:creator>Taylor Cox</dc:creator>
  <cp:lastModifiedBy>Taylor Cox</cp:lastModifiedBy>
  <cp:revision>108</cp:revision>
  <dcterms:created xsi:type="dcterms:W3CDTF">2017-11-17T00:11:34Z</dcterms:created>
  <dcterms:modified xsi:type="dcterms:W3CDTF">2018-03-31T01:32:23Z</dcterms:modified>
</cp:coreProperties>
</file>