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3292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2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0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0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440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4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20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9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87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4272" y="2158899"/>
            <a:ext cx="4467792" cy="3060541"/>
          </a:xfrm>
        </p:spPr>
        <p:txBody>
          <a:bodyPr anchor="ctr"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Povos de Terreiro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ED75F-1C95-2EAD-6A3F-5E785D6F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0700" y="1459651"/>
            <a:ext cx="4595300" cy="3060541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2B84-5F7D-A155-238C-4CB6BCA9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Infraestrutura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A3A2-3365-4412-6B58-705DFE47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2336426"/>
          </a:xfrm>
        </p:spPr>
        <p:txBody>
          <a:bodyPr>
            <a:normAutofit/>
          </a:bodyPr>
          <a:lstStyle/>
          <a:p>
            <a:r>
              <a:rPr lang="pt-BR" sz="24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Os povos de terreiro habitam em barracões, as próprias casas de terreiro. Os moradores estudam em instituições de ensino comuns, como qualquer cidadão tem o direito de estudo. Nos terreiros existem herbários, locais onde eles cultivam suas ervas medicinais, usadas para que eles possam se cuidar dentro da casa.</a:t>
            </a:r>
            <a:endParaRPr lang="pt-BR" sz="2400" kern="10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54F5A8-9C89-59FC-8B2F-BF6E209F6F4C}"/>
              </a:ext>
            </a:extLst>
          </p:cNvPr>
          <p:cNvSpPr txBox="1">
            <a:spLocks/>
          </p:cNvSpPr>
          <p:nvPr/>
        </p:nvSpPr>
        <p:spPr>
          <a:xfrm>
            <a:off x="1371600" y="3585881"/>
            <a:ext cx="8489576" cy="5916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Patrimônio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natural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cultural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9D5931-9915-B14A-F5A5-183CE0E5C5DC}"/>
              </a:ext>
            </a:extLst>
          </p:cNvPr>
          <p:cNvSpPr txBox="1"/>
          <p:nvPr/>
        </p:nvSpPr>
        <p:spPr>
          <a:xfrm>
            <a:off x="1371600" y="4328831"/>
            <a:ext cx="9448800" cy="2248693"/>
          </a:xfrm>
          <a:prstGeom prst="rect">
            <a:avLst/>
          </a:prstGeom>
          <a:noFill/>
        </p:spPr>
        <p:txBody>
          <a:bodyPr wrap="square" numCol="1" anchor="t">
            <a:spAutoFit/>
          </a:bodyPr>
          <a:lstStyle/>
          <a:p>
            <a:pPr marL="342900" indent="-342900" algn="l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Alguns patrimônios culturais dos povos de terreiro são: sua religiosidade e sua espiritualidade; sua cosmologia e mitologia; suas músicas e danças; seus adereços e vestimentas; conhecimentos ancestrais; artesanato e culinária.</a:t>
            </a:r>
            <a:endParaRPr lang="pt-BR" sz="2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2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2077-4DA9-1BE8-B854-E7854936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Modo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470F-B3FC-E2EC-7EEB-D66F0243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8300"/>
            <a:ext cx="9601200" cy="358140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modo de vida dos povos de terreiro é muito diverso e envolve diferentes práticas culturais e religiosas. Os terreiros são espaços onde são realizadas as cerimônias e festas ligadas às religiões de matriz africana no Brasil, como a Umbanda e o Candomblé. Nessas comunidades, a religião é vista como uma forma de organização social, que está presente em todas as esferas do cotidiano, desde a alimentação até as relações familiares e de trabalho. Além disso, os terreiros também são espaços de resistência cultural e luta contra a discriminação e o preconceito racial e religioso.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2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C5D-6222-E9AF-8F1B-C1B00CB5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Referências</a:t>
            </a:r>
            <a:endParaRPr lang="en-US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A7A9-3D9E-DC10-BF4E-2E5C7E0B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5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23B9-E2B5-F432-15DB-3F015ED3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cs typeface="Calibri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8874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9AD3-6968-2801-0790-E649D9D2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7219"/>
            <a:ext cx="3411070" cy="17330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pt-BR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BD28-FFBA-CD28-68CA-82E2B364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>
                <a:latin typeface="Arial"/>
                <a:cs typeface="Arial"/>
              </a:rPr>
              <a:t>Povos de terreiro são aquelas famílias que possuem vínculo com casa de tradição de matriz africana.</a:t>
            </a:r>
          </a:p>
          <a:p>
            <a:r>
              <a:rPr lang="pt-BR" sz="2400">
                <a:latin typeface="Arial"/>
                <a:cs typeface="Arial"/>
              </a:rPr>
              <a:t>Esse espaço congrega comunidades que têm características comuns, como a manutenção das tradições de matriz africana, o respeito aos ancestrais, os valores de generosidade e solidariedade, o conceito amplo de família e uma relação próxima com o meio ambiente. Dessa forma, essas comunidades possuem uma cultura diferenciada que constituem patrimônio cultural afro-brasileiro.</a:t>
            </a:r>
          </a:p>
        </p:txBody>
      </p:sp>
    </p:spTree>
    <p:extLst>
      <p:ext uri="{BB962C8B-B14F-4D97-AF65-F5344CB8AC3E}">
        <p14:creationId xmlns:p14="http://schemas.microsoft.com/office/powerpoint/2010/main" val="172574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9DE8-BA34-601A-2BCF-4665D2E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Nome do Povo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718A77-D31C-E352-CFB3-DD8854E643F5}"/>
              </a:ext>
            </a:extLst>
          </p:cNvPr>
          <p:cNvSpPr txBox="1">
            <a:spLocks/>
          </p:cNvSpPr>
          <p:nvPr/>
        </p:nvSpPr>
        <p:spPr>
          <a:xfrm>
            <a:off x="832449" y="29760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Localização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do Povo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68CEB0-06CD-4708-1E50-BC893E5E1342}"/>
              </a:ext>
            </a:extLst>
          </p:cNvPr>
          <p:cNvSpPr txBox="1"/>
          <p:nvPr/>
        </p:nvSpPr>
        <p:spPr>
          <a:xfrm>
            <a:off x="5181600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0085E0-5DA4-0F52-DE1F-C7C200422620}"/>
              </a:ext>
            </a:extLst>
          </p:cNvPr>
          <p:cNvSpPr txBox="1"/>
          <p:nvPr/>
        </p:nvSpPr>
        <p:spPr>
          <a:xfrm>
            <a:off x="832448" y="1644265"/>
            <a:ext cx="6921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nome da comunidade de terreiro do Engenho Velho da Casa Branca é Ilê Axé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Iyá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Nassô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Oká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3C795E8-6940-CB15-3A1F-FFCA06F3C274}"/>
              </a:ext>
            </a:extLst>
          </p:cNvPr>
          <p:cNvSpPr txBox="1"/>
          <p:nvPr/>
        </p:nvSpPr>
        <p:spPr>
          <a:xfrm>
            <a:off x="843950" y="4347880"/>
            <a:ext cx="6910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comunidade de terreiro da Casa Branca do Engenho Velho está localizada no bairro do Engenho Velho de Brotas, na cidade de Salvador, no estado da Bahia, Brasil.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C95E04-9717-8597-4EFB-D7A6DA1AD75C}"/>
              </a:ext>
            </a:extLst>
          </p:cNvPr>
          <p:cNvSpPr txBox="1"/>
          <p:nvPr/>
        </p:nvSpPr>
        <p:spPr>
          <a:xfrm>
            <a:off x="5181600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5BD13436-EE52-819E-614D-BED89913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99" y="3004549"/>
            <a:ext cx="4149680" cy="291774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BE83C8-1A02-9EB8-3E8E-117950E27E01}"/>
              </a:ext>
            </a:extLst>
          </p:cNvPr>
          <p:cNvSpPr txBox="1"/>
          <p:nvPr/>
        </p:nvSpPr>
        <p:spPr>
          <a:xfrm>
            <a:off x="7754299" y="5987534"/>
            <a:ext cx="340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Casa Branca do Engenho Velho</a:t>
            </a:r>
          </a:p>
        </p:txBody>
      </p:sp>
    </p:spTree>
    <p:extLst>
      <p:ext uri="{BB962C8B-B14F-4D97-AF65-F5344CB8AC3E}">
        <p14:creationId xmlns:p14="http://schemas.microsoft.com/office/powerpoint/2010/main" val="243598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42D4-1ADB-72B2-9A81-10DC835D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Ecos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istema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1254-E625-3200-92E7-179BCC79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terreiro da Casa Branca do Engenho Velho, localizado em Salvador, Bahia, está inserido no bioma da Mata Atlântica. A Mata Atlântica é um dos biomas mais ricos em biodiversidade do mundo, caracterizado por uma vegetação exuberante que inclui florestas tropicais, manguezais e restingas.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215EBC0-E142-5B91-134A-FA76295A3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86" y="3584805"/>
            <a:ext cx="4265765" cy="28438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5ED87D2-BE49-3900-51B5-C5B09B49A475}"/>
              </a:ext>
            </a:extLst>
          </p:cNvPr>
          <p:cNvSpPr txBox="1"/>
          <p:nvPr/>
        </p:nvSpPr>
        <p:spPr>
          <a:xfrm>
            <a:off x="4322421" y="5987534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Mata atlântica da Bahia</a:t>
            </a:r>
          </a:p>
        </p:txBody>
      </p:sp>
    </p:spTree>
    <p:extLst>
      <p:ext uri="{BB962C8B-B14F-4D97-AF65-F5344CB8AC3E}">
        <p14:creationId xmlns:p14="http://schemas.microsoft.com/office/powerpoint/2010/main" val="30848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2A01-C9FA-D621-6D94-D141A76C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predominante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571B-40AE-D7DF-6DF2-B05B87B2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agricultura é uma atividade comum em muitas casas de santo, que cultivam alimentos como a mandioca, o milho, o feijão e o inhame para consumo próprio e para a realização de festividades religiosas. A produção agrícola é geralmente realizada de forma ritualizada, com práticas que envolvem elementos do culto religioso.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arte também é uma forma de produção presente nos povos de terreiro, com a confecção de instrumentos musicais, adornos e outros objetos sagrados utilizados em rituais e cerimônias.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7AE8-7EC8-D156-4253-877AEB9F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Etnomat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5811-8671-4851-BCDC-24C4025B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8750"/>
            <a:ext cx="10134600" cy="231849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povos de terreiro possuem uma rica tradição em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etnomatemática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ou seja, uma matemática cultural e específica de determinado grupo social. Essa matemática está presente nas práticas religiosas, nos jogos e na arte dos terreiros, por exemplo. Um exemplo de prática matemática presente nos terreiros são as coreografias dos orixás, que envolvem movimentos em sequência e simetria.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D6F4C01-BD64-2556-597B-1007DA35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97" y="3609943"/>
            <a:ext cx="3504203" cy="263845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7F084D-14F6-08D5-6409-E9EE43ECEF7A}"/>
              </a:ext>
            </a:extLst>
          </p:cNvPr>
          <p:cNvSpPr txBox="1"/>
          <p:nvPr/>
        </p:nvSpPr>
        <p:spPr>
          <a:xfrm>
            <a:off x="1009525" y="3797495"/>
            <a:ext cx="6992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Além disso, os jogos de búzios e cartas também são exemplos de práticas matemáticas presentes na religião dos terreiros.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2C1540-A41A-14CD-7F58-7C91607A9C5F}"/>
              </a:ext>
            </a:extLst>
          </p:cNvPr>
          <p:cNvSpPr txBox="1"/>
          <p:nvPr/>
        </p:nvSpPr>
        <p:spPr>
          <a:xfrm rot="10800000" flipV="1">
            <a:off x="8001997" y="6298650"/>
            <a:ext cx="280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Jogos de búzios </a:t>
            </a:r>
          </a:p>
        </p:txBody>
      </p:sp>
    </p:spTree>
    <p:extLst>
      <p:ext uri="{BB962C8B-B14F-4D97-AF65-F5344CB8AC3E}">
        <p14:creationId xmlns:p14="http://schemas.microsoft.com/office/powerpoint/2010/main" val="367613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F0F3-FA0A-47BC-EB7C-F345E286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Religiosidade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C85D-3AAD-644C-FA92-E5261DBC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49435" cy="1143000"/>
          </a:xfrm>
        </p:spPr>
        <p:txBody>
          <a:bodyPr/>
          <a:lstStyle/>
          <a:p>
            <a:endParaRPr lang="pt-BR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9E27AE-1444-3AF5-EC2A-11ADA2275275}"/>
              </a:ext>
            </a:extLst>
          </p:cNvPr>
          <p:cNvSpPr txBox="1"/>
          <p:nvPr/>
        </p:nvSpPr>
        <p:spPr>
          <a:xfrm>
            <a:off x="1228165" y="1839724"/>
            <a:ext cx="9744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Candomblé é uma religião de matriz africana que cultua os orixás. O termo candomblé vem da junção das palavras quimbundo candombe (dança com atabaques) + iorubá ilê (casa), que significa casa da dança com atabaques. Decorrida do animismo africano, a religião tem por base a alma da Natureza.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D3A9B6-F487-EE50-43B9-825CC477BFF7}"/>
              </a:ext>
            </a:extLst>
          </p:cNvPr>
          <p:cNvSpPr txBox="1"/>
          <p:nvPr/>
        </p:nvSpPr>
        <p:spPr>
          <a:xfrm>
            <a:off x="1371600" y="1428750"/>
            <a:ext cx="230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Candomblé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B60219-CDB1-434F-E555-2D84BDE12205}"/>
              </a:ext>
            </a:extLst>
          </p:cNvPr>
          <p:cNvSpPr txBox="1"/>
          <p:nvPr/>
        </p:nvSpPr>
        <p:spPr>
          <a:xfrm>
            <a:off x="1371599" y="3778716"/>
            <a:ext cx="254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Umbanda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438287-5812-477A-6225-71D60C06B317}"/>
              </a:ext>
            </a:extLst>
          </p:cNvPr>
          <p:cNvSpPr txBox="1"/>
          <p:nvPr/>
        </p:nvSpPr>
        <p:spPr>
          <a:xfrm>
            <a:off x="1228164" y="4417874"/>
            <a:ext cx="9744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Umbanda é uma religião monoteísta e afro-brasileira, surgida em 1908, fundada por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Zélio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Fernandino de Moraes. Baseia-se em três 3 conceitos fundamentais: Luz, Caridade e Amor. A palavra “umbanda” pertence ao vocabulário quimbundo, de Angola, e quer dizer “arte de curar”.</a:t>
            </a:r>
          </a:p>
        </p:txBody>
      </p:sp>
    </p:spTree>
    <p:extLst>
      <p:ext uri="{BB962C8B-B14F-4D97-AF65-F5344CB8AC3E}">
        <p14:creationId xmlns:p14="http://schemas.microsoft.com/office/powerpoint/2010/main" val="428036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837E-FB86-1EBC-C407-0772B518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Festas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Tradicionais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F179-EE56-418D-55FB-4C1EA1F1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606362"/>
            <a:ext cx="10452846" cy="5251637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Algumas das principais festas religiosas celebradas na Casa Branca do Engenho Velho são:
Festa de Iemanjá: Realizada em 2 de fevereiro, é uma das festas mais populares e conhecidas do candomblé. É dedicada à orixá Iemanjá, considerada a mãe das águas, e consiste em uma procissão até a praia, onde são feitas oferendas e agradecimentos.
Festa de Oxalá: Celebrada em janeiro ou fevereiro, essa festa homenageia Oxalá, considerado o orixá maior e o pai de todos os orixás. É um momento de renovação, paz e purificação, com rituais e oferendas.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0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EA85-F90E-6D3F-233C-5BD70B9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Festas Tradicionais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E45D8-8C77-54D0-436F-D7742E6D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3147"/>
            <a:ext cx="10114208" cy="2998599"/>
          </a:xfrm>
        </p:spPr>
        <p:txBody>
          <a:bodyPr>
            <a:normAutofit/>
          </a:bodyPr>
          <a:lstStyle/>
          <a:p>
            <a:r>
              <a:rPr lang="pt-BR" sz="24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Festa de Ogum: Realizada em abril, é dedicada a Ogum, orixá associado à guerra, à coragem e à força. Durante a festa, são feitos rituais e oferecidas comidas e bebidas em honra a Ogum.</a:t>
            </a:r>
            <a:endParaRPr lang="pt-BR" sz="2400" kern="100">
              <a:effectLst/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r>
              <a:rPr lang="pt-BR" sz="24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Festa de Xangô: Celebrada em junho, é dedicada a Xangô, orixá relacionado à justiça, ao poder e à sabedoria. Durante a festa, são realizados rituais, danças e cantos em louvor a Xangô.</a:t>
            </a:r>
            <a:endParaRPr lang="pt-BR" sz="2400" kern="100">
              <a:effectLst/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DE3EE8E-8B7A-11B6-77F9-B698FD43E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03" y="3859195"/>
            <a:ext cx="4306471" cy="28351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CD1591-5227-E352-2D15-BFFD4F7B83C9}"/>
              </a:ext>
            </a:extLst>
          </p:cNvPr>
          <p:cNvSpPr txBox="1"/>
          <p:nvPr/>
        </p:nvSpPr>
        <p:spPr>
          <a:xfrm>
            <a:off x="6024282" y="6325062"/>
            <a:ext cx="49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Celebração </a:t>
            </a:r>
          </a:p>
        </p:txBody>
      </p:sp>
    </p:spTree>
    <p:extLst>
      <p:ext uri="{BB962C8B-B14F-4D97-AF65-F5344CB8AC3E}">
        <p14:creationId xmlns:p14="http://schemas.microsoft.com/office/powerpoint/2010/main" val="291290909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TF10001025</vt:lpstr>
      <vt:lpstr>Povos de Terreiro</vt:lpstr>
      <vt:lpstr>O que são</vt:lpstr>
      <vt:lpstr>Nome do Povo</vt:lpstr>
      <vt:lpstr>Ecossistema</vt:lpstr>
      <vt:lpstr>Produção predominante</vt:lpstr>
      <vt:lpstr>Etnomatemática</vt:lpstr>
      <vt:lpstr>Religiosidade</vt:lpstr>
      <vt:lpstr>Festas Tradicionais</vt:lpstr>
      <vt:lpstr>Festas Tradicionais </vt:lpstr>
      <vt:lpstr>Infraestrutura</vt:lpstr>
      <vt:lpstr>Modo de vida</vt:lpstr>
      <vt:lpstr>Referências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Deyvid Ferreira Borges</cp:lastModifiedBy>
  <cp:revision>56</cp:revision>
  <dcterms:created xsi:type="dcterms:W3CDTF">2023-05-25T10:36:52Z</dcterms:created>
  <dcterms:modified xsi:type="dcterms:W3CDTF">2023-10-31T16:01:35Z</dcterms:modified>
</cp:coreProperties>
</file>