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son Coyotito" initials="JC" lastIdx="1" clrIdx="0">
    <p:extLst>
      <p:ext uri="{19B8F6BF-5375-455C-9EA6-DF929625EA0E}">
        <p15:presenceInfo xmlns:p15="http://schemas.microsoft.com/office/powerpoint/2012/main" userId="ae9f4b36f7bdb5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CC0000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>
        <p:scale>
          <a:sx n="81" d="100"/>
          <a:sy n="81" d="100"/>
        </p:scale>
        <p:origin x="1048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7T15:50:04.087" idx="1">
    <p:pos x="189" y="10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5BA2CA7-C783-44F9-B371-E5550C0781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KE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7CBFF32-350F-43D9-84EB-E4F349513F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KE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35932835-F151-4C23-9754-51CD199406C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9CC7ED5E-DB1C-453E-B40F-395E9721F86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KE"/>
              <a:t>Click to edit Master text styles</a:t>
            </a:r>
          </a:p>
          <a:p>
            <a:pPr lvl="1"/>
            <a:r>
              <a:rPr lang="ru-RU" altLang="en-KE"/>
              <a:t>Second level</a:t>
            </a:r>
          </a:p>
          <a:p>
            <a:pPr lvl="2"/>
            <a:r>
              <a:rPr lang="ru-RU" altLang="en-KE"/>
              <a:t>Third level</a:t>
            </a:r>
          </a:p>
          <a:p>
            <a:pPr lvl="3"/>
            <a:r>
              <a:rPr lang="ru-RU" altLang="en-KE"/>
              <a:t>Fourth level</a:t>
            </a:r>
          </a:p>
          <a:p>
            <a:pPr lvl="4"/>
            <a:r>
              <a:rPr lang="ru-RU" altLang="en-KE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E45D939B-487E-4221-BB52-8BBD1129B6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KE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C17D11FD-6A75-41C3-BE3E-18E01D679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3068978-A13A-49A4-A9CB-678DA1DA11CB}" type="slidenum">
              <a:rPr lang="ru-RU" altLang="en-KE"/>
              <a:pPr/>
              <a:t>‹#›</a:t>
            </a:fld>
            <a:endParaRPr lang="ru-RU" altLang="en-K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C517DB3-95DE-4DBB-8BB8-C5ADD5DA89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47813" y="5373688"/>
            <a:ext cx="5903912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l">
              <a:defRPr sz="3200"/>
            </a:lvl1pPr>
          </a:lstStyle>
          <a:p>
            <a:pPr lvl="0"/>
            <a:r>
              <a:rPr lang="en-US" altLang="en-KE" noProof="0"/>
              <a:t>Click to edit Master title style</a:t>
            </a:r>
            <a:endParaRPr lang="ru-RU" altLang="en-KE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7D568E-C9E8-4FDA-B1C4-656E18A65F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45200"/>
            <a:ext cx="5903912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en-US" altLang="en-KE" noProof="0"/>
              <a:t>Click to edit Master subtitle style</a:t>
            </a:r>
            <a:endParaRPr lang="ru-RU" altLang="en-KE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3C61-EB62-4E81-9820-89F38915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292A6-A229-4BCF-80F1-9789626A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322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15C0C-0FC0-4843-A1A4-3531DE064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2882F-BEA7-4F9E-8D0A-4CBB20E37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9576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FF64-54E5-41AC-8A96-15FD11AB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0C6E-F849-46EC-A7AE-EFFB6E30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8927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D3D6-57E4-4B17-BAD6-7E29DBA6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9BAD4-7B75-485A-83D3-D7F7CA36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43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550E-91A5-499C-B31A-51A69AB9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B1227-FF9B-4CAE-A888-A7C22FF7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F1757-C684-42BA-86A0-91DF05FB8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1193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A4C-3AB0-4F26-A1C8-B368722E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38-BD65-436D-933C-AAF8325A5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A7EC5-4102-43B7-A333-F4336567D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85A327-DCEA-4870-A4F5-3F818EDED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943B8-B0A2-47C9-9E81-5AC2E879F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711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9F78-60E6-4911-9903-740A575E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793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AC68-7A21-4378-A743-6FD7DCA43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AE6B-2BEB-4FE9-9FB8-CB2281E5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C5CEF-326C-416B-989E-613F80FC3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59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8B97-8B03-4EC6-B7A3-D486EBEE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95952-CB4C-44A9-8A51-8F7F552C4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BC7DA-0712-4FCF-8668-9FEF003F4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360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E2DBE4-C433-4C3D-9B00-B56823ABA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KE"/>
              <a:t>Click to edit Master title style</a:t>
            </a:r>
            <a:endParaRPr lang="ru-RU" altLang="en-KE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6E466D-35A7-44A8-898C-DCAB895E7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KE"/>
              <a:t>Click to edit Master text styles</a:t>
            </a:r>
          </a:p>
          <a:p>
            <a:pPr lvl="1"/>
            <a:r>
              <a:rPr lang="en-US" altLang="en-KE"/>
              <a:t>Second level</a:t>
            </a:r>
          </a:p>
          <a:p>
            <a:pPr lvl="2"/>
            <a:r>
              <a:rPr lang="en-US" altLang="en-KE"/>
              <a:t>Third level</a:t>
            </a:r>
          </a:p>
          <a:p>
            <a:pPr lvl="3"/>
            <a:r>
              <a:rPr lang="en-US" altLang="en-KE"/>
              <a:t>Fourth level</a:t>
            </a:r>
          </a:p>
          <a:p>
            <a:pPr lvl="4"/>
            <a:r>
              <a:rPr lang="en-US" altLang="en-KE"/>
              <a:t>Fifth level</a:t>
            </a:r>
            <a:endParaRPr lang="ru-RU" altLang="en-K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2009C5AE-C2BC-4F11-913E-AADDCC4D8E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47864" y="1052737"/>
            <a:ext cx="5299249" cy="936402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tx2"/>
                </a:solidFill>
                <a:effectLst/>
                <a:latin typeface="Fira Code" panose="020B0809050000020004" pitchFamily="49" charset="0"/>
              </a:rPr>
              <a:t>African Storytelling in IT</a:t>
            </a:r>
            <a:endParaRPr lang="en-US" altLang="en-KE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3447734B-BD04-470D-92E7-338795FEAE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707904" y="1989138"/>
            <a:ext cx="4320480" cy="1223838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tx2"/>
                </a:solidFill>
                <a:effectLst/>
                <a:latin typeface="Fira Code" panose="020B0809050000020004" pitchFamily="49" charset="0"/>
              </a:rPr>
              <a:t>Bridging Tradition and Technology</a:t>
            </a:r>
            <a:endParaRPr lang="uk-UA" altLang="en-KE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3A35-89C6-409C-8DBF-9B229B29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Impact and Benefits</a:t>
            </a:r>
            <a:endParaRPr lang="en-K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8CCD-FB78-4B81-B5CC-7B9BADD8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Enhanced Engagement: Culturally relevant content can increase user engagement and satisfaction.</a:t>
            </a:r>
          </a:p>
          <a:p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Cultural Inclusivity: Integrating cultural elements promotes inclusivity and respect for diversity.</a:t>
            </a:r>
          </a:p>
          <a:p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Traditional Preservation: Leveraging technology to preserve and share traditional stories and practices.</a:t>
            </a:r>
          </a:p>
          <a:p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Diverse Innovation: Combining traditional wisdom with modern technology fosters innovation and new perspectives.</a:t>
            </a:r>
          </a:p>
          <a:p>
            <a:endParaRPr lang="en-KE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9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449E-A5FB-4863-A899-B186E947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Navigating Challenges</a:t>
            </a:r>
            <a:endParaRPr lang="en-K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C389-E84B-4CF9-95B5-49F45083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Respecting vs. Appropriating: Ensuring cultural elements are used respectfully and not exploited.</a:t>
            </a:r>
          </a:p>
          <a:p>
            <a:r>
              <a:rPr lang="en-US" dirty="0">
                <a:solidFill>
                  <a:schemeClr val="tx2"/>
                </a:solidFill>
              </a:rPr>
              <a:t>Balancing Old and New: Harmonizing traditional storytelling methods with modern technology.</a:t>
            </a:r>
          </a:p>
          <a:p>
            <a:r>
              <a:rPr lang="en-US" dirty="0">
                <a:solidFill>
                  <a:schemeClr val="tx2"/>
                </a:solidFill>
              </a:rPr>
              <a:t>Collaboration is Key: Working with cultural experts and communities to ensure authenticity and respect.</a:t>
            </a:r>
            <a:endParaRPr lang="en-K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43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DF21-56C5-40A1-8C3C-4CCABCBA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The Road Ahead</a:t>
            </a:r>
            <a:endParaRPr lang="en-K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91E25-C04A-4793-A291-5005101A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AI-powered African Narratives: Using artificial intelligence to create and preserve African stories.</a:t>
            </a:r>
          </a:p>
          <a:p>
            <a:r>
              <a:rPr lang="en-US" dirty="0">
                <a:solidFill>
                  <a:schemeClr val="tx2"/>
                </a:solidFill>
              </a:rPr>
              <a:t>VR/AR Cultural Experiences: Developing virtual and augmented reality experiences to immerse users in African cultures.</a:t>
            </a:r>
          </a:p>
          <a:p>
            <a:r>
              <a:rPr lang="en-US" dirty="0">
                <a:solidFill>
                  <a:schemeClr val="tx2"/>
                </a:solidFill>
              </a:rPr>
              <a:t>Blockchain for Story Authenticity: Utilizing blockchain to verify and preserve the authenticity of traditional stories.</a:t>
            </a:r>
            <a:endParaRPr lang="en-K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9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4A7D-E53F-46B4-93C5-51181B98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Cultivating Innovation Through Heritage</a:t>
            </a:r>
            <a:endParaRPr lang="en-K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8688-79D0-4A5B-AA19-C71189EA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Emphasize the importance of using traditional heritage as a foundation for technological innovation.</a:t>
            </a:r>
          </a:p>
          <a:p>
            <a:r>
              <a:rPr lang="en-US" dirty="0"/>
              <a:t>Highlight how blending old and new can lead to unique and impactful advancements.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2307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A318-D1D4-4972-9721-C8436DF8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Continue the Story</a:t>
            </a:r>
            <a:endParaRPr lang="en-KE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ACAE-C2F5-480A-BE6A-43A67022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Encourage the audience to scan the QR code to access more resources and join the conversation about integrating African storytelling with IT.</a:t>
            </a:r>
          </a:p>
          <a:p>
            <a:r>
              <a:rPr lang="en-US" dirty="0">
                <a:solidFill>
                  <a:schemeClr val="tx2"/>
                </a:solidFill>
                <a:latin typeface="Arial Narrow" panose="020B0606020202030204" pitchFamily="34" charset="0"/>
              </a:rPr>
              <a:t>Provide links to further reading, online communities, and upcoming events related to the topic.</a:t>
            </a:r>
            <a:endParaRPr lang="en-KE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1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E8290A-2C8E-425E-83B7-0A385728CB44}"/>
              </a:ext>
            </a:extLst>
          </p:cNvPr>
          <p:cNvSpPr/>
          <p:nvPr/>
        </p:nvSpPr>
        <p:spPr>
          <a:xfrm>
            <a:off x="2748426" y="2967335"/>
            <a:ext cx="3647152" cy="923330"/>
          </a:xfrm>
          <a:prstGeom prst="rect">
            <a:avLst/>
          </a:prstGeom>
          <a:noFill/>
          <a:ln>
            <a:noFill/>
          </a:ln>
          <a:effectLst>
            <a:glow rad="101600">
              <a:srgbClr val="FF0000">
                <a:alpha val="60000"/>
              </a:srgb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939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8C9EBAC-7106-487C-A829-A2A160389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5616575" cy="649287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chemeClr val="tx2"/>
                </a:solidFill>
                <a:effectLst/>
                <a:latin typeface="Arial Black" panose="020B0A04020102020204" pitchFamily="34" charset="0"/>
              </a:rPr>
              <a:t>The Power of African Narratives </a:t>
            </a:r>
            <a:br>
              <a:rPr lang="en-US" sz="2000" dirty="0">
                <a:solidFill>
                  <a:schemeClr val="tx2"/>
                </a:solidFill>
                <a:latin typeface="Arial Black" panose="020B0A04020102020204" pitchFamily="34" charset="0"/>
              </a:rPr>
            </a:br>
            <a:endParaRPr lang="uk-UA" altLang="en-KE" sz="20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CF35673-43CC-4A27-96A2-579106D98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7273925" cy="53990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KE" sz="2400" dirty="0"/>
              <a:t>African storytelling is a powerful cultural tradition that has preserved history, values, and wisdom for generations.</a:t>
            </a:r>
          </a:p>
          <a:p>
            <a:pPr>
              <a:lnSpc>
                <a:spcPct val="80000"/>
              </a:lnSpc>
            </a:pPr>
            <a:r>
              <a:rPr lang="en-US" altLang="en-KE" sz="2400" dirty="0"/>
              <a:t>It is characterized by rich oral traditions, symbolism, and community engagement.</a:t>
            </a:r>
          </a:p>
          <a:p>
            <a:pPr>
              <a:lnSpc>
                <a:spcPct val="80000"/>
              </a:lnSpc>
            </a:pPr>
            <a:r>
              <a:rPr lang="en-US" altLang="en-KE" sz="2400" dirty="0"/>
              <a:t>In modern times, this ancient practice can offer unique perspectives and methods for information technology.</a:t>
            </a:r>
          </a:p>
          <a:p>
            <a:pPr>
              <a:lnSpc>
                <a:spcPct val="80000"/>
              </a:lnSpc>
            </a:pPr>
            <a:endParaRPr lang="uk-UA" altLang="en-K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74DB4BE-8428-4192-A9C0-C0FB018E8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188913"/>
            <a:ext cx="7127875" cy="723900"/>
          </a:xfrm>
        </p:spPr>
        <p:txBody>
          <a:bodyPr/>
          <a:lstStyle/>
          <a:p>
            <a:pPr algn="l"/>
            <a:r>
              <a:rPr lang="en-US" altLang="en-KE" sz="2800" dirty="0">
                <a:solidFill>
                  <a:srgbClr val="000000"/>
                </a:solidFill>
              </a:rPr>
              <a:t>Yesterday's Griots, Today's Data Scientists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2D9EB70-645B-42D4-B2ED-4A4F5172F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3"/>
            <a:ext cx="7116762" cy="5616575"/>
          </a:xfrm>
        </p:spPr>
        <p:txBody>
          <a:bodyPr/>
          <a:lstStyle/>
          <a:p>
            <a:r>
              <a:rPr lang="en-US" altLang="en-KE" dirty="0">
                <a:solidFill>
                  <a:srgbClr val="000000"/>
                </a:solidFill>
              </a:rPr>
              <a:t>Griots, traditional African storytellers, were the keepers of history and culture.</a:t>
            </a:r>
          </a:p>
          <a:p>
            <a:r>
              <a:rPr lang="en-US" altLang="en-KE" dirty="0">
                <a:solidFill>
                  <a:srgbClr val="000000"/>
                </a:solidFill>
              </a:rPr>
              <a:t>Today's data scientists can draw parallels with griots by using data to tell compelling stories.</a:t>
            </a:r>
          </a:p>
          <a:p>
            <a:r>
              <a:rPr lang="en-US" altLang="en-KE" dirty="0">
                <a:solidFill>
                  <a:srgbClr val="000000"/>
                </a:solidFill>
              </a:rPr>
              <a:t>Both roles involve interpreting information and sharing it in a meaningful 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84AF-9B35-4A11-AD7A-3379E70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b="1" dirty="0"/>
              <a:t>Key Elements of African Storytelling</a:t>
            </a:r>
            <a:endParaRPr lang="en-KE" sz="2800" dirty="0"/>
          </a:p>
        </p:txBody>
      </p:sp>
      <p:pic>
        <p:nvPicPr>
          <p:cNvPr id="5" name="Content Placeholder 4" descr="Giraffe with solid fill">
            <a:extLst>
              <a:ext uri="{FF2B5EF4-FFF2-40B4-BE49-F238E27FC236}">
                <a16:creationId xmlns:a16="http://schemas.microsoft.com/office/drawing/2014/main" id="{8924D292-178D-4D57-8F8F-18500AD47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113" y="1916832"/>
            <a:ext cx="914400" cy="914400"/>
          </a:xfrm>
          <a:effectLst>
            <a:glow rad="139700">
              <a:schemeClr val="accent6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29E8A-C4D7-4D88-A1E8-5EBC956B2512}"/>
              </a:ext>
            </a:extLst>
          </p:cNvPr>
          <p:cNvSpPr txBox="1"/>
          <p:nvPr/>
        </p:nvSpPr>
        <p:spPr>
          <a:xfrm>
            <a:off x="1403649" y="3212976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Symbolism: Use of symbols to convey deeper meanings.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Interactivity: Engaging the audience actively in the storytelling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Context: Providing background and cultural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Community: Involving the community to maintain the story’s richness and accuracy.</a:t>
            </a:r>
            <a:endParaRPr lang="en-K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4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18F3-000E-4625-A232-7FFE158F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Where Tradition Meets Technology</a:t>
            </a:r>
            <a:endParaRPr lang="en-KE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FE5A-D04C-4529-9AE3-CB76D1A7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/>
                </a:solidFill>
                <a:latin typeface="Arial Narrow" panose="020B0606020202030204" pitchFamily="34" charset="0"/>
              </a:rPr>
              <a:t>Data Visualization: Using vibrant and culturally relevant imagery to present data.</a:t>
            </a:r>
          </a:p>
          <a:p>
            <a:r>
              <a:rPr lang="en-US" i="1" dirty="0">
                <a:solidFill>
                  <a:schemeClr val="tx2"/>
                </a:solidFill>
                <a:latin typeface="Arial Narrow" panose="020B0606020202030204" pitchFamily="34" charset="0"/>
              </a:rPr>
              <a:t>User Experience Design: Crafting interfaces that reflect cultural values and storytelling techniques.</a:t>
            </a:r>
          </a:p>
          <a:p>
            <a:r>
              <a:rPr lang="en-US" i="1" dirty="0">
                <a:solidFill>
                  <a:schemeClr val="tx2"/>
                </a:solidFill>
                <a:latin typeface="Arial Narrow" panose="020B0606020202030204" pitchFamily="34" charset="0"/>
              </a:rPr>
              <a:t>Information Architecture: Structuring information in a way that is intuitive and contextually relevant.</a:t>
            </a:r>
            <a:endParaRPr lang="en-KE" i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2E41-58CE-4EA8-A249-5603CD17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Data Visualization: The African Way</a:t>
            </a:r>
            <a:endParaRPr lang="en-K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8AD7-1F92-45F8-AEB7-9E970D0BA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Vibrant Imagery: Incorporating colorful and symbolic visuals.</a:t>
            </a:r>
          </a:p>
          <a:p>
            <a:r>
              <a:rPr lang="en-US" dirty="0"/>
              <a:t>Contextual Presentation: Presenting data within the cultural and historical context.</a:t>
            </a:r>
          </a:p>
          <a:p>
            <a:r>
              <a:rPr lang="en-US" dirty="0"/>
              <a:t>Interactive Exploration: Allowing users to engage with and explore the data interactively.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27147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0FE0-C15B-4DD5-96A0-6ECC0FE7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UX Design: A Cultural Journey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55EF-BF08-4D4E-A8C5-0E72FAA35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User Flows: Creating navigation paths that reflect the non-linear nature of traditional storytelling.</a:t>
            </a:r>
          </a:p>
          <a:p>
            <a:r>
              <a:rPr lang="en-US" dirty="0"/>
              <a:t>Proverb-inspired Interfaces: Using proverbs and sayings to guide users through the interface.</a:t>
            </a:r>
          </a:p>
          <a:p>
            <a:r>
              <a:rPr lang="en-US" dirty="0"/>
              <a:t>Community-centered Features: Designing features that encourage community interaction and contribution.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5856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CFF9-577F-4651-8BC6-14F2C468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Case Study: The African Dashboard</a:t>
            </a:r>
            <a:endParaRPr lang="en-K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E162-FB33-4C22-BB2C-352DAB73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Artistic Data Presentation: Using traditional African art styles to visualize data.</a:t>
            </a:r>
          </a:p>
          <a:p>
            <a:r>
              <a:rPr lang="en-US" dirty="0"/>
              <a:t>Storytelling-guided Exploration: Implementing narrative elements to guide users through data exploration.</a:t>
            </a:r>
          </a:p>
          <a:p>
            <a:r>
              <a:rPr lang="en-US" dirty="0"/>
              <a:t>Griot-inspired Contextual Tooltips: Providing context and explanations through tooltips that mimic griot storytelling.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0412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0E89-730E-485B-A0F0-8C77380E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Case Study: Cultural UX in Action</a:t>
            </a:r>
            <a:endParaRPr lang="en-KE" sz="2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ACC1-F4B3-4107-B735-E5045452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Proverb-based User Onboarding: Using African proverbs to onboard users and explain features.</a:t>
            </a:r>
          </a:p>
          <a:p>
            <a:r>
              <a:rPr lang="en-US" dirty="0"/>
              <a:t>Community Storytelling Features: Incorporating features that allow users to share their stories and experiences.</a:t>
            </a:r>
          </a:p>
          <a:p>
            <a:r>
              <a:rPr lang="en-US" dirty="0"/>
              <a:t>Folklore-inspired Game Elements: Designing gamified elements based on African folklore to enhance user engagement.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21366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K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K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51</TotalTime>
  <Words>629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Verdana</vt:lpstr>
      <vt:lpstr>굴림</vt:lpstr>
      <vt:lpstr>template</vt:lpstr>
      <vt:lpstr>African Storytelling in IT</vt:lpstr>
      <vt:lpstr>The Power of African Narratives  </vt:lpstr>
      <vt:lpstr>Yesterday's Griots, Today's Data Scientists</vt:lpstr>
      <vt:lpstr>Key Elements of African Storytelling</vt:lpstr>
      <vt:lpstr>Where Tradition Meets Technology</vt:lpstr>
      <vt:lpstr>Data Visualization: The African Way</vt:lpstr>
      <vt:lpstr>UX Design: A Cultural Journey</vt:lpstr>
      <vt:lpstr>Case Study: The African Dashboard</vt:lpstr>
      <vt:lpstr>Case Study: Cultural UX in Action</vt:lpstr>
      <vt:lpstr>Impact and Benefits</vt:lpstr>
      <vt:lpstr>Navigating Challenges</vt:lpstr>
      <vt:lpstr>The Road Ahead</vt:lpstr>
      <vt:lpstr>Cultivating Innovation Through Heritage</vt:lpstr>
      <vt:lpstr>Continue the Story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African Storytelling in IT</dc:title>
  <dc:creator>Jackson Coyotito</dc:creator>
  <cp:lastModifiedBy>Jackson Coyotito</cp:lastModifiedBy>
  <cp:revision>5</cp:revision>
  <dcterms:created xsi:type="dcterms:W3CDTF">2024-08-07T12:02:47Z</dcterms:created>
  <dcterms:modified xsi:type="dcterms:W3CDTF">2024-08-07T12:53:55Z</dcterms:modified>
</cp:coreProperties>
</file>