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dcc1a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dcc1a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dcc1a582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dcc1a582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dcc1a582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dcc1a582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cdcc1a582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cdcc1a582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dcc1a582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dcc1a582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cdcc1a582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cdcc1a582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dcc1a582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dcc1a582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dcc1a582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dcc1a582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dcc1a582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cdcc1a582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cdcc1a582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cdcc1a582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cdcc1a582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cdcc1a582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dcc1a5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dcc1a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cdcc1a58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cdcc1a58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cdcc1a582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cdcc1a582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cdcc1a582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cdcc1a582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cdcc1a582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cdcc1a582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dcc1a5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dcc1a5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dcc1a58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dcc1a58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dcc1a582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dcc1a58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dcc1a582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cdcc1a582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dcc1a58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dcc1a58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dcc1a582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dcc1a582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이펙티브 타입스크립트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스터디 </a:t>
            </a:r>
            <a:r>
              <a:rPr lang="ko" sz="5200"/>
              <a:t>7</a:t>
            </a:r>
            <a:r>
              <a:rPr lang="ko" sz="5200">
                <a:solidFill>
                  <a:srgbClr val="000000"/>
                </a:solidFill>
              </a:rPr>
              <a:t>주차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86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595959"/>
                </a:solidFill>
              </a:rPr>
              <a:t>(아이템 58~59)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120" name="Google Shape;120;p22"/>
          <p:cNvSpPr txBox="1"/>
          <p:nvPr/>
        </p:nvSpPr>
        <p:spPr>
          <a:xfrm>
            <a:off x="1674375" y="869375"/>
            <a:ext cx="6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6</a:t>
            </a:r>
            <a:r>
              <a:rPr b="1" lang="ko">
                <a:highlight>
                  <a:srgbClr val="FFF2CC"/>
                </a:highlight>
              </a:rPr>
              <a:t>.     단</a:t>
            </a:r>
            <a:r>
              <a:rPr b="1" lang="ko">
                <a:highlight>
                  <a:srgbClr val="FFF2CC"/>
                </a:highlight>
              </a:rPr>
              <a:t>축 객체 표현과 구조 분해 할당 사용하기</a:t>
            </a:r>
            <a:endParaRPr sz="10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75" y="1901425"/>
            <a:ext cx="2641100" cy="16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225" y="2056588"/>
            <a:ext cx="3637950" cy="10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1207275" y="1385400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단</a:t>
            </a:r>
            <a:r>
              <a:rPr lang="ko"/>
              <a:t>축 객체 표현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651600" y="2424363"/>
            <a:ext cx="712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500" y="3811325"/>
            <a:ext cx="7285326" cy="8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4782725" y="3950125"/>
            <a:ext cx="1332000" cy="28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5758450" y="2655063"/>
            <a:ext cx="1332000" cy="28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133" name="Google Shape;133;p23"/>
          <p:cNvSpPr txBox="1"/>
          <p:nvPr/>
        </p:nvSpPr>
        <p:spPr>
          <a:xfrm>
            <a:off x="1674375" y="869375"/>
            <a:ext cx="6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6.     단축 객체 표현과 구조 분해 할당 사용하기</a:t>
            </a:r>
            <a:endParaRPr sz="1000"/>
          </a:p>
        </p:txBody>
      </p:sp>
      <p:sp>
        <p:nvSpPr>
          <p:cNvPr id="134" name="Google Shape;134;p23"/>
          <p:cNvSpPr txBox="1"/>
          <p:nvPr/>
        </p:nvSpPr>
        <p:spPr>
          <a:xfrm>
            <a:off x="1207275" y="1385400"/>
            <a:ext cx="532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2)    구</a:t>
            </a:r>
            <a:r>
              <a:rPr lang="ko"/>
              <a:t>조 분해 할당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(+ 기본값 지정, 배열, 함수 매개변수에도 사용 가능)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50" y="2456050"/>
            <a:ext cx="3437650" cy="12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625" y="2215525"/>
            <a:ext cx="3110250" cy="9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3125" y="3469100"/>
            <a:ext cx="3569349" cy="5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4170788" y="3007188"/>
            <a:ext cx="712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144" name="Google Shape;144;p24"/>
          <p:cNvSpPr txBox="1"/>
          <p:nvPr/>
        </p:nvSpPr>
        <p:spPr>
          <a:xfrm>
            <a:off x="1674375" y="869375"/>
            <a:ext cx="65220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7</a:t>
            </a:r>
            <a:r>
              <a:rPr b="1" lang="ko">
                <a:highlight>
                  <a:srgbClr val="FFF2CC"/>
                </a:highlight>
              </a:rPr>
              <a:t>.     함수 매개변</a:t>
            </a:r>
            <a:r>
              <a:rPr b="1" lang="ko">
                <a:highlight>
                  <a:srgbClr val="FFF2CC"/>
                </a:highlight>
              </a:rPr>
              <a:t>수 기본값 사용하기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모던자바스크립트에서</a:t>
            </a:r>
            <a:r>
              <a:rPr lang="ko" sz="1300" u="sng"/>
              <a:t>는 매개변수에 기본값 직접 지정 가능</a:t>
            </a:r>
            <a:endParaRPr sz="13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=&gt; 기본값을 기반으로 타입 추론이 가능, 매개변수에 타입구문을 쓰지 않아도 됨.</a:t>
            </a:r>
            <a:endParaRPr sz="13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325" y="1961350"/>
            <a:ext cx="4019776" cy="13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3553450"/>
            <a:ext cx="4593575" cy="11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 rot="5400000">
            <a:off x="3994038" y="3161902"/>
            <a:ext cx="6060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5157150" y="3691175"/>
            <a:ext cx="966900" cy="28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154" name="Google Shape;154;p25"/>
          <p:cNvSpPr txBox="1"/>
          <p:nvPr/>
        </p:nvSpPr>
        <p:spPr>
          <a:xfrm>
            <a:off x="1674375" y="869375"/>
            <a:ext cx="652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8</a:t>
            </a:r>
            <a:r>
              <a:rPr b="1" lang="ko">
                <a:highlight>
                  <a:srgbClr val="FFF2CC"/>
                </a:highlight>
              </a:rPr>
              <a:t>.     저수</a:t>
            </a:r>
            <a:r>
              <a:rPr b="1" lang="ko">
                <a:highlight>
                  <a:srgbClr val="FFF2CC"/>
                </a:highlight>
              </a:rPr>
              <a:t>준 프로미스나 콜백 대신 async / await 사용하기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코드</a:t>
            </a:r>
            <a:r>
              <a:rPr lang="ko" sz="1300" u="sng"/>
              <a:t>가 간결해지고 비동기 코드에 타입 정보가 전달되어 타입 추론 가능</a:t>
            </a:r>
            <a:endParaRPr sz="13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825" y="1822425"/>
            <a:ext cx="4588050" cy="12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275" y="3455200"/>
            <a:ext cx="4565145" cy="12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 rot="5400000">
            <a:off x="4113838" y="3060152"/>
            <a:ext cx="6060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163" name="Google Shape;163;p26"/>
          <p:cNvSpPr txBox="1"/>
          <p:nvPr/>
        </p:nvSpPr>
        <p:spPr>
          <a:xfrm>
            <a:off x="1674375" y="869375"/>
            <a:ext cx="652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9</a:t>
            </a:r>
            <a:r>
              <a:rPr b="1" lang="ko">
                <a:highlight>
                  <a:srgbClr val="FFF2CC"/>
                </a:highlight>
              </a:rPr>
              <a:t>.     연</a:t>
            </a:r>
            <a:r>
              <a:rPr b="1" lang="ko">
                <a:highlight>
                  <a:srgbClr val="FFF2CC"/>
                </a:highlight>
              </a:rPr>
              <a:t>관 배열에 객체 대신 Map과 Set 사용하기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인덱</a:t>
            </a:r>
            <a:r>
              <a:rPr lang="ko" sz="1300" u="sng"/>
              <a:t>스 시그니쳐 사용시의 문제를 방지하기 위해 map과 set을 사용하자</a:t>
            </a:r>
            <a:endParaRPr sz="130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00" y="3741725"/>
            <a:ext cx="3476250" cy="8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00" y="1840675"/>
            <a:ext cx="3538699" cy="15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525" y="1840675"/>
            <a:ext cx="4225764" cy="15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3911763" y="2627913"/>
            <a:ext cx="712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6008250" y="2173950"/>
            <a:ext cx="21882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174" name="Google Shape;174;p27"/>
          <p:cNvSpPr txBox="1"/>
          <p:nvPr/>
        </p:nvSpPr>
        <p:spPr>
          <a:xfrm>
            <a:off x="1005750" y="2171550"/>
            <a:ext cx="713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10</a:t>
            </a:r>
            <a:r>
              <a:rPr b="1" lang="ko">
                <a:highlight>
                  <a:srgbClr val="FFF2CC"/>
                </a:highlight>
              </a:rPr>
              <a:t>.     타</a:t>
            </a:r>
            <a:r>
              <a:rPr b="1" lang="ko">
                <a:highlight>
                  <a:srgbClr val="FFF2CC"/>
                </a:highlight>
              </a:rPr>
              <a:t>입스크립트에 use strict 넣지 않기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타입스크립</a:t>
            </a:r>
            <a:r>
              <a:rPr lang="ko" sz="1300" u="sng"/>
              <a:t>트는 안정성 검사(sanity check)가 있으므로 엄격모드(use strict)는 무의미 함.</a:t>
            </a:r>
            <a:endParaRPr sz="13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858875" y="1201800"/>
            <a:ext cx="5719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타입스크립트 개발환경은 모던 자바스크립트도 실행할 수 있음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2CC"/>
                </a:highlight>
              </a:rPr>
              <a:t>	모던 자바스크립트의 최신 기능을 적극적으로 사용하자~!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컴파일러</a:t>
            </a:r>
            <a:r>
              <a:rPr b="1" lang="ko">
                <a:highlight>
                  <a:srgbClr val="FFF2CC"/>
                </a:highlight>
              </a:rPr>
              <a:t>와 언어 서비스를 통해 클래스, 구조 분해, async/await 같은 기능을 쉽게 배울 수 있다!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‘use strict’</a:t>
            </a:r>
            <a:r>
              <a:rPr b="1" lang="ko">
                <a:highlight>
                  <a:srgbClr val="FFF2CC"/>
                </a:highlight>
              </a:rPr>
              <a:t>는 컴파일러에서 사용되므로 코드에서 제거하자</a:t>
            </a:r>
            <a:endParaRPr b="1">
              <a:highlight>
                <a:srgbClr val="FFF2CC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TC39의 깃헙 저장소에서 최신 기능을 확인할 수 있다</a:t>
            </a:r>
            <a:endParaRPr b="1">
              <a:highlight>
                <a:srgbClr val="FFF2CC"/>
              </a:highlight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1344750" y="1671300"/>
            <a:ext cx="6454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59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타입스크립트 도입 전에 @ts-check와 JSDoc으로 시험해 보기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59. 타입스크립</a:t>
            </a:r>
            <a:r>
              <a:rPr lang="ko" sz="1200"/>
              <a:t>트 도입 전에 @ts-check와 JSDoc으로 시험해 보기</a:t>
            </a:r>
            <a:endParaRPr sz="1200"/>
          </a:p>
        </p:txBody>
      </p:sp>
      <p:sp>
        <p:nvSpPr>
          <p:cNvPr id="191" name="Google Shape;191;p30"/>
          <p:cNvSpPr txBox="1"/>
          <p:nvPr/>
        </p:nvSpPr>
        <p:spPr>
          <a:xfrm>
            <a:off x="573525" y="999100"/>
            <a:ext cx="793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타입스크립</a:t>
            </a:r>
            <a:r>
              <a:rPr lang="ko"/>
              <a:t>트 전환 전에 @ts-check 지시자를 시용하면 타입체커가 파일을 분석하고 발견된 오류를 보고한다.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하지만, 매우 느슨한 수준으로 타입체크를 수행함에 주의하자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750" y="1992050"/>
            <a:ext cx="6128950" cy="13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78050"/>
            <a:ext cx="8839198" cy="82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862350" y="1154325"/>
            <a:ext cx="7419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선언되지 않은 전역변수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	</a:t>
            </a:r>
            <a:r>
              <a:rPr lang="ko" sz="1300"/>
              <a:t>=&gt; 어딘가에 숨어있는 변수는 제대로 인식할 수 있게 별도의 타입선언 파일을 만들어야 한다.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99" name="Google Shape;199;p3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59. 타입스크립트 도입 전에 @ts-check와 JSDoc으로 시험해 보기</a:t>
            </a:r>
            <a:endParaRPr sz="12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73" y="2437398"/>
            <a:ext cx="4245125" cy="12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200" y="2437400"/>
            <a:ext cx="3871400" cy="16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5073875" y="2437400"/>
            <a:ext cx="11520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44750" y="1737200"/>
            <a:ext cx="645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00"/>
                </a:solidFill>
              </a:rPr>
              <a:t>💡아이템 </a:t>
            </a:r>
            <a:r>
              <a:rPr b="1" lang="ko" sz="3000"/>
              <a:t>58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highlight>
                  <a:srgbClr val="EEEEEE"/>
                </a:highlight>
              </a:rPr>
              <a:t>모던 자바스크립트로 작성하기</a:t>
            </a:r>
            <a:endParaRPr b="1" sz="2500">
              <a:solidFill>
                <a:srgbClr val="000000"/>
              </a:solidFill>
              <a:highlight>
                <a:srgbClr val="EEEEEE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862350" y="1154325"/>
            <a:ext cx="7419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2.     알 수 없는 라이브러리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	</a:t>
            </a:r>
            <a:r>
              <a:rPr lang="ko" sz="1300"/>
              <a:t>=&gt; 서드파</a:t>
            </a:r>
            <a:r>
              <a:rPr lang="ko" sz="1300"/>
              <a:t>티 라이브러리 사용 시 타입 정보를 알아야 한다.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08" name="Google Shape;208;p3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59. 타입스크립트 도입 전에 @ts-check와 JSDoc으로 시험해 보기</a:t>
            </a:r>
            <a:endParaRPr sz="12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63" y="1867038"/>
            <a:ext cx="6295476" cy="14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275" y="3558363"/>
            <a:ext cx="5905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862350" y="1154325"/>
            <a:ext cx="7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3.     DOM문제</a:t>
            </a:r>
            <a:endParaRPr u="sng"/>
          </a:p>
        </p:txBody>
      </p:sp>
      <p:sp>
        <p:nvSpPr>
          <p:cNvPr id="216" name="Google Shape;216;p3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59. 타입스크립트 도입 전에 @ts-check와 JSDoc으로 시험해 보기</a:t>
            </a:r>
            <a:endParaRPr sz="12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88" y="1743950"/>
            <a:ext cx="5887025" cy="11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725" y="3186700"/>
            <a:ext cx="6294826" cy="8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/>
          <p:nvPr/>
        </p:nvSpPr>
        <p:spPr>
          <a:xfrm>
            <a:off x="2696375" y="3774375"/>
            <a:ext cx="51252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/>
        </p:nvSpPr>
        <p:spPr>
          <a:xfrm>
            <a:off x="862350" y="1163575"/>
            <a:ext cx="74193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4.     부정확</a:t>
            </a:r>
            <a:r>
              <a:rPr b="1" lang="ko"/>
              <a:t>한 JSDoc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	</a:t>
            </a:r>
            <a:r>
              <a:rPr lang="ko" sz="1200"/>
              <a:t>이미 JSDoc스타일의 주석을 사용하고 있었다면 @ts-check 지시자 설정 시 오류발생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=&gt; 차근차근 타입정보를 추가하자!</a:t>
            </a:r>
            <a:endParaRPr sz="1200"/>
          </a:p>
        </p:txBody>
      </p:sp>
      <p:sp>
        <p:nvSpPr>
          <p:cNvPr id="225" name="Google Shape;225;p3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59. 타입스크립트 도입 전에 @ts-check와 JSDoc으로 시험해 보기</a:t>
            </a:r>
            <a:endParaRPr sz="120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75" y="2162375"/>
            <a:ext cx="6423551" cy="9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475" y="3362450"/>
            <a:ext cx="2895025" cy="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/>
        </p:nvSpPr>
        <p:spPr>
          <a:xfrm>
            <a:off x="1858875" y="1201800"/>
            <a:ext cx="5719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🔎 </a:t>
            </a:r>
            <a:r>
              <a:rPr b="1" lang="ko" sz="2000"/>
              <a:t>핵심 정리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파일 상단에 //@ts-check를 추가하면 자바스크립트에서도 타입체크를 수행할 수 있다.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전</a:t>
            </a:r>
            <a:r>
              <a:rPr b="1" lang="ko">
                <a:highlight>
                  <a:srgbClr val="FFF2CC"/>
                </a:highlight>
              </a:rPr>
              <a:t>역 선언과 서드파티 라이브러리 타입 선언을 추가하는 방법을 익히자.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JSDoc</a:t>
            </a:r>
            <a:r>
              <a:rPr b="1" lang="ko">
                <a:highlight>
                  <a:srgbClr val="FFF2CC"/>
                </a:highlight>
              </a:rPr>
              <a:t>을 잘 활용하면 자바스크립트 상태에서도 타입추론이 가능하다.</a:t>
            </a:r>
            <a:endParaRPr b="1">
              <a:highlight>
                <a:srgbClr val="FFF2CC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solidFill>
                  <a:schemeClr val="dk1"/>
                </a:solidFill>
                <a:highlight>
                  <a:srgbClr val="FFF2CC"/>
                </a:highlight>
              </a:rPr>
              <a:t>JSDoc 주석에 너무 공들이지 말자. 최종 목표는 .ts로 된 타입스트립트 코드다.</a:t>
            </a:r>
            <a:endParaRPr b="1">
              <a:highlight>
                <a:srgbClr val="FFF2CC"/>
              </a:highlight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59. 타입스크립트 도입 전에 @ts-check와 JSDoc으로 시험해 보기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</a:t>
            </a:r>
            <a:r>
              <a:rPr lang="ko" sz="1200"/>
              <a:t>던 자바스크립트로 작성하기</a:t>
            </a:r>
            <a:endParaRPr sz="1200"/>
          </a:p>
        </p:txBody>
      </p:sp>
      <p:sp>
        <p:nvSpPr>
          <p:cNvPr id="66" name="Google Shape;66;p15"/>
          <p:cNvSpPr txBox="1"/>
          <p:nvPr/>
        </p:nvSpPr>
        <p:spPr>
          <a:xfrm>
            <a:off x="1232475" y="1609800"/>
            <a:ext cx="6771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highlight>
                  <a:srgbClr val="FFF2CC"/>
                </a:highlight>
              </a:rPr>
              <a:t>자바스크립</a:t>
            </a:r>
            <a:r>
              <a:rPr b="1" lang="ko" sz="1800">
                <a:highlight>
                  <a:srgbClr val="FFF2CC"/>
                </a:highlight>
              </a:rPr>
              <a:t>트에서 </a:t>
            </a:r>
            <a:r>
              <a:rPr b="1" lang="ko" sz="1800">
                <a:highlight>
                  <a:srgbClr val="FFF2CC"/>
                </a:highlight>
              </a:rPr>
              <a:t>타입스크립트</a:t>
            </a:r>
            <a:r>
              <a:rPr b="1" lang="ko" sz="1800">
                <a:highlight>
                  <a:srgbClr val="FFF2CC"/>
                </a:highlight>
              </a:rPr>
              <a:t>로 마이그레이션</a:t>
            </a:r>
            <a:endParaRPr b="1" sz="1800">
              <a:highlight>
                <a:srgbClr val="FFF2C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700"/>
              <a:t>🧐</a:t>
            </a:r>
            <a:endParaRPr b="1" sz="7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어떻게 하쥐?</a:t>
            </a:r>
            <a:endParaRPr b="1" sz="7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72200" y="1683650"/>
            <a:ext cx="7599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타입스크립트는 자바스크립트의 상위집합이다.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</a:rPr>
              <a:t>코드를 자바스크립트의 최신버전으로 전환하는 작업</a:t>
            </a:r>
            <a:r>
              <a:rPr lang="ko">
                <a:solidFill>
                  <a:schemeClr val="dk1"/>
                </a:solidFill>
                <a:highlight>
                  <a:srgbClr val="FFF2CC"/>
                </a:highlight>
              </a:rPr>
              <a:t>은 곧 타입스크립트의 기능을 익히는것.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아이</a:t>
            </a:r>
            <a:r>
              <a:rPr lang="ko">
                <a:solidFill>
                  <a:schemeClr val="dk1"/>
                </a:solidFill>
              </a:rPr>
              <a:t>템58에서 </a:t>
            </a:r>
            <a:r>
              <a:rPr lang="ko">
                <a:solidFill>
                  <a:schemeClr val="dk1"/>
                </a:solidFill>
              </a:rPr>
              <a:t>타입스트립트 도입에 중요한 모던자바스크립트(ES6)의 기능에 대해 알아보자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</a:rPr>
              <a:t>🏃🏻‍♀️</a:t>
            </a:r>
            <a:r>
              <a:rPr lang="ko" sz="2700">
                <a:solidFill>
                  <a:schemeClr val="dk1"/>
                </a:solidFill>
              </a:rPr>
              <a:t>🏃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78" name="Google Shape;78;p17"/>
          <p:cNvSpPr txBox="1"/>
          <p:nvPr/>
        </p:nvSpPr>
        <p:spPr>
          <a:xfrm>
            <a:off x="1655875" y="878825"/>
            <a:ext cx="65220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highlight>
                  <a:srgbClr val="FFF2CC"/>
                </a:highlight>
              </a:rPr>
              <a:t>ECMAScript 모</a:t>
            </a:r>
            <a:r>
              <a:rPr b="1" lang="ko">
                <a:highlight>
                  <a:srgbClr val="FFF2CC"/>
                </a:highlight>
              </a:rPr>
              <a:t>듈 사용하기</a:t>
            </a:r>
            <a:endParaRPr b="1" sz="13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임포트(import)와 익스포트(export)를 이용</a:t>
            </a:r>
            <a:endParaRPr sz="13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=&gt; ES모듈 시스템 사용 시 모듈단위 전환에 유리하므로 점진적 마이그레이션이 원활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50" y="2363500"/>
            <a:ext cx="2891579" cy="19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754" y="2363500"/>
            <a:ext cx="3565738" cy="19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3813550" y="3256300"/>
            <a:ext cx="712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87" name="Google Shape;87;p18"/>
          <p:cNvSpPr txBox="1"/>
          <p:nvPr/>
        </p:nvSpPr>
        <p:spPr>
          <a:xfrm>
            <a:off x="1674375" y="869375"/>
            <a:ext cx="65220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2.     </a:t>
            </a:r>
            <a:r>
              <a:rPr b="1" lang="ko">
                <a:highlight>
                  <a:srgbClr val="FFF2CC"/>
                </a:highlight>
              </a:rPr>
              <a:t>프로토타</a:t>
            </a:r>
            <a:r>
              <a:rPr b="1" lang="ko">
                <a:highlight>
                  <a:srgbClr val="FFF2CC"/>
                </a:highlight>
              </a:rPr>
              <a:t>입 대신 클래스 </a:t>
            </a:r>
            <a:r>
              <a:rPr b="1" lang="ko">
                <a:highlight>
                  <a:srgbClr val="FFF2CC"/>
                </a:highlight>
              </a:rPr>
              <a:t>사용하기</a:t>
            </a:r>
            <a:endParaRPr b="1" sz="13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class 키워드</a:t>
            </a:r>
            <a:r>
              <a:rPr lang="ko" sz="1300" u="sng"/>
              <a:t>를 사용하는 클래스 기반 모델</a:t>
            </a:r>
            <a:endParaRPr sz="13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=&gt; 문법</a:t>
            </a:r>
            <a:r>
              <a:rPr lang="ko" sz="1300"/>
              <a:t>이 간결하고 직관적이다.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25" y="2034013"/>
            <a:ext cx="3051696" cy="26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75" y="2034025"/>
            <a:ext cx="4237779" cy="26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4858725" y="3196088"/>
            <a:ext cx="712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96" name="Google Shape;96;p19"/>
          <p:cNvSpPr txBox="1"/>
          <p:nvPr/>
        </p:nvSpPr>
        <p:spPr>
          <a:xfrm>
            <a:off x="1785400" y="1844100"/>
            <a:ext cx="65220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3</a:t>
            </a:r>
            <a:r>
              <a:rPr b="1" lang="ko">
                <a:highlight>
                  <a:srgbClr val="FFF2CC"/>
                </a:highlight>
              </a:rPr>
              <a:t>.     var 대</a:t>
            </a:r>
            <a:r>
              <a:rPr b="1" lang="ko">
                <a:highlight>
                  <a:srgbClr val="FFF2CC"/>
                </a:highlight>
              </a:rPr>
              <a:t>신 let/const 사용하기</a:t>
            </a:r>
            <a:endParaRPr b="1" sz="13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*</a:t>
            </a:r>
            <a:r>
              <a:rPr b="1" lang="ko" sz="1300" u="sng"/>
              <a:t>var 스코프</a:t>
            </a:r>
            <a:r>
              <a:rPr b="1" lang="ko" sz="1300" u="sng"/>
              <a:t> 문제</a:t>
            </a:r>
            <a:r>
              <a:rPr lang="ko" sz="1300" u="sng"/>
              <a:t>를 피하기 위해 let / const를 사용하자</a:t>
            </a:r>
            <a:endParaRPr sz="13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(*var 스코프 문제 : 호이스팅, 반복문 변수, 상수정의 등)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=&gt; 타입스크립트</a:t>
            </a:r>
            <a:r>
              <a:rPr lang="ko" sz="1300"/>
              <a:t>가 오류를 표시하는 부분은 스코프 문제가 </a:t>
            </a:r>
            <a:r>
              <a:rPr lang="ko" sz="1300">
                <a:solidFill>
                  <a:schemeClr val="dk1"/>
                </a:solidFill>
              </a:rPr>
              <a:t>有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674375" y="869375"/>
            <a:ext cx="65220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4</a:t>
            </a:r>
            <a:r>
              <a:rPr b="1" lang="ko">
                <a:highlight>
                  <a:srgbClr val="FFF2CC"/>
                </a:highlight>
              </a:rPr>
              <a:t>.     for(;;)대</a:t>
            </a:r>
            <a:r>
              <a:rPr b="1" lang="ko">
                <a:highlight>
                  <a:srgbClr val="FFF2CC"/>
                </a:highlight>
              </a:rPr>
              <a:t>신 for-of 또는 배열 메서드 사용하기</a:t>
            </a:r>
            <a:endParaRPr b="1" sz="1300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자바스크립트</a:t>
            </a:r>
            <a:r>
              <a:rPr lang="ko" sz="1300" u="sng"/>
              <a:t>의 for-of 루프</a:t>
            </a:r>
            <a:endParaRPr sz="13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=&gt; 코드</a:t>
            </a:r>
            <a:r>
              <a:rPr lang="ko" sz="1300"/>
              <a:t>가 짧고 인덱스 변수를 사용하지 않으므로 실수↓</a:t>
            </a:r>
            <a:endParaRPr u="sng"/>
          </a:p>
        </p:txBody>
      </p:sp>
      <p:sp>
        <p:nvSpPr>
          <p:cNvPr id="102" name="Google Shape;102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00" y="2571750"/>
            <a:ext cx="3628150" cy="14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250" y="2118538"/>
            <a:ext cx="3541800" cy="23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4215900" y="3131338"/>
            <a:ext cx="712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아이템 58. 모던 자바스크립트로 작성하기</a:t>
            </a:r>
            <a:endParaRPr sz="1200"/>
          </a:p>
        </p:txBody>
      </p:sp>
      <p:sp>
        <p:nvSpPr>
          <p:cNvPr id="111" name="Google Shape;111;p21"/>
          <p:cNvSpPr txBox="1"/>
          <p:nvPr/>
        </p:nvSpPr>
        <p:spPr>
          <a:xfrm>
            <a:off x="1674375" y="869375"/>
            <a:ext cx="6522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>
                <a:highlight>
                  <a:srgbClr val="FFF2CC"/>
                </a:highlight>
              </a:rPr>
              <a:t>5</a:t>
            </a:r>
            <a:r>
              <a:rPr b="1" lang="ko">
                <a:highlight>
                  <a:srgbClr val="FFF2CC"/>
                </a:highlight>
              </a:rPr>
              <a:t>.     함</a:t>
            </a:r>
            <a:r>
              <a:rPr b="1" lang="ko">
                <a:highlight>
                  <a:srgbClr val="FFF2CC"/>
                </a:highlight>
              </a:rPr>
              <a:t>수 표현식 보다 화살표 함수 사용하자</a:t>
            </a:r>
            <a:endParaRPr b="1"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/>
              <a:t>: this</a:t>
            </a:r>
            <a:r>
              <a:rPr lang="ko" sz="1300" u="sng"/>
              <a:t>의 스코프 유지와 콜백함수의 직관성을 높일 수 있다.</a:t>
            </a:r>
            <a:endParaRPr sz="1300" u="sng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(+ 컴파일러 옵션 noImplicitThis(또는 strict) 설정 시 this에 관한 오류 표시 가능)</a:t>
            </a:r>
            <a:endParaRPr sz="10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75" y="1961350"/>
            <a:ext cx="4236226" cy="2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500" y="1961350"/>
            <a:ext cx="2988651" cy="2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4854225" y="3062688"/>
            <a:ext cx="712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