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cd1504b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2cd1504b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cd1504b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cd1504b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cd1504b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cd1504b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cd1504b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cd1504b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cd1504b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cd1504b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cd1504b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cd1504b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cd1504b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cd1504b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cd1504b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cd1504b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cd1504b7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cd1504b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cd1504b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cd1504b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cd1504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cd1504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cd1504b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2cd1504b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cd1504b7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cd1504b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cd1504b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2cd1504b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2cd1504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2cd1504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cd1504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cd1504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cd1504b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cd1504b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cd1504b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cd1504b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cd1504b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cd1504b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cd1504b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cd1504b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이펙티브 타입스크립트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스터디 </a:t>
            </a:r>
            <a:r>
              <a:rPr lang="ko" sz="5200"/>
              <a:t>3</a:t>
            </a:r>
            <a:r>
              <a:rPr lang="ko" sz="5200">
                <a:solidFill>
                  <a:srgbClr val="000000"/>
                </a:solidFill>
              </a:rPr>
              <a:t>주차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(아이템 25~27)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</a:t>
            </a:r>
            <a:r>
              <a:rPr lang="ko" sz="1200"/>
              <a:t>입 추론에 문맥이 어떻게 사용되는지 이해하기</a:t>
            </a:r>
            <a:endParaRPr sz="1200"/>
          </a:p>
        </p:txBody>
      </p:sp>
      <p:sp>
        <p:nvSpPr>
          <p:cNvPr id="111" name="Google Shape;111;p22"/>
          <p:cNvSpPr txBox="1"/>
          <p:nvPr/>
        </p:nvSpPr>
        <p:spPr>
          <a:xfrm>
            <a:off x="1416600" y="1390125"/>
            <a:ext cx="6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</a:t>
            </a:r>
            <a:r>
              <a:rPr lang="ko"/>
              <a:t>트는 코드의 동작과 실행순서를 바꾸지 않고, 표현식을 상수로 분리할 수 있다.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913" y="2029050"/>
            <a:ext cx="5780175" cy="1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375" y="750600"/>
            <a:ext cx="5973251" cy="26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8003200" y="2055425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585375" y="3452650"/>
            <a:ext cx="571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</a:t>
            </a:r>
            <a:r>
              <a:rPr lang="ko"/>
              <a:t>열 유니온 타입에서 문제 </a:t>
            </a:r>
            <a:r>
              <a:rPr lang="ko"/>
              <a:t>해결방법?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타입선언에</a:t>
            </a:r>
            <a:r>
              <a:rPr lang="ko"/>
              <a:t>서 language의 가능한 값을 제한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language를 상수로 만든다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00" y="3899050"/>
            <a:ext cx="2921571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525" y="4304600"/>
            <a:ext cx="2374082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75" y="889050"/>
            <a:ext cx="6212425" cy="19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1465800" y="3025675"/>
            <a:ext cx="685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</a:t>
            </a:r>
            <a:r>
              <a:rPr lang="ko"/>
              <a:t>플 사용 시 일어난 문제의 </a:t>
            </a:r>
            <a:r>
              <a:rPr lang="ko"/>
              <a:t>해결방법?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타입선언에서 가능한 값을 제한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상</a:t>
            </a:r>
            <a:r>
              <a:rPr lang="ko"/>
              <a:t>수 문맥을 제공 =&gt; 함수를 readonly로, 상수에 as const를 붙여 deeply 상수임을 알림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925" y="3472075"/>
            <a:ext cx="368214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50" y="988350"/>
            <a:ext cx="7270900" cy="22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144350" y="3313625"/>
            <a:ext cx="685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콜백</a:t>
            </a:r>
            <a:r>
              <a:rPr lang="ko"/>
              <a:t> 사용 시 일어난 문제의 해결방법?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매개변수</a:t>
            </a:r>
            <a:r>
              <a:rPr lang="ko"/>
              <a:t>에 타입 구문을 추가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전체 함수 표현식에 타입 선언을 적용하는 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960500" y="1632900"/>
            <a:ext cx="571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 추론에서 문맥이 어떻게 쓰이는지 주의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변수</a:t>
            </a:r>
            <a:r>
              <a:rPr lang="ko"/>
              <a:t>를 별도로 선언했을 때 타입 선언을 추가하자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변수</a:t>
            </a:r>
            <a:r>
              <a:rPr lang="ko"/>
              <a:t>가 상수일때 상수 단언(as const)를 사용하자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26. 타입 추론에 문맥이 어떻게 사용되는지 이해하기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344750" y="17173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27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함수형 기법과 라이브러리로 타입 흐름 유지하기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</a:t>
            </a:r>
            <a:r>
              <a:rPr lang="ko" sz="1200"/>
              <a:t>형 기법과 라이브러리로 타입 흐름 유지하기</a:t>
            </a:r>
            <a:endParaRPr sz="1200"/>
          </a:p>
        </p:txBody>
      </p:sp>
      <p:sp>
        <p:nvSpPr>
          <p:cNvPr id="154" name="Google Shape;154;p28"/>
          <p:cNvSpPr txBox="1"/>
          <p:nvPr/>
        </p:nvSpPr>
        <p:spPr>
          <a:xfrm>
            <a:off x="1251100" y="1525050"/>
            <a:ext cx="678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9CB9C"/>
                </a:highlight>
              </a:rPr>
              <a:t>자바스크립트에</a:t>
            </a:r>
            <a:r>
              <a:rPr lang="ko">
                <a:highlight>
                  <a:srgbClr val="F9CB9C"/>
                </a:highlight>
              </a:rPr>
              <a:t>는 표준 라이브러리가 없다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제이쿼리, 언더스코어, 람다</a:t>
            </a:r>
            <a:r>
              <a:rPr lang="ko"/>
              <a:t> 등등 수많은 라이브러리가 표준라이브러리의 역할을 해주고 있음!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라이브러리의 일부 기능은 순수 자바스크립트로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중 map, flatMap, filter, reduce는 루프를 대체할 수 있어 유용하게 사용할 수 있는데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특히 타입스크립트에서는 </a:t>
            </a:r>
            <a:r>
              <a:rPr lang="ko" u="sng">
                <a:highlight>
                  <a:srgbClr val="F9CB9C"/>
                </a:highlight>
              </a:rPr>
              <a:t>타입 정보가 그대로 유지되면서 타입 흐름이 전달</a:t>
            </a:r>
            <a:r>
              <a:rPr lang="ko" u="sng"/>
              <a:t>되도록 하기 때문에 더욱 중요하다!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sp>
        <p:nvSpPr>
          <p:cNvPr id="160" name="Google Shape;160;p29"/>
          <p:cNvSpPr txBox="1"/>
          <p:nvPr/>
        </p:nvSpPr>
        <p:spPr>
          <a:xfrm>
            <a:off x="916200" y="1519225"/>
            <a:ext cx="73116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서드파</a:t>
            </a:r>
            <a:r>
              <a:rPr lang="ko"/>
              <a:t>티 라이브러리 추가 시 주의!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서드파티 라이브러리를 추가하여 코드를 줄이는 데 시간이 많이 든다면 사용하지 않는것이 낫다.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but, 같은 코드를 타입스크립트로 작성할때는 서드파티 라이브러리를 사용하는것이 낫다.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서드파티 라이브러리?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2"/>
                </a:solidFill>
                <a:highlight>
                  <a:srgbClr val="FFFFFF"/>
                </a:highlight>
              </a:rPr>
              <a:t>개인 개발자나 프로젝트 팀, 혹은 업체등에서 개발하는 라이브러리. 즉 제 3자 라이브러리 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2"/>
                </a:solidFill>
                <a:highlight>
                  <a:srgbClr val="FFFFFF"/>
                </a:highlight>
              </a:rPr>
              <a:t>제작사에서 만든것이 아니라 다른 업체에서 만든 해당 </a:t>
            </a:r>
            <a:r>
              <a:rPr lang="ko" sz="1050">
                <a:solidFill>
                  <a:schemeClr val="dk2"/>
                </a:solidFill>
                <a:highlight>
                  <a:srgbClr val="F6E199"/>
                </a:highlight>
              </a:rPr>
              <a:t>툴 지원 라이브러리</a:t>
            </a:r>
            <a:endParaRPr sz="1050">
              <a:solidFill>
                <a:schemeClr val="dk2"/>
              </a:solidFill>
              <a:highlight>
                <a:srgbClr val="F6E1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25" y="864225"/>
            <a:ext cx="4548565" cy="2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913" y="3326750"/>
            <a:ext cx="5765600" cy="9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390125" y="4406775"/>
            <a:ext cx="612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reduce ⇒ 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배열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누적값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 현잿값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 인덱스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92C2C"/>
                </a:solidFill>
                <a:latin typeface="Courier New"/>
                <a:ea typeface="Courier New"/>
                <a:cs typeface="Courier New"/>
                <a:sym typeface="Courier New"/>
              </a:rPr>
              <a:t> 요소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결과 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ko" sz="1000">
                <a:solidFill>
                  <a:srgbClr val="C92C2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초깃값</a:t>
            </a:r>
            <a:r>
              <a:rPr lang="ko" sz="100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50" y="758100"/>
            <a:ext cx="4683276" cy="224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913" y="3262250"/>
            <a:ext cx="6281951" cy="11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97150" y="17471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25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비동기 코드에는 콜백 대신 async함수 사용하기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25" y="983250"/>
            <a:ext cx="6002350" cy="16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1570825" y="2820000"/>
            <a:ext cx="57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내장함</a:t>
            </a:r>
            <a:r>
              <a:rPr lang="ko"/>
              <a:t>수 대신 로대시 _.map을 사용하는 이유?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콜백 대신 속성의 이름을 전달할 수 있기 때문에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960500" y="1632900"/>
            <a:ext cx="5719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타입흐름을 개선하고 가독성을 높이기 위해서는 직접 구현하기 보다 내장된 함수형 기법과 로대시 같은 유틸리티 라이브러리를 사용하자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27. 함수형 기법과 라이브러리로 타입 흐름 유지하기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</a:t>
            </a:r>
            <a:r>
              <a:rPr lang="ko" sz="1200"/>
              <a:t>템 </a:t>
            </a:r>
            <a:r>
              <a:rPr lang="ko" sz="1200"/>
              <a:t>25. 비동</a:t>
            </a:r>
            <a:r>
              <a:rPr lang="ko" sz="1200"/>
              <a:t>기 코드에는 콜백 대신 async 함수 사용하기</a:t>
            </a:r>
            <a:endParaRPr sz="1200"/>
          </a:p>
        </p:txBody>
      </p:sp>
      <p:sp>
        <p:nvSpPr>
          <p:cNvPr id="66" name="Google Shape;66;p15"/>
          <p:cNvSpPr txBox="1"/>
          <p:nvPr/>
        </p:nvSpPr>
        <p:spPr>
          <a:xfrm>
            <a:off x="2012400" y="1230900"/>
            <a:ext cx="51192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</a:t>
            </a:r>
            <a:r>
              <a:rPr lang="ko"/>
              <a:t>거 </a:t>
            </a:r>
            <a:r>
              <a:rPr lang="ko"/>
              <a:t>자바스크립트</a:t>
            </a:r>
            <a:r>
              <a:rPr lang="ko"/>
              <a:t>는 비동기 통신에서 콜백을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===&gt;  </a:t>
            </a:r>
            <a:r>
              <a:rPr b="1" lang="ko" sz="1600"/>
              <a:t>콜백 지옥</a:t>
            </a:r>
            <a:r>
              <a:rPr lang="ko"/>
              <a:t>😈</a:t>
            </a:r>
            <a:r>
              <a:rPr lang="ko">
                <a:solidFill>
                  <a:schemeClr val="dk1"/>
                </a:solidFill>
              </a:rPr>
              <a:t>😈😈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ES2015부터 콜백지옥 극복을 위해 </a:t>
            </a:r>
            <a:r>
              <a:rPr lang="ko" u="sng">
                <a:highlight>
                  <a:srgbClr val="F9CB9C"/>
                </a:highlight>
              </a:rPr>
              <a:t>프로미스(Promise)의 개념이 도입</a:t>
            </a:r>
            <a:endParaRPr u="sng"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/>
              <a:t>Promise란</a:t>
            </a:r>
            <a:r>
              <a:rPr lang="ko" sz="1600"/>
              <a:t>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Promise = 약속하다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/>
              <a:t>즉, 비동기식 처리에서 요청을 수행하는 동안 그에 대한 응답 대신 어음처럼 발행해주는 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25" y="852788"/>
            <a:ext cx="7011540" cy="27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83850" y="3832825"/>
            <a:ext cx="723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13130"/>
              </a:buClr>
              <a:buSzPts val="1200"/>
              <a:buChar char="●"/>
            </a:pPr>
            <a:r>
              <a:rPr lang="ko" sz="1200">
                <a:solidFill>
                  <a:srgbClr val="313130"/>
                </a:solidFill>
              </a:rPr>
              <a:t>Pending(대기) : 비동기 처리 로직이 아직 완료되지 않은 상태</a:t>
            </a:r>
            <a:endParaRPr sz="1200">
              <a:solidFill>
                <a:srgbClr val="31313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Char char="●"/>
            </a:pPr>
            <a:r>
              <a:rPr lang="ko" sz="1200">
                <a:solidFill>
                  <a:srgbClr val="313130"/>
                </a:solidFill>
              </a:rPr>
              <a:t>Fulfilled(이행) : 비동기 처리가 완료되어 프로미스가 결과 값을 반환해준 상태</a:t>
            </a:r>
            <a:endParaRPr sz="1200">
              <a:solidFill>
                <a:srgbClr val="31313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Char char="●"/>
            </a:pPr>
            <a:r>
              <a:rPr lang="ko" sz="1200">
                <a:solidFill>
                  <a:srgbClr val="313130"/>
                </a:solidFill>
              </a:rPr>
              <a:t>Rejected(실패) : 비동기 처리가 실패하거나 오류가 발생한 상태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682550" y="915525"/>
            <a:ext cx="5778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ES2017부터는 </a:t>
            </a:r>
            <a:r>
              <a:rPr lang="ko" u="sng">
                <a:solidFill>
                  <a:schemeClr val="dk1"/>
                </a:solidFill>
                <a:highlight>
                  <a:srgbClr val="F9CB9C"/>
                </a:highlight>
              </a:rPr>
              <a:t>async - await 키워드 도입</a:t>
            </a:r>
            <a:endParaRPr u="sng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chemeClr val="dk1"/>
                </a:solidFill>
              </a:rPr>
              <a:t>await란?</a:t>
            </a:r>
            <a:r>
              <a:rPr b="1" lang="ko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프로미스가 처리(resolve)되기까지 함수의 실행을 멈춤.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async 함수 내에서 await중인 프로미스가 거절(reject)되면 예외를 던짐.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75" y="2571750"/>
            <a:ext cx="4468026" cy="2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413" y="978450"/>
            <a:ext cx="6701174" cy="1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350" y="2664600"/>
            <a:ext cx="6563299" cy="14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50" y="748175"/>
            <a:ext cx="6659275" cy="12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763" y="2069450"/>
            <a:ext cx="6454453" cy="2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25. 비동기 코드에는 콜백 대신 async 함수 사용하기</a:t>
            </a:r>
            <a:endParaRPr sz="1200"/>
          </a:p>
        </p:txBody>
      </p:sp>
      <p:sp>
        <p:nvSpPr>
          <p:cNvPr id="100" name="Google Shape;100;p20"/>
          <p:cNvSpPr txBox="1"/>
          <p:nvPr/>
        </p:nvSpPr>
        <p:spPr>
          <a:xfrm>
            <a:off x="1712250" y="1525050"/>
            <a:ext cx="571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🔎 </a:t>
            </a:r>
            <a:r>
              <a:rPr b="1" lang="ko" sz="2000"/>
              <a:t>핵</a:t>
            </a:r>
            <a:r>
              <a:rPr b="1" lang="ko" sz="2000"/>
              <a:t>심 </a:t>
            </a:r>
            <a:r>
              <a:rPr b="1" lang="ko" sz="2000"/>
              <a:t>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콜</a:t>
            </a:r>
            <a:r>
              <a:rPr lang="ko"/>
              <a:t>백 보다는 </a:t>
            </a:r>
            <a:r>
              <a:rPr lang="ko" u="sng"/>
              <a:t>프로미스를 사용</a:t>
            </a:r>
            <a:r>
              <a:rPr lang="ko"/>
              <a:t>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가능하면 프로미스 생성 보다는 </a:t>
            </a:r>
            <a:r>
              <a:rPr lang="ko" u="sng"/>
              <a:t>async와 await를 사용</a:t>
            </a:r>
            <a:r>
              <a:rPr lang="ko"/>
              <a:t>하자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실수로 반동기 코드를 작성하는 오류를 없앨 수 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함수의 </a:t>
            </a:r>
            <a:r>
              <a:rPr lang="ko" u="sng"/>
              <a:t>반환타입이 Promise</a:t>
            </a:r>
            <a:r>
              <a:rPr lang="ko"/>
              <a:t>라면 </a:t>
            </a:r>
            <a:r>
              <a:rPr lang="ko" u="sng"/>
              <a:t>async 함수로 선언</a:t>
            </a:r>
            <a:r>
              <a:rPr lang="ko"/>
              <a:t>하는 것이 좋다.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1344750" y="17173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26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타입추론 문맥이 어떻게 사용되는지 이해하기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