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57917427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57917427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57917427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57917427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57917427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57917427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57917427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57917427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57917427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57917427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57917427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57917427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57917427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57917427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57917427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57917427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57917427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57917427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57917427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57917427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57917427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57917427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57917427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57917427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57917427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57917427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57917427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57917427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57917427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57917427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64108" y="8969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200">
                <a:solidFill>
                  <a:srgbClr val="000000"/>
                </a:solidFill>
              </a:rPr>
              <a:t>이펙티브 타입스크립트</a:t>
            </a:r>
            <a:endParaRPr sz="5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200">
                <a:solidFill>
                  <a:srgbClr val="000000"/>
                </a:solidFill>
              </a:rPr>
              <a:t>스터디 </a:t>
            </a:r>
            <a:r>
              <a:rPr lang="ko" sz="5200"/>
              <a:t>4</a:t>
            </a:r>
            <a:r>
              <a:rPr lang="ko" sz="5200">
                <a:solidFill>
                  <a:srgbClr val="000000"/>
                </a:solidFill>
              </a:rPr>
              <a:t>주차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64100" y="29865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rgbClr val="595959"/>
                </a:solidFill>
              </a:rPr>
              <a:t>(아이템 28~30)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29. 사용할 때는 너그럽게, 생성할 때는 엄격하게</a:t>
            </a:r>
            <a:endParaRPr sz="1200"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800" y="712325"/>
            <a:ext cx="6020400" cy="408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29. 사용할 때는 너그럽게, 생성할 때는 엄격하게</a:t>
            </a:r>
            <a:endParaRPr sz="1200"/>
          </a:p>
        </p:txBody>
      </p:sp>
      <p:sp>
        <p:nvSpPr>
          <p:cNvPr id="118" name="Google Shape;118;p23"/>
          <p:cNvSpPr txBox="1"/>
          <p:nvPr/>
        </p:nvSpPr>
        <p:spPr>
          <a:xfrm>
            <a:off x="1712250" y="1632900"/>
            <a:ext cx="57195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000000"/>
                </a:solidFill>
              </a:rPr>
              <a:t>🔎 </a:t>
            </a:r>
            <a:r>
              <a:rPr b="1" lang="ko" sz="2000"/>
              <a:t>핵심 정리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"/>
              <a:t>보통 매개변수 타입은 반환 타입에 비해 범위가 넓다. 선택적 속성과 유니온 타입은 반환타입 보다 매개변수 타입에 더 일반적이다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"/>
              <a:t>매개변수와 반환타입의 재사용을 위해서 기본 형태(반환타입)와 느슨한 형태(매개변수)를 도입하자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/>
        </p:nvSpPr>
        <p:spPr>
          <a:xfrm>
            <a:off x="1497150" y="1747150"/>
            <a:ext cx="6454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000000"/>
                </a:solidFill>
              </a:rPr>
              <a:t>💡아이템 </a:t>
            </a:r>
            <a:r>
              <a:rPr b="1" lang="ko" sz="3000"/>
              <a:t>30</a:t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highlight>
                  <a:srgbClr val="EEEEEE"/>
                </a:highlight>
              </a:rPr>
              <a:t>문서에 타입 정보를 쓰지 않기</a:t>
            </a:r>
            <a:endParaRPr b="1" sz="2500">
              <a:solidFill>
                <a:srgbClr val="000000"/>
              </a:solidFill>
              <a:highlight>
                <a:srgbClr val="EEEEEE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30. 문서</a:t>
            </a:r>
            <a:r>
              <a:rPr lang="ko" sz="1200"/>
              <a:t>에 타입 정보를 쓰지 않기</a:t>
            </a:r>
            <a:endParaRPr sz="1200"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50" y="1082725"/>
            <a:ext cx="7774394" cy="184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/>
        </p:nvSpPr>
        <p:spPr>
          <a:xfrm>
            <a:off x="3462750" y="577800"/>
            <a:ext cx="221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코드</a:t>
            </a:r>
            <a:r>
              <a:rPr b="1" lang="ko"/>
              <a:t>와 주석 정보의 불일치!</a:t>
            </a:r>
            <a:endParaRPr b="1"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950" y="3253375"/>
            <a:ext cx="7774400" cy="156465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/>
          <p:nvPr/>
        </p:nvSpPr>
        <p:spPr>
          <a:xfrm>
            <a:off x="4342050" y="2772950"/>
            <a:ext cx="486900" cy="635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30. 문서에 타입 정보를 쓰지 않기</a:t>
            </a:r>
            <a:endParaRPr sz="1200"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150" y="1257750"/>
            <a:ext cx="6727701" cy="92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650" y="3137775"/>
            <a:ext cx="8344700" cy="5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6"/>
          <p:cNvSpPr/>
          <p:nvPr/>
        </p:nvSpPr>
        <p:spPr>
          <a:xfrm>
            <a:off x="4328550" y="2344700"/>
            <a:ext cx="486900" cy="635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/>
        </p:nvSpPr>
        <p:spPr>
          <a:xfrm>
            <a:off x="1712250" y="1632900"/>
            <a:ext cx="57195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000000"/>
                </a:solidFill>
              </a:rPr>
              <a:t>🔎 </a:t>
            </a:r>
            <a:r>
              <a:rPr b="1" lang="ko" sz="2000"/>
              <a:t>핵심 정리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"/>
              <a:t>주석과 변수명에 타입 정보를 적는 것은 피해야 한다 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-&gt; 타입 정보에 모순이 발생할 수 있음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"/>
              <a:t>타입이 명확하지 않은 경우 변수명에 단위 정보를 포함하자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ex) timeMs, temperatureC</a:t>
            </a:r>
            <a:endParaRPr b="1"/>
          </a:p>
        </p:txBody>
      </p:sp>
      <p:sp>
        <p:nvSpPr>
          <p:cNvPr id="146" name="Google Shape;146;p27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30. 문서에 타입 정보를 쓰지 않기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ctrTitle"/>
          </p:nvPr>
        </p:nvSpPr>
        <p:spPr>
          <a:xfrm>
            <a:off x="311708" y="9069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수고수고 짝짝짝👏</a:t>
            </a:r>
            <a:endParaRPr/>
          </a:p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497150" y="1747150"/>
            <a:ext cx="6454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000000"/>
                </a:solidFill>
              </a:rPr>
              <a:t>💡아이템 </a:t>
            </a:r>
            <a:r>
              <a:rPr b="1" lang="ko" sz="3000"/>
              <a:t>28</a:t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highlight>
                  <a:srgbClr val="EEEEEE"/>
                </a:highlight>
              </a:rPr>
              <a:t>유효한 상태만 표현하는 타입을 지향하기</a:t>
            </a:r>
            <a:endParaRPr b="1" sz="2500">
              <a:solidFill>
                <a:srgbClr val="000000"/>
              </a:solidFill>
              <a:highlight>
                <a:srgbClr val="EEEEEE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28. 유효</a:t>
            </a:r>
            <a:r>
              <a:rPr lang="ko" sz="1200"/>
              <a:t>한 상태만 표현하는 타입을 지향하기</a:t>
            </a:r>
            <a:endParaRPr sz="1200"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775" y="2505000"/>
            <a:ext cx="6624450" cy="228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6850" y="802225"/>
            <a:ext cx="2756950" cy="14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28. 유효한 상태만 표현하는 타입을 지향하기</a:t>
            </a:r>
            <a:endParaRPr sz="120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488" y="776113"/>
            <a:ext cx="6665025" cy="29149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903600" y="3949750"/>
            <a:ext cx="73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만</a:t>
            </a:r>
            <a:r>
              <a:rPr lang="ko"/>
              <a:t>약, </a:t>
            </a:r>
            <a:r>
              <a:rPr lang="ko"/>
              <a:t>상</a:t>
            </a:r>
            <a:r>
              <a:rPr lang="ko"/>
              <a:t>태 값의 두 속성이 모두 부족하거나, 충돌인 경우 함수의 기능을 제대로 할 수 없음!!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28. 유효한 상태만 표현하는 타입을 지향하기</a:t>
            </a:r>
            <a:endParaRPr sz="120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413" y="672500"/>
            <a:ext cx="6025179" cy="42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4233825" y="3835325"/>
            <a:ext cx="446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📍 태그된 유니온 사용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비록 코드는 길어졌지만 유효한 상태만 허용하도록 개선됨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28. 유효한 상태만 표현하는 타입을 지향하기</a:t>
            </a:r>
            <a:endParaRPr sz="1200"/>
          </a:p>
        </p:txBody>
      </p:sp>
      <p:sp>
        <p:nvSpPr>
          <p:cNvPr id="87" name="Google Shape;87;p18"/>
          <p:cNvSpPr txBox="1"/>
          <p:nvPr/>
        </p:nvSpPr>
        <p:spPr>
          <a:xfrm>
            <a:off x="1766375" y="1956000"/>
            <a:ext cx="5719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000000"/>
                </a:solidFill>
              </a:rPr>
              <a:t>🔎 </a:t>
            </a:r>
            <a:r>
              <a:rPr b="1" lang="ko" sz="2000"/>
              <a:t>핵심 정리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"/>
              <a:t>코드가 길어지거나 표현상에 어려움이 있더라도 유효한 상태만 표현하는 타입을 지향하자! 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1497150" y="1747150"/>
            <a:ext cx="6454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000000"/>
                </a:solidFill>
              </a:rPr>
              <a:t>💡아이템 </a:t>
            </a:r>
            <a:r>
              <a:rPr b="1" lang="ko" sz="3000"/>
              <a:t>29</a:t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highlight>
                  <a:srgbClr val="EEEEEE"/>
                </a:highlight>
              </a:rPr>
              <a:t>사용할 때는 너그럽게, 생성할 때는 엄격하게</a:t>
            </a:r>
            <a:endParaRPr b="1" sz="2500">
              <a:solidFill>
                <a:srgbClr val="000000"/>
              </a:solidFill>
              <a:highlight>
                <a:srgbClr val="EEEEEE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29. 사용</a:t>
            </a:r>
            <a:r>
              <a:rPr lang="ko" sz="1200"/>
              <a:t>할 때는 너그럽게, 생성할 때는 엄격하게</a:t>
            </a:r>
            <a:endParaRPr sz="1200"/>
          </a:p>
        </p:txBody>
      </p:sp>
      <p:sp>
        <p:nvSpPr>
          <p:cNvPr id="98" name="Google Shape;98;p20"/>
          <p:cNvSpPr txBox="1"/>
          <p:nvPr/>
        </p:nvSpPr>
        <p:spPr>
          <a:xfrm>
            <a:off x="903600" y="798075"/>
            <a:ext cx="73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📍 </a:t>
            </a:r>
            <a:r>
              <a:rPr b="1" lang="ko"/>
              <a:t>함수</a:t>
            </a:r>
            <a:r>
              <a:rPr b="1" lang="ko"/>
              <a:t>의 매개변수는 타입의 범위가 넓어도 되나, 반환타입은 타입의 범위가 구체적이어야 한다!</a:t>
            </a:r>
            <a:endParaRPr b="1"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050" y="1418550"/>
            <a:ext cx="5970074" cy="309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29. 사용할 때는 너그럽게, 생성할 때는 엄격하게</a:t>
            </a:r>
            <a:endParaRPr sz="1200"/>
          </a:p>
        </p:txBody>
      </p:sp>
      <p:sp>
        <p:nvSpPr>
          <p:cNvPr id="105" name="Google Shape;105;p21"/>
          <p:cNvSpPr txBox="1"/>
          <p:nvPr/>
        </p:nvSpPr>
        <p:spPr>
          <a:xfrm>
            <a:off x="903600" y="865700"/>
            <a:ext cx="73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📍  수많은 선택적 속성을 가지는 반환타입과 유니온 타입은 지양하는 것이 좋다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6" name="Google Shape;106;p21"/>
          <p:cNvSpPr txBox="1"/>
          <p:nvPr/>
        </p:nvSpPr>
        <p:spPr>
          <a:xfrm flipH="1">
            <a:off x="1109100" y="1917600"/>
            <a:ext cx="69258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dk1"/>
                </a:solidFill>
              </a:rPr>
              <a:t>안전한 타입으로 사용하는 방법 =&gt; 유니온 타입의 각 요소별로 코드를 분기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💥 유니온 타입의 요소별 분기방법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ko" u="sng">
                <a:solidFill>
                  <a:schemeClr val="dk1"/>
                </a:solidFill>
              </a:rPr>
              <a:t>배열과 배열같은 것(array-like) 구분</a:t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ko" u="sng">
                <a:solidFill>
                  <a:schemeClr val="dk1"/>
                </a:solidFill>
              </a:rPr>
              <a:t>완전하게 정의된 타입과 부분적으로 정의된 타입으로 구분</a:t>
            </a:r>
            <a:endParaRPr b="1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