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ec4b81a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ec4b81a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ec4b81a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ec4b81a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ec4b81a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8ec4b81a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8ec4b81a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8ec4b81a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ec4b81a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8ec4b81a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ec4b81a1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ec4b81a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ec4b81a1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8ec4b81a1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ec4b81a1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8ec4b81a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8ec4b81a1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8ec4b81a1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ec4b81a1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8ec4b81a1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ec4b81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ec4b81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8ec4b81a1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8ec4b81a1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8ec4b81a1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8ec4b81a1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8ec4b81a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8ec4b81a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8ec4b81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8ec4b81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ec4b81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ec4b81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ec4b81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ec4b81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ec4b81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ec4b81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ec4b81a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8ec4b81a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ec4b81a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ec4b81a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ec4b81a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ec4b81a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5주차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40~42)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any의 진화를 이해하기</a:t>
            </a:r>
            <a:endParaRPr sz="12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0" y="1258750"/>
            <a:ext cx="4803500" cy="26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2236275" y="1797225"/>
            <a:ext cx="2691000" cy="171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170250" y="889450"/>
            <a:ext cx="39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4) </a:t>
            </a:r>
            <a:r>
              <a:rPr b="1" lang="ko" sz="1200">
                <a:solidFill>
                  <a:schemeClr val="dk1"/>
                </a:solidFill>
              </a:rPr>
              <a:t>변수의 초기값이 null인 경우의 타입 진화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any의 진화를 이해하기</a:t>
            </a:r>
            <a:endParaRPr sz="1200"/>
          </a:p>
        </p:txBody>
      </p:sp>
      <p:sp>
        <p:nvSpPr>
          <p:cNvPr id="131" name="Google Shape;131;p23"/>
          <p:cNvSpPr txBox="1"/>
          <p:nvPr/>
        </p:nvSpPr>
        <p:spPr>
          <a:xfrm>
            <a:off x="955800" y="865925"/>
            <a:ext cx="72324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📍 any타입</a:t>
            </a:r>
            <a:r>
              <a:rPr lang="ko">
                <a:solidFill>
                  <a:schemeClr val="dk1"/>
                </a:solidFill>
              </a:rPr>
              <a:t>의 진화는 noImplicitAny가 설정된 상태에서 변수의 타입이 암시적인 경우에만 일어남.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명시적으로 타입을 선언할 경우 진화 X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예제 5) 명시적으</a:t>
            </a:r>
            <a:r>
              <a:rPr b="1" lang="ko" sz="1200">
                <a:solidFill>
                  <a:schemeClr val="dk1"/>
                </a:solidFill>
              </a:rPr>
              <a:t>로 any 타입을 선언한 경우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50" y="1852300"/>
            <a:ext cx="3768476" cy="2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50" y="1327300"/>
            <a:ext cx="4746876" cy="26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025" y="2158175"/>
            <a:ext cx="6192851" cy="711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any의 진화를 이해하기</a:t>
            </a:r>
            <a:endParaRPr sz="1200"/>
          </a:p>
        </p:txBody>
      </p:sp>
      <p:sp>
        <p:nvSpPr>
          <p:cNvPr id="140" name="Google Shape;140;p24"/>
          <p:cNvSpPr txBox="1"/>
          <p:nvPr/>
        </p:nvSpPr>
        <p:spPr>
          <a:xfrm>
            <a:off x="1820550" y="958000"/>
            <a:ext cx="48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6) 암시</a:t>
            </a:r>
            <a:r>
              <a:rPr b="1" lang="ko" sz="1200"/>
              <a:t>적 any상태의 변수에 </a:t>
            </a:r>
            <a:r>
              <a:rPr b="1" lang="ko" sz="1200"/>
              <a:t>값</a:t>
            </a:r>
            <a:r>
              <a:rPr b="1" lang="ko" sz="1200"/>
              <a:t>을 할당하지 않는 경우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498200" y="1370150"/>
            <a:ext cx="61476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2CC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일반적인 타입은 정제 만 되지만, 암시적 any, any[] 타입은 진화한다.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any를 진화시키는 방식보다는 명시적 타입 구문을 사용하는 것이 안전하다.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예를들어 진화한 배열 타입이 (string | number)[]라면, 원래 number[]타입이어야 하는데 실수로 string이 섞여 잘못 진화한 것 일 수 있다.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any의 진화를 이해하기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855450" y="1747125"/>
            <a:ext cx="743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42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모르는 타입의 값에는 any 대신 unknown을 사용하기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</a:t>
            </a:r>
            <a:r>
              <a:rPr lang="ko" sz="1200"/>
              <a:t>는 타입의 값에는 any 대신 unknown을 사용하기</a:t>
            </a:r>
            <a:endParaRPr sz="1200"/>
          </a:p>
        </p:txBody>
      </p:sp>
      <p:sp>
        <p:nvSpPr>
          <p:cNvPr id="157" name="Google Shape;157;p27"/>
          <p:cNvSpPr txBox="1"/>
          <p:nvPr/>
        </p:nvSpPr>
        <p:spPr>
          <a:xfrm>
            <a:off x="411475" y="755600"/>
            <a:ext cx="27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</a:t>
            </a:r>
            <a:r>
              <a:rPr b="1" lang="ko" sz="1200"/>
              <a:t>제 1) 함수의 반환값과 관련된 unknown</a:t>
            </a:r>
            <a:endParaRPr b="1" sz="12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5" y="1837250"/>
            <a:ext cx="3141099" cy="296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19" y="1124888"/>
            <a:ext cx="3517246" cy="372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3521850" y="2641250"/>
            <a:ext cx="9066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975" y="3984550"/>
            <a:ext cx="3201450" cy="635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228" y="1270325"/>
            <a:ext cx="3141100" cy="56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  <p:sp>
        <p:nvSpPr>
          <p:cNvPr id="168" name="Google Shape;168;p28"/>
          <p:cNvSpPr txBox="1"/>
          <p:nvPr/>
        </p:nvSpPr>
        <p:spPr>
          <a:xfrm>
            <a:off x="1108800" y="1563600"/>
            <a:ext cx="6926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💥 any가 강력하면서 위험한 이유?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어떠한 타입이든 any타입에 할당 가능하다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any타입은 어떠한 타입으로도 할당 가능하다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2CC"/>
                </a:highlight>
              </a:rPr>
              <a:t>타입은 값의 집합이며, 한 집합은 다른 모든 집합의 부분집합이면서 상위집합일 수 없다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</a:t>
            </a:r>
            <a:r>
              <a:rPr lang="ko" u="sng">
                <a:solidFill>
                  <a:srgbClr val="E06666"/>
                </a:solidFill>
              </a:rPr>
              <a:t>any와 완전히 상충되는 부분, 이 때문에 any 사용 시에는 타입체커가 의미가 없음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1053300" y="1514250"/>
            <a:ext cx="70374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💥 unknown타입은 any의 첫번째 속성은 만족하지만, 두번째 속성은 만족하지 않는다.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어떠한 타입이든 unknown에 할당 가능하다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unknwon은 오직 unknown과 any에만 할당 가능하다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💥 unknown타입인 채로 값을 사용할 경우 오류 발생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2CC"/>
                </a:highlight>
              </a:rPr>
              <a:t>즉, 적절한 타입으로 변환을 강제할 수 있다</a:t>
            </a:r>
            <a:r>
              <a:rPr lang="ko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=&gt;</a:t>
            </a:r>
            <a:r>
              <a:rPr lang="ko" sz="1400" u="sng">
                <a:solidFill>
                  <a:srgbClr val="EA9999"/>
                </a:solidFill>
              </a:rPr>
              <a:t> </a:t>
            </a:r>
            <a:r>
              <a:rPr lang="ko" sz="1400" u="sng">
                <a:solidFill>
                  <a:srgbClr val="E06666"/>
                </a:solidFill>
              </a:rPr>
              <a:t>any 대신에 사용할 수 있는 타입시스템에 부합하는 타입</a:t>
            </a:r>
            <a:endParaRPr u="sng">
              <a:solidFill>
                <a:srgbClr val="E06666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25" y="1723150"/>
            <a:ext cx="3576324" cy="11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849" y="1723150"/>
            <a:ext cx="4564351" cy="256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446825" y="1353850"/>
            <a:ext cx="35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[</a:t>
            </a:r>
            <a:r>
              <a:rPr lang="ko" sz="1200"/>
              <a:t>예제 2-1] instanceof 체</a:t>
            </a:r>
            <a:r>
              <a:rPr lang="ko" sz="1200"/>
              <a:t>크 후 </a:t>
            </a:r>
            <a:r>
              <a:rPr lang="ko" sz="1200"/>
              <a:t>unknown타</a:t>
            </a:r>
            <a:r>
              <a:rPr lang="ko" sz="1200"/>
              <a:t>입 변환</a:t>
            </a:r>
            <a:endParaRPr sz="1200"/>
          </a:p>
        </p:txBody>
      </p:sp>
      <p:sp>
        <p:nvSpPr>
          <p:cNvPr id="183" name="Google Shape;183;p30"/>
          <p:cNvSpPr txBox="1"/>
          <p:nvPr/>
        </p:nvSpPr>
        <p:spPr>
          <a:xfrm>
            <a:off x="4274850" y="1353850"/>
            <a:ext cx="43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[</a:t>
            </a:r>
            <a:r>
              <a:rPr lang="ko" sz="1200"/>
              <a:t>예제 2-2] 사용자 정의 타입 가드</a:t>
            </a:r>
            <a:r>
              <a:rPr lang="ko" sz="1200"/>
              <a:t>로 </a:t>
            </a:r>
            <a:r>
              <a:rPr lang="ko" sz="1200">
                <a:solidFill>
                  <a:schemeClr val="dk1"/>
                </a:solidFill>
              </a:rPr>
              <a:t>unknown</a:t>
            </a:r>
            <a:r>
              <a:rPr lang="ko" sz="1200"/>
              <a:t>타입 변환</a:t>
            </a:r>
            <a:endParaRPr sz="1200"/>
          </a:p>
        </p:txBody>
      </p:sp>
      <p:sp>
        <p:nvSpPr>
          <p:cNvPr id="184" name="Google Shape;184;p30"/>
          <p:cNvSpPr txBox="1"/>
          <p:nvPr/>
        </p:nvSpPr>
        <p:spPr>
          <a:xfrm>
            <a:off x="446838" y="831025"/>
            <a:ext cx="35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2) </a:t>
            </a:r>
            <a:r>
              <a:rPr b="1" lang="ko" sz="1200">
                <a:solidFill>
                  <a:schemeClr val="dk1"/>
                </a:solidFill>
              </a:rPr>
              <a:t>변수의 선언과 관련된 unknown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  <p:sp>
        <p:nvSpPr>
          <p:cNvPr id="190" name="Google Shape;190;p31"/>
          <p:cNvSpPr txBox="1"/>
          <p:nvPr/>
        </p:nvSpPr>
        <p:spPr>
          <a:xfrm>
            <a:off x="1680738" y="1605938"/>
            <a:ext cx="35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3) </a:t>
            </a:r>
            <a:r>
              <a:rPr b="1" lang="ko" sz="1200">
                <a:solidFill>
                  <a:schemeClr val="dk1"/>
                </a:solidFill>
              </a:rPr>
              <a:t>단언문</a:t>
            </a:r>
            <a:r>
              <a:rPr b="1" lang="ko" sz="1200">
                <a:solidFill>
                  <a:schemeClr val="dk1"/>
                </a:solidFill>
              </a:rPr>
              <a:t>과 관련된 unknown</a:t>
            </a:r>
            <a:endParaRPr b="1" sz="12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50" y="2089463"/>
            <a:ext cx="5249274" cy="9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1743750" y="3137363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결과적으로</a:t>
            </a:r>
            <a:r>
              <a:rPr lang="ko"/>
              <a:t>는 동일하나 리팩토링을 한다면 unknown형태가 더 안전하다!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44750" y="173720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40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함수 안으로 타입 단언문 감추기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  <p:sp>
        <p:nvSpPr>
          <p:cNvPr id="198" name="Google Shape;198;p32"/>
          <p:cNvSpPr txBox="1"/>
          <p:nvPr/>
        </p:nvSpPr>
        <p:spPr>
          <a:xfrm>
            <a:off x="3837000" y="1251100"/>
            <a:ext cx="14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“ object</a:t>
            </a:r>
            <a:r>
              <a:rPr b="1" lang="ko"/>
              <a:t>와 </a:t>
            </a:r>
            <a:r>
              <a:rPr b="1" lang="ko"/>
              <a:t>{} 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1868400" y="1866700"/>
            <a:ext cx="540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unknown만</a:t>
            </a:r>
            <a:r>
              <a:rPr lang="ko" u="sng"/>
              <a:t>큼 범위가 넓은 타입이지만, unknown보다는 범위가 좁다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{}타입은 null, undefined를 제외한 모든 값을 포함한다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object 타입은 모든 비기본형(non-primitive) 타입으로 이루어진다.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(객체와 배열은 포함)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1498200" y="1370150"/>
            <a:ext cx="61476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unknown은 any 대신 사용할 수 있는 안전한 타입이다. 어떤 값이 있으나 타입을 알지 못하는 경우에 사용한다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사용자에</a:t>
            </a:r>
            <a:r>
              <a:rPr b="1" lang="ko">
                <a:highlight>
                  <a:srgbClr val="FFF2CC"/>
                </a:highlight>
              </a:rPr>
              <a:t>게 타입단언문이나 타입체크를 사용하도록 강제하고 싶다면 unknown을 사용한다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{}, object, unknown의 차이를 이해하자!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42. 모르는 타입의 값에는 any 대신 unknown을 사용하기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089100" y="2285400"/>
            <a:ext cx="59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911"/>
              <a:t>다</a:t>
            </a:r>
            <a:r>
              <a:rPr b="1" lang="ko" sz="3911"/>
              <a:t>음 턴~~~~ </a:t>
            </a:r>
            <a:r>
              <a:rPr lang="ko"/>
              <a:t>🏃🏻‍♀️🏃🏃🏼‍♂️</a:t>
            </a:r>
            <a:r>
              <a:rPr lang="ko"/>
              <a:t>🏃🏻‍♀️🏃🏃🏼‍♂️🏃🏻‍♀️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40. 함</a:t>
            </a:r>
            <a:r>
              <a:rPr lang="ko" sz="1200"/>
              <a:t>수 안으로 타입단언문 감추기</a:t>
            </a:r>
            <a:endParaRPr sz="1200"/>
          </a:p>
        </p:txBody>
      </p:sp>
      <p:grpSp>
        <p:nvGrpSpPr>
          <p:cNvPr id="66" name="Google Shape;66;p15"/>
          <p:cNvGrpSpPr/>
          <p:nvPr/>
        </p:nvGrpSpPr>
        <p:grpSpPr>
          <a:xfrm>
            <a:off x="1294500" y="679250"/>
            <a:ext cx="6555000" cy="3983874"/>
            <a:chOff x="1294500" y="679250"/>
            <a:chExt cx="6555000" cy="3983874"/>
          </a:xfrm>
        </p:grpSpPr>
        <p:sp>
          <p:nvSpPr>
            <p:cNvPr id="67" name="Google Shape;67;p15"/>
            <p:cNvSpPr txBox="1"/>
            <p:nvPr/>
          </p:nvSpPr>
          <p:spPr>
            <a:xfrm>
              <a:off x="1294500" y="679250"/>
              <a:ext cx="6555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 </a:t>
              </a:r>
              <a:r>
                <a:rPr lang="ko"/>
                <a:t>📍 </a:t>
              </a:r>
              <a:r>
                <a:rPr lang="ko" sz="1300"/>
                <a:t>안전</a:t>
              </a:r>
              <a:r>
                <a:rPr lang="ko" sz="1300"/>
                <a:t>한 타입 구현이 어려운 경우</a:t>
              </a:r>
              <a:r>
                <a:rPr lang="ko"/>
                <a:t>,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      </a:t>
              </a:r>
              <a:r>
                <a:rPr b="1" lang="ko" sz="1200"/>
                <a:t>타입 단언문은 </a:t>
              </a:r>
              <a:r>
                <a:rPr b="1" lang="ko" sz="1200">
                  <a:solidFill>
                    <a:schemeClr val="dk1"/>
                  </a:solidFill>
                </a:rPr>
                <a:t>함수 내부에</a:t>
              </a:r>
              <a:r>
                <a:rPr b="1" lang="ko" sz="1200"/>
                <a:t> 사용하고 함수 외부로 드러나는 타입정의만 명확하게 처리!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      예제 1) 함수 내에 타입단언문 추가하기</a:t>
              </a:r>
              <a:endParaRPr b="1" sz="1200"/>
            </a:p>
          </p:txBody>
        </p:sp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25650" y="1616050"/>
              <a:ext cx="5259201" cy="3047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5"/>
          <p:cNvGrpSpPr/>
          <p:nvPr/>
        </p:nvGrpSpPr>
        <p:grpSpPr>
          <a:xfrm>
            <a:off x="2482725" y="2571752"/>
            <a:ext cx="6281950" cy="1118025"/>
            <a:chOff x="2482725" y="2571752"/>
            <a:chExt cx="6281950" cy="1118025"/>
          </a:xfrm>
        </p:grpSpPr>
        <p:pic>
          <p:nvPicPr>
            <p:cNvPr id="70" name="Google Shape;7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2725" y="2571752"/>
              <a:ext cx="6281950" cy="1118025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1" name="Google Shape;71;p15"/>
            <p:cNvSpPr/>
            <p:nvPr/>
          </p:nvSpPr>
          <p:spPr>
            <a:xfrm>
              <a:off x="2482725" y="2641275"/>
              <a:ext cx="4964700" cy="198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40. 함수 안으로 타입단언문 감추기</a:t>
            </a:r>
            <a:endParaRPr sz="1200"/>
          </a:p>
        </p:txBody>
      </p:sp>
      <p:sp>
        <p:nvSpPr>
          <p:cNvPr id="77" name="Google Shape;77;p16"/>
          <p:cNvSpPr txBox="1"/>
          <p:nvPr/>
        </p:nvSpPr>
        <p:spPr>
          <a:xfrm>
            <a:off x="1583400" y="4043600"/>
            <a:ext cx="57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 </a:t>
            </a:r>
            <a:r>
              <a:rPr lang="ko" sz="1300" u="sng"/>
              <a:t>타</a:t>
            </a:r>
            <a:r>
              <a:rPr lang="ko" sz="1300" u="sng"/>
              <a:t>입 단언문을 사용하여 오류를 제거</a:t>
            </a:r>
            <a:endParaRPr sz="1300" u="sng"/>
          </a:p>
        </p:txBody>
      </p:sp>
      <p:grpSp>
        <p:nvGrpSpPr>
          <p:cNvPr id="78" name="Google Shape;78;p16"/>
          <p:cNvGrpSpPr/>
          <p:nvPr/>
        </p:nvGrpSpPr>
        <p:grpSpPr>
          <a:xfrm>
            <a:off x="1583400" y="1037950"/>
            <a:ext cx="5977200" cy="2874225"/>
            <a:chOff x="1583400" y="1037950"/>
            <a:chExt cx="5977200" cy="2874225"/>
          </a:xfrm>
        </p:grpSpPr>
        <p:pic>
          <p:nvPicPr>
            <p:cNvPr id="79" name="Google Shape;7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3400" y="1037950"/>
              <a:ext cx="5977200" cy="287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/>
            <p:nvPr/>
          </p:nvSpPr>
          <p:spPr>
            <a:xfrm>
              <a:off x="2263925" y="3326425"/>
              <a:ext cx="1707900" cy="327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40. 함수 안으로 타입단언문 감추기</a:t>
            </a:r>
            <a:endParaRPr sz="1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75" y="1521138"/>
            <a:ext cx="7225251" cy="23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59375" y="115185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2) 객체를 매개변수로 하는 함수의 타입정의</a:t>
            </a:r>
            <a:endParaRPr b="1" sz="1200"/>
          </a:p>
        </p:txBody>
      </p:sp>
      <p:sp>
        <p:nvSpPr>
          <p:cNvPr id="88" name="Google Shape;88;p17"/>
          <p:cNvSpPr/>
          <p:nvPr/>
        </p:nvSpPr>
        <p:spPr>
          <a:xfrm>
            <a:off x="4100900" y="2214275"/>
            <a:ext cx="471000" cy="28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825" y="2571741"/>
            <a:ext cx="6335425" cy="856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498200" y="1370150"/>
            <a:ext cx="6147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2CC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타입단언문은 일반적으로 타입을 위험하게 만들지만 불가피하게 사용해야 한다면 함수 안으로 숨기도록 하자!</a:t>
            </a:r>
            <a:endParaRPr b="1">
              <a:highlight>
                <a:srgbClr val="FFF2CC"/>
              </a:highlight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40. 함수 안으로 타입단언문 감추기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1344750" y="1737225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41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any의 진화를 이해하기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</a:t>
            </a:r>
            <a:r>
              <a:rPr lang="ko" sz="1200"/>
              <a:t>의 진화를 이해하기</a:t>
            </a:r>
            <a:endParaRPr sz="1200"/>
          </a:p>
        </p:txBody>
      </p:sp>
      <p:sp>
        <p:nvSpPr>
          <p:cNvPr id="106" name="Google Shape;106;p20"/>
          <p:cNvSpPr txBox="1"/>
          <p:nvPr/>
        </p:nvSpPr>
        <p:spPr>
          <a:xfrm>
            <a:off x="1634600" y="846050"/>
            <a:ext cx="571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📍 </a:t>
            </a:r>
            <a:r>
              <a:rPr lang="ko" sz="1300">
                <a:solidFill>
                  <a:schemeClr val="dk1"/>
                </a:solidFill>
              </a:rPr>
              <a:t>변수의 타입은 변수를 선언할 때 결정되지만 any의 경우 예외인 경우가 존재한다!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예제 1) any타입의 진화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25" y="1899400"/>
            <a:ext cx="5874826" cy="22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41. any의 진화를 이해하기</a:t>
            </a:r>
            <a:endParaRPr sz="12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567675"/>
            <a:ext cx="4380525" cy="17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12250" y="6454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“ 타입</a:t>
            </a:r>
            <a:r>
              <a:rPr b="1" lang="ko"/>
              <a:t>의 진화(evolve) ”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125" y="1567675"/>
            <a:ext cx="3781975" cy="2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57450" y="1198375"/>
            <a:ext cx="22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</a:t>
            </a:r>
            <a:r>
              <a:rPr b="1" lang="ko" sz="1200"/>
              <a:t>제 2) </a:t>
            </a:r>
            <a:r>
              <a:rPr b="1" lang="ko" sz="1200">
                <a:solidFill>
                  <a:schemeClr val="dk1"/>
                </a:solidFill>
              </a:rPr>
              <a:t>배열의 타입 진화</a:t>
            </a:r>
            <a:endParaRPr b="1" sz="1100"/>
          </a:p>
        </p:txBody>
      </p:sp>
      <p:sp>
        <p:nvSpPr>
          <p:cNvPr id="117" name="Google Shape;117;p21"/>
          <p:cNvSpPr txBox="1"/>
          <p:nvPr/>
        </p:nvSpPr>
        <p:spPr>
          <a:xfrm>
            <a:off x="5005125" y="1198375"/>
            <a:ext cx="22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예제 3) </a:t>
            </a:r>
            <a:r>
              <a:rPr b="1" lang="ko" sz="1200">
                <a:solidFill>
                  <a:schemeClr val="dk1"/>
                </a:solidFill>
              </a:rPr>
              <a:t>분기에 따른 타입 진화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