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7b13e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7b13e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961e06a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961e06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961e06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961e06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961e06a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961e06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961e06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961e06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961e06a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961e06a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961e06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4961e06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961e06a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4961e06a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961e06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961e06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961e06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961e06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961e06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961e06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961e06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961e06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961e06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961e06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961e06a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961e06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961e06a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961e06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220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/>
              <a:t>운영체제와 정보기술의 원리</a:t>
            </a:r>
            <a:endParaRPr sz="4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000000"/>
                </a:solidFill>
              </a:rPr>
              <a:t>스터디 </a:t>
            </a:r>
            <a:r>
              <a:rPr lang="ko" sz="4500"/>
              <a:t>3</a:t>
            </a:r>
            <a:r>
              <a:rPr lang="ko" sz="4500">
                <a:solidFill>
                  <a:srgbClr val="000000"/>
                </a:solidFill>
              </a:rPr>
              <a:t>주차</a:t>
            </a:r>
            <a:endParaRPr sz="45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90200" y="4314250"/>
            <a:ext cx="23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발표자 : 양선경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2.    메모리와 관련된 용어</a:t>
            </a:r>
            <a:endParaRPr sz="1200"/>
          </a:p>
        </p:txBody>
      </p:sp>
      <p:sp>
        <p:nvSpPr>
          <p:cNvPr id="121" name="Google Shape;121;p22"/>
          <p:cNvSpPr txBox="1"/>
          <p:nvPr/>
        </p:nvSpPr>
        <p:spPr>
          <a:xfrm>
            <a:off x="1264800" y="1104450"/>
            <a:ext cx="68760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  3.   중첩(Overlays)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중첩이란 </a:t>
            </a:r>
            <a:r>
              <a:rPr lang="ko">
                <a:highlight>
                  <a:srgbClr val="FFF2CC"/>
                </a:highlight>
              </a:rPr>
              <a:t>프로세스의 주소 공간을 분할해 실제 필요한 부분만을 메모리에 적재하는 기법</a:t>
            </a:r>
            <a:r>
              <a:rPr lang="ko"/>
              <a:t>이다.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📍동적로딩과 개념적으로 유사하지만 사용 이유는 다르다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동적로딩 =&gt; 다중 프로그래밍 환경에서 여러 프로세스의 메모리 이용률을 향상시키기 위해 사용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중첩 =&gt; 단일 프로세스만들 메모리에 올려놓는 환경에서 메모리 용량보다 큰 프로세스를 실행하기 위해 사용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구현방법 : </a:t>
            </a:r>
            <a:r>
              <a:rPr lang="ko">
                <a:solidFill>
                  <a:schemeClr val="dk1"/>
                </a:solidFill>
              </a:rPr>
              <a:t>프로그래머에 의해 손수 구현되어야 함.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2.    메모리와 관련된 용어</a:t>
            </a:r>
            <a:endParaRPr sz="1200"/>
          </a:p>
        </p:txBody>
      </p:sp>
      <p:sp>
        <p:nvSpPr>
          <p:cNvPr id="128" name="Google Shape;128;p23"/>
          <p:cNvSpPr txBox="1"/>
          <p:nvPr/>
        </p:nvSpPr>
        <p:spPr>
          <a:xfrm>
            <a:off x="968775" y="984200"/>
            <a:ext cx="36033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  4.   스와</a:t>
            </a:r>
            <a:r>
              <a:rPr b="1" lang="ko" sz="1500"/>
              <a:t>핑(Swapping)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스와핑이</a:t>
            </a:r>
            <a:r>
              <a:rPr lang="ko"/>
              <a:t>란 </a:t>
            </a:r>
            <a:r>
              <a:rPr lang="ko">
                <a:highlight>
                  <a:srgbClr val="FFF2CC"/>
                </a:highlight>
              </a:rPr>
              <a:t>메모리에 올라온 프로세스의 주소 공간 전체를 디스크의 스왑 영역에 일시적으로 내려놓는 것이다. 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너무 많은 프로그램이 메모리에 동시에 올려져 있을 경우 프로세스에 할당되는 메모리의 양이 지나치게 적어져 성능 문제가 발생한다.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스와핑을 통해 프로그램을 통째로 디스크 스왑 영역으로 내쫒으므로써 메모리에 남아있는 프로그램에 적절한 메모리 공간을 보장한다.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550" y="1168250"/>
            <a:ext cx="4252274" cy="293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669950" y="1665175"/>
            <a:ext cx="1462500" cy="431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</a:t>
            </a:r>
            <a:r>
              <a:rPr lang="ko" sz="800"/>
              <a:t>기 스케줄러를 통해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스왑아웃 시킬 프로세스 선정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3.    물리</a:t>
            </a:r>
            <a:r>
              <a:rPr lang="ko" sz="1200"/>
              <a:t>적 메모리의 할당 방식</a:t>
            </a:r>
            <a:endParaRPr sz="1200"/>
          </a:p>
        </p:txBody>
      </p:sp>
      <p:sp>
        <p:nvSpPr>
          <p:cNvPr id="137" name="Google Shape;137;p24"/>
          <p:cNvSpPr txBox="1"/>
          <p:nvPr/>
        </p:nvSpPr>
        <p:spPr>
          <a:xfrm>
            <a:off x="1195375" y="1100800"/>
            <a:ext cx="53286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메모리</a:t>
            </a:r>
            <a:r>
              <a:rPr b="1" lang="ko" sz="1600"/>
              <a:t>는 일반적으로 두 영역으로 나뉘어 사용</a:t>
            </a:r>
            <a:endParaRPr b="1"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운영체제 상주영역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인터럽트 벡터와 함께 물리적 메모리의 낮은 주소 영역을 사용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사용자 프로세스 영역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: 물리적 메모리의 높은 영역, 사용자 프로세스들이 적재됨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1195375" y="2849225"/>
            <a:ext cx="5328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사용</a:t>
            </a:r>
            <a:r>
              <a:rPr b="1" lang="ko" sz="1600"/>
              <a:t>자 프로세스 영역 관리 방법</a:t>
            </a:r>
            <a:endParaRPr b="1"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연속할당(Contiguous Allocation)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불연속할당(Non</a:t>
            </a:r>
            <a:r>
              <a:rPr lang="ko">
                <a:solidFill>
                  <a:schemeClr val="dk1"/>
                </a:solidFill>
              </a:rPr>
              <a:t>c</a:t>
            </a:r>
            <a:r>
              <a:rPr lang="ko">
                <a:solidFill>
                  <a:schemeClr val="dk1"/>
                </a:solidFill>
              </a:rPr>
              <a:t>ontiguous Allocation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3.    물리적 메모리의 할당 방식</a:t>
            </a:r>
            <a:endParaRPr sz="12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50" y="1185363"/>
            <a:ext cx="7710876" cy="28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073100" y="666075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1-1) 연속할</a:t>
            </a:r>
            <a:r>
              <a:rPr b="1" lang="ko"/>
              <a:t>당 방식 - 고정분할 방식</a:t>
            </a:r>
            <a:endParaRPr b="1"/>
          </a:p>
        </p:txBody>
      </p:sp>
      <p:sp>
        <p:nvSpPr>
          <p:cNvPr id="147" name="Google Shape;147;p25"/>
          <p:cNvSpPr txBox="1"/>
          <p:nvPr/>
        </p:nvSpPr>
        <p:spPr>
          <a:xfrm>
            <a:off x="1065900" y="4055675"/>
            <a:ext cx="701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물리</a:t>
            </a:r>
            <a:r>
              <a:rPr lang="ko" sz="1300"/>
              <a:t>적 메모리를 </a:t>
            </a:r>
            <a:r>
              <a:rPr lang="ko" sz="1300">
                <a:highlight>
                  <a:srgbClr val="FFF2CC"/>
                </a:highlight>
              </a:rPr>
              <a:t>주어진 개수만큼 영구적인 분할로 미리 나누고 각 분할에 하나의 프로세스를 적재해 실행시킨다</a:t>
            </a:r>
            <a:r>
              <a:rPr lang="ko" sz="1300"/>
              <a:t>. 고정분할 방식에서는 </a:t>
            </a:r>
            <a:r>
              <a:rPr lang="ko" sz="1300" u="sng"/>
              <a:t>외부조각, 내부조각이 발생할 수 있어 메모리가 낭비될 수 있다</a:t>
            </a:r>
            <a:r>
              <a:rPr lang="ko" sz="1300"/>
              <a:t>. 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3.    물리적 메모리의 할당 방식</a:t>
            </a:r>
            <a:endParaRPr sz="1200"/>
          </a:p>
        </p:txBody>
      </p:sp>
      <p:sp>
        <p:nvSpPr>
          <p:cNvPr id="154" name="Google Shape;154;p26"/>
          <p:cNvSpPr txBox="1"/>
          <p:nvPr/>
        </p:nvSpPr>
        <p:spPr>
          <a:xfrm>
            <a:off x="1073100" y="666075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1-2) </a:t>
            </a:r>
            <a:r>
              <a:rPr b="1" lang="ko"/>
              <a:t>연속할당 방식 - 가변분할 방식</a:t>
            </a:r>
            <a:endParaRPr b="1"/>
          </a:p>
        </p:txBody>
      </p:sp>
      <p:sp>
        <p:nvSpPr>
          <p:cNvPr id="155" name="Google Shape;155;p26"/>
          <p:cNvSpPr txBox="1"/>
          <p:nvPr/>
        </p:nvSpPr>
        <p:spPr>
          <a:xfrm>
            <a:off x="1065900" y="4055675"/>
            <a:ext cx="701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FF2CC"/>
                </a:highlight>
              </a:rPr>
              <a:t>메모리에 적재되는 프로그램의 크기에 따라 분할의 크기, 개수가 동적으로 변하는 방식</a:t>
            </a:r>
            <a:r>
              <a:rPr lang="ko" sz="1300"/>
              <a:t>. 내부조각은 발생하지 않지만 외부조각은 발생할 수 있다. </a:t>
            </a:r>
            <a:endParaRPr sz="13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63" y="1154550"/>
            <a:ext cx="6026071" cy="268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3.    물리적 메모리의 할당 방식</a:t>
            </a:r>
            <a:endParaRPr sz="1200"/>
          </a:p>
        </p:txBody>
      </p:sp>
      <p:sp>
        <p:nvSpPr>
          <p:cNvPr id="163" name="Google Shape;163;p27"/>
          <p:cNvSpPr txBox="1"/>
          <p:nvPr/>
        </p:nvSpPr>
        <p:spPr>
          <a:xfrm>
            <a:off x="1505400" y="690913"/>
            <a:ext cx="61332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동적 메모리 할당 문제의 해결방법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ex) 프로세스의 주소 공간의 크기가 n일 때, 메모리 가용공간에 어떻게 위치시킬 것인가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ko" sz="1300"/>
              <a:t>최초적합(first-in) 방식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: 크기가 n 이상인 가용공간 중 가장 먼저 찾아지는 곳에 할당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시간적인 측면에서 효율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ko" sz="1300"/>
              <a:t>최적적합(best-in) 방식</a:t>
            </a:r>
            <a:endParaRPr b="1"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: 크기가 n 이상인 가장 작은 가용 공간을 찾아 그곳에 할당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시간적 오버헤드 및 다수의 작은 가용 공간이 생길 수 있음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ko" sz="1300"/>
              <a:t>최악적합(worst-in) 방식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: 가용공간 중에서 크기가 가장 큰 곳을 찾아 할당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시간적 오버헤드 발생</a:t>
            </a:r>
            <a:endParaRPr sz="1300"/>
          </a:p>
        </p:txBody>
      </p:sp>
      <p:sp>
        <p:nvSpPr>
          <p:cNvPr id="164" name="Google Shape;164;p27"/>
          <p:cNvSpPr txBox="1"/>
          <p:nvPr/>
        </p:nvSpPr>
        <p:spPr>
          <a:xfrm>
            <a:off x="1505400" y="3720050"/>
            <a:ext cx="64479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컴팩</a:t>
            </a:r>
            <a:r>
              <a:rPr b="1" lang="ko" sz="1500"/>
              <a:t>션(Compaction)?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물리적 메모리 중에서 프로세스에 의해 사용중인 메모리 영역과 가용 공간을 따로 분리 후 모아서 하나의 큰 가용공간을 만드는 방식으로 가변분할 방식에서 발생하는 외부조각 문제를 해결할 수 있다. 실행시간 바인딩 방식이 지원되는 환경에서만 가능.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3.    물리적 메모리의 할당 방식</a:t>
            </a:r>
            <a:endParaRPr sz="1200"/>
          </a:p>
        </p:txBody>
      </p:sp>
      <p:sp>
        <p:nvSpPr>
          <p:cNvPr id="171" name="Google Shape;171;p28"/>
          <p:cNvSpPr txBox="1"/>
          <p:nvPr/>
        </p:nvSpPr>
        <p:spPr>
          <a:xfrm>
            <a:off x="1093600" y="1186500"/>
            <a:ext cx="6982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2) 불연속할당 방식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2CC"/>
                </a:highlight>
              </a:rPr>
              <a:t>하나</a:t>
            </a:r>
            <a:r>
              <a:rPr lang="ko">
                <a:highlight>
                  <a:srgbClr val="FFF2CC"/>
                </a:highlight>
              </a:rPr>
              <a:t>의 프로세스가 물리적 메모리의 여러 위치에 분산되어 올라갈 수 있는 메모리 할당 기법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페이징 기법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동일한 크기로 나누어 메모리에 올리는 방식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세그먼테이션 기법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: 크기는 일정하지 않지만 의미 단위로 나누어 메모리에 올리는 방식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페이지드 세그먼테이션기법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: 세그먼테이션을 기본으로 하고, 이를 다시 동일 크기의 페이지로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나누어 메모리에 올리는 방식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536950" y="1669500"/>
            <a:ext cx="40701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</a:rPr>
              <a:t>7</a:t>
            </a:r>
            <a:r>
              <a:rPr lang="ko" sz="2500">
                <a:solidFill>
                  <a:schemeClr val="dk1"/>
                </a:solidFill>
              </a:rPr>
              <a:t>장. 메모리 관리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233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2"/>
              <a:buAutoNum type="arabicPeriod"/>
            </a:pPr>
            <a:r>
              <a:rPr lang="ko" sz="1491">
                <a:solidFill>
                  <a:schemeClr val="dk2"/>
                </a:solidFill>
              </a:rPr>
              <a:t>주소 바인딩</a:t>
            </a:r>
            <a:endParaRPr sz="1491">
              <a:solidFill>
                <a:schemeClr val="dk2"/>
              </a:solidFill>
            </a:endParaRPr>
          </a:p>
          <a:p>
            <a:pPr indent="-3233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2"/>
              <a:buAutoNum type="arabicPeriod"/>
            </a:pPr>
            <a:r>
              <a:rPr lang="ko" sz="1491">
                <a:solidFill>
                  <a:schemeClr val="dk2"/>
                </a:solidFill>
              </a:rPr>
              <a:t>메모리와 관련된 용어</a:t>
            </a:r>
            <a:endParaRPr sz="1491">
              <a:solidFill>
                <a:schemeClr val="dk2"/>
              </a:solidFill>
            </a:endParaRPr>
          </a:p>
          <a:p>
            <a:pPr indent="-3233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2"/>
              <a:buAutoNum type="arabicPeriod"/>
            </a:pPr>
            <a:r>
              <a:rPr lang="ko" sz="1491">
                <a:solidFill>
                  <a:schemeClr val="dk2"/>
                </a:solidFill>
              </a:rPr>
              <a:t>물리적 메모리의 할당 방식</a:t>
            </a:r>
            <a:endParaRPr sz="1491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204650" y="927838"/>
            <a:ext cx="65682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프로세스의 공간 개념</a:t>
            </a:r>
            <a:endParaRPr b="1" sz="16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프로세스는 실행을 위해 메모리에 적재되면 프로세스를 위한 독자적인 주소공간이 생긴다. 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주소를 논리적 주소 혹은 가상주소라 하고, 물리적주소는 실제 물리적 메모리에 올라가는 위치를 말한다. 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주소 바인딩</a:t>
            </a:r>
            <a:endParaRPr sz="1200"/>
          </a:p>
        </p:txBody>
      </p:sp>
      <p:sp>
        <p:nvSpPr>
          <p:cNvPr id="70" name="Google Shape;70;p15"/>
          <p:cNvSpPr txBox="1"/>
          <p:nvPr/>
        </p:nvSpPr>
        <p:spPr>
          <a:xfrm>
            <a:off x="1204650" y="2663700"/>
            <a:ext cx="67347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바인딩이란?</a:t>
            </a:r>
            <a:endParaRPr b="1" sz="16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CPU가 프로세스의 작업을 수행하기 위해서 프로세스의 논리적 주소를 참조하게 된다. 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논리적 주소만으로는 실제 메모리의 주소를 알 수 없기 때문에 </a:t>
            </a:r>
            <a:r>
              <a:rPr lang="ko" sz="1350" u="sng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 주소를 물리적 메모리로 연결시키는 작업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필요한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데, 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작업을 </a:t>
            </a:r>
            <a:r>
              <a:rPr lang="ko" sz="1350">
                <a:solidFill>
                  <a:srgbClr val="24292E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주소 바인딩</a:t>
            </a: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이라고 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주소 바인딩</a:t>
            </a:r>
            <a:endParaRPr sz="1200"/>
          </a:p>
        </p:txBody>
      </p:sp>
      <p:sp>
        <p:nvSpPr>
          <p:cNvPr id="77" name="Google Shape;77;p16"/>
          <p:cNvSpPr txBox="1"/>
          <p:nvPr/>
        </p:nvSpPr>
        <p:spPr>
          <a:xfrm>
            <a:off x="1065900" y="783900"/>
            <a:ext cx="7012200" cy="3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바인딩 방식</a:t>
            </a:r>
            <a:endParaRPr b="1"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lgun Gothic"/>
              <a:buAutoNum type="arabicPeriod"/>
            </a:pPr>
            <a:r>
              <a:rPr b="1"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 타임 바인딩</a:t>
            </a:r>
            <a:endParaRPr b="1"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프로그램을 컴파</a:t>
            </a: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할 때 물리적 주소가 결정, 현대 시분할 방식에서는 잘 사용하지 않음. </a:t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lgun Gothic"/>
              <a:buAutoNum type="arabicPeriod"/>
            </a:pPr>
            <a:r>
              <a:rPr b="1"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 타임 바인딩</a:t>
            </a:r>
            <a:endParaRPr b="1"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: 프로그램</a:t>
            </a: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실행이 시작될 때 물리적 주소가 결정.</a:t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로더의 책임하에 프로그램이 종료되기전까지 물리적 메모리 위치가 고정.</a:t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lgun Gothic"/>
              <a:buAutoNum type="arabicPeriod"/>
            </a:pPr>
            <a:r>
              <a:rPr b="1"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시간 바인딩</a:t>
            </a:r>
            <a:endParaRPr b="1"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: CPU</a:t>
            </a: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주소를 참조할 때마다 주소매핑 테이블을 이용해 바인딩. </a:t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시작한 후에도 물리적 메모리 위치가 변경될 수 있음. </a:t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FF2CC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기준 레지스터, 한계 레지스터, MMU를 활용</a:t>
            </a:r>
            <a:endParaRPr sz="1350">
              <a:solidFill>
                <a:schemeClr val="dk1"/>
              </a:solidFill>
              <a:highlight>
                <a:srgbClr val="FFF2CC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주소 바인딩</a:t>
            </a:r>
            <a:endParaRPr sz="12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150" y="1234738"/>
            <a:ext cx="6119699" cy="334007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/>
        </p:nvSpPr>
        <p:spPr>
          <a:xfrm>
            <a:off x="1512150" y="769775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MMU 기법</a:t>
            </a:r>
            <a:r>
              <a:rPr lang="ko"/>
              <a:t>에 의한 주소 변환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728250" y="1097550"/>
            <a:ext cx="7687500" cy="3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📍 </a:t>
            </a: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 주소를 넘어서는 메모리를 참조</a:t>
            </a: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경우</a:t>
            </a:r>
            <a:endParaRPr b="1"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프로세스를 메모리를 침범하게 된다. 뿐만 아니라 운영체제가 존재하는 메모리 영역을 변경하여 시스템에 심각한 영향을 끼칠 수 있다.</a:t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추가적으로 </a:t>
            </a:r>
            <a:r>
              <a:rPr lang="ko" sz="135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 레지스터를 사용하여 물리적 메모리 영역에 대한 보안을 유지한다.</a:t>
            </a: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chemeClr val="dk1"/>
                </a:solidFill>
                <a:highlight>
                  <a:schemeClr val="accent4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한계 레지스터?</a:t>
            </a:r>
            <a:endParaRPr b="1" sz="1650">
              <a:solidFill>
                <a:schemeClr val="dk1"/>
              </a:solidFill>
              <a:highlight>
                <a:schemeClr val="accent4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 레지스터는 </a:t>
            </a: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수행중인 프로세스의 논리적 주소의 최댓값으로 프로세스의 크기를 담고 있다. 또 한계 레지스터는 프로세스가 자신의 주소 공간을 넘어서는 메모리를 참조하려고 하는지 체크하여 메모리 보안을 이루는 용도로 사용된다.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주소 바인딩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25" y="1313625"/>
            <a:ext cx="7100949" cy="31823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9"/>
          <p:cNvSpPr txBox="1"/>
          <p:nvPr/>
        </p:nvSpPr>
        <p:spPr>
          <a:xfrm>
            <a:off x="1021525" y="871550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 기준 레지스터</a:t>
            </a:r>
            <a:r>
              <a:rPr lang="ko"/>
              <a:t>와 한계 레지스터에 의한 주소 변환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주소 바인딩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2.    메모리와 관련된 용어</a:t>
            </a:r>
            <a:endParaRPr sz="1200"/>
          </a:p>
        </p:txBody>
      </p:sp>
      <p:sp>
        <p:nvSpPr>
          <p:cNvPr id="107" name="Google Shape;107;p20"/>
          <p:cNvSpPr txBox="1"/>
          <p:nvPr/>
        </p:nvSpPr>
        <p:spPr>
          <a:xfrm>
            <a:off x="1264800" y="1104450"/>
            <a:ext cx="6614400" cy="29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ko" sz="1500"/>
              <a:t>동</a:t>
            </a:r>
            <a:r>
              <a:rPr b="1" lang="ko" sz="1500"/>
              <a:t>적 로딩(Dynamic Loading)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로딩(loading)이란 데이터를 메모리에 옮기는 것이다. 프로그램을 실행시키면 .exe 파일이 메모리에 올라가야 실행되는 것처럼 데이터를 메모리에 적재시키는 것을 로딩이라고 한다.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여기서, </a:t>
            </a:r>
            <a:r>
              <a:rPr lang="ko" sz="1300">
                <a:highlight>
                  <a:srgbClr val="FFF2CC"/>
                </a:highlight>
              </a:rPr>
              <a:t>동적로딩이란 프로세스가 시작될 때 그 프로세스의 주소 공간 전체를 메모리에 올려 놓는 것이 아니라 필요한 부분이 실제로 불릴 때마다 메모리에 적재하는 것을 말한다</a:t>
            </a:r>
            <a:r>
              <a:rPr lang="ko" sz="1300"/>
              <a:t>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FF2CC"/>
                </a:highlight>
              </a:rPr>
              <a:t>실제로 잘 사용되지 않는 코드들이 메모리에 올라가는 것을 막아줌으로써 좀 더 효율적으로 메모리를 사용할 수 있도록 한다.</a:t>
            </a:r>
            <a:r>
              <a:rPr lang="ko" sz="1300"/>
              <a:t>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구현방법 : 운영체제의 지원없이 프로그램 자체에서 구현 가능 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2.    메모리와 관련된 용어</a:t>
            </a:r>
            <a:endParaRPr sz="1200"/>
          </a:p>
        </p:txBody>
      </p:sp>
      <p:sp>
        <p:nvSpPr>
          <p:cNvPr id="114" name="Google Shape;114;p21"/>
          <p:cNvSpPr txBox="1"/>
          <p:nvPr/>
        </p:nvSpPr>
        <p:spPr>
          <a:xfrm>
            <a:off x="1264800" y="1104450"/>
            <a:ext cx="6614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  2.   동적연결(Dynamic Linking) 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연결(linking)이란 프로그래머가 작성한 소스 코드를 컴파일 하여 생성된 목적 파일과 이미 컴파일된 라이브러리 파일들을 묶어 하나의 실행파일로 생성하는 과정을 말한다.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여기서 동적연결은 이 </a:t>
            </a:r>
            <a:r>
              <a:rPr lang="ko" sz="1300">
                <a:highlight>
                  <a:srgbClr val="FFF2CC"/>
                </a:highlight>
              </a:rPr>
              <a:t>연결을 프로그램 실행 시점까지 지연시키는 기법이다</a:t>
            </a:r>
            <a:r>
              <a:rPr lang="ko" sz="1300"/>
              <a:t>. 정적연결에서는 실행파일의 크기가 상대적으로 크며, 각 프로세스 별로 메모리에 적재하므로 물리적 메모리가 낭비될 수 있다. 이에 비해 동적연결을 라이브러리가 실행 시점에 연결된다. 즉 프로그램이 실행되면서 라이브러리가 호출될 때 라이브러리와 연결이 이루어진다.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FF2CC"/>
                </a:highlight>
              </a:rPr>
              <a:t>다수의 프로그램이 공통으로 사용하는 라이브러리를 메모리에 한 번만 적재하기 때문에 메모리 사용의 효율성을 높일 수 있다</a:t>
            </a:r>
            <a:r>
              <a:rPr lang="ko" sz="1300"/>
              <a:t>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구현방법 : </a:t>
            </a:r>
            <a:r>
              <a:rPr lang="ko" sz="1300"/>
              <a:t>운영체제의 지원이 필요하다. 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