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7b13e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7b13e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0acfa7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0acfa7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0acfa75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0acfa75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0acfa75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0acfa75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60acfa75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60acfa75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60acfa75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60acfa75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0acfa7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0acfa7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961e06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961e06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60acfa75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60acfa75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0acfa7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0acfa7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0acfa7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0acfa7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0acfa75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0acfa7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0acfa75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0acfa75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220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운영체제와 정보기술의 원리</a:t>
            </a:r>
            <a:endParaRPr sz="4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000000"/>
                </a:solidFill>
              </a:rPr>
              <a:t>스터디 </a:t>
            </a:r>
            <a:r>
              <a:rPr lang="ko" sz="4500"/>
              <a:t>4</a:t>
            </a:r>
            <a:r>
              <a:rPr lang="ko" sz="4500">
                <a:solidFill>
                  <a:srgbClr val="000000"/>
                </a:solidFill>
              </a:rPr>
              <a:t>주차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490200" y="4314250"/>
            <a:ext cx="23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발표자 : 양선경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2.    디스크 스케줄링</a:t>
            </a:r>
            <a:endParaRPr sz="1200"/>
          </a:p>
        </p:txBody>
      </p:sp>
      <p:sp>
        <p:nvSpPr>
          <p:cNvPr id="136" name="Google Shape;136;p22"/>
          <p:cNvSpPr txBox="1"/>
          <p:nvPr/>
        </p:nvSpPr>
        <p:spPr>
          <a:xfrm>
            <a:off x="518050" y="786325"/>
            <a:ext cx="52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LOOK &amp; C-LOOCK 스케줄링 (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LOOK &amp; C-LOOCK 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 Scheduling)</a:t>
            </a:r>
            <a:endParaRPr b="1" sz="2600"/>
          </a:p>
        </p:txBody>
      </p:sp>
      <p:sp>
        <p:nvSpPr>
          <p:cNvPr id="137" name="Google Shape;137;p22"/>
          <p:cNvSpPr txBox="1"/>
          <p:nvPr/>
        </p:nvSpPr>
        <p:spPr>
          <a:xfrm>
            <a:off x="947950" y="1475175"/>
            <a:ext cx="2664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Queue 대기 요청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CCCCCC"/>
                </a:highlight>
              </a:rPr>
              <a:t>98, 183, 37, 122, 65, 67</a:t>
            </a:r>
            <a:endParaRPr b="1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현재 디스크 헤더의 위치 : 53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총 이동거리 : 322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764650" y="4067500"/>
            <a:ext cx="492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=&gt; 디스크 원판의 한</a:t>
            </a:r>
            <a:r>
              <a:rPr lang="ko" sz="1200"/>
              <a:t>쪽 끝에서 끝으로 이동하며 이동방향에 대기중인 요청이 없을 시 방향을 바꾸어 진행 (LOOK)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한쪽 방향으로 이동할 때만 요청을 처리하면 C-LOOK</a:t>
            </a:r>
            <a:endParaRPr sz="12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650" y="1251275"/>
            <a:ext cx="4317453" cy="28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3.    다</a:t>
            </a:r>
            <a:r>
              <a:rPr lang="ko" sz="1200"/>
              <a:t>중 디스크 환경에서의 스케줄링</a:t>
            </a:r>
            <a:endParaRPr sz="1200"/>
          </a:p>
        </p:txBody>
      </p:sp>
      <p:sp>
        <p:nvSpPr>
          <p:cNvPr id="146" name="Google Shape;146;p23"/>
          <p:cNvSpPr txBox="1"/>
          <p:nvPr/>
        </p:nvSpPr>
        <p:spPr>
          <a:xfrm>
            <a:off x="1163100" y="1160575"/>
            <a:ext cx="7039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동</a:t>
            </a:r>
            <a:r>
              <a:rPr lang="ko" sz="1300"/>
              <a:t>시 사용자를 서비스 하는 서버에는 다수의 디스크가 존재하여 시스템 성능과 신뢰성을 보장한다.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그렇다면 어떤 디스크에서 요청을 처리할까🧐?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📍 다중 디스크 환경에서는 스케줄링 목표에 따라 디스크를 결정하는 기준이 달라진다.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탐색시간을 줄이는 목적 =&gt; </a:t>
            </a:r>
            <a:r>
              <a:rPr b="1" lang="ko">
                <a:highlight>
                  <a:srgbClr val="FFF2CC"/>
                </a:highlight>
              </a:rPr>
              <a:t>부하균형</a:t>
            </a:r>
            <a:r>
              <a:rPr b="1" lang="ko"/>
              <a:t>을 고려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일부 디스크가 과부하에 이르지 않도록 요청을 골고루 분배한다.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전력 절감이 목적 =&gt; </a:t>
            </a:r>
            <a:r>
              <a:rPr b="1" lang="ko">
                <a:highlight>
                  <a:srgbClr val="FFF2CC"/>
                </a:highlight>
              </a:rPr>
              <a:t>부하편향</a:t>
            </a:r>
            <a:r>
              <a:rPr b="1" lang="ko"/>
              <a:t>을 고려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즉, 일부 디스크에 요청을 집중 시키고 나머지는 회전을 정지 시킨다.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650" y="2692000"/>
            <a:ext cx="1073100" cy="10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3.    디스</a:t>
            </a:r>
            <a:r>
              <a:rPr lang="ko" sz="1200"/>
              <a:t>크의 저전력 관리</a:t>
            </a:r>
            <a:endParaRPr sz="1200"/>
          </a:p>
        </p:txBody>
      </p:sp>
      <p:sp>
        <p:nvSpPr>
          <p:cNvPr id="154" name="Google Shape;154;p24"/>
          <p:cNvSpPr txBox="1"/>
          <p:nvPr/>
        </p:nvSpPr>
        <p:spPr>
          <a:xfrm>
            <a:off x="552900" y="8510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ko"/>
              <a:t>비활성</a:t>
            </a:r>
            <a:r>
              <a:rPr lang="ko"/>
              <a:t>화 기법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823250" y="1251275"/>
            <a:ext cx="56709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426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디스크의 상태</a:t>
            </a:r>
            <a:endParaRPr sz="13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250"/>
              <a:buFont typeface="Malgun Gothic"/>
              <a:buAutoNum type="arabicPeriod"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활동(Active) : 헤드가 데이터를 읽거나 쓰고 있는 상태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250"/>
              <a:buFont typeface="Malgun Gothic"/>
              <a:buAutoNum type="arabicPeriod"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공회전(Idle) : 디스크가 회전중이지만 읽거나 쓰지는 않는 상태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250"/>
              <a:buFont typeface="Malgun Gothic"/>
              <a:buAutoNum type="arabicPeriod"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준비(Standby) : 디스크는 회전하</a:t>
            </a: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 않지만 </a:t>
            </a: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인터페이스</a:t>
            </a: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활성화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426"/>
              </a:buClr>
              <a:buSzPts val="1250"/>
              <a:buFont typeface="Malgun Gothic"/>
              <a:buAutoNum type="arabicPeriod"/>
            </a:pP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휴면(Sleep) : 디스크는 회전하</a:t>
            </a: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 않고</a:t>
            </a:r>
            <a:r>
              <a:rPr lang="ko" sz="1250">
                <a:solidFill>
                  <a:srgbClr val="2224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인터페이스 또한 비활성화</a:t>
            </a:r>
            <a:endParaRPr sz="1250">
              <a:solidFill>
                <a:srgbClr val="2224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823250" y="2571750"/>
            <a:ext cx="7391700" cy="2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디스크</a:t>
            </a:r>
            <a:r>
              <a:rPr lang="ko" sz="1200"/>
              <a:t>가 비활성 상태일 때 전력소모가 적으므로 요청이 없는 경우는 디스크를 정지 시키는 것이 효과적이다.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하지만 상태 전환시 부가적인 전력 및 시간이 소모되므로 후속 요청까지 시간 간격이 일정 시간 이상일 경우에만 회전을 정지 시키는 것이 좋다.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ko" sz="1350"/>
              <a:t>디스크 비활성화 결정 방법</a:t>
            </a:r>
            <a:endParaRPr sz="13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ko" sz="1250"/>
              <a:t>시간기반기법(timeout based) : 일정시간 공회전 상태일 때 장치를 정지, 다시 요청이 들어오면 활성화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ko" sz="1250"/>
              <a:t>예측기반기법(prediction based) : 요청을 관찰하여 다음 공회전 구간의 길이를 예측하여 비활성 시점 결정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ko" sz="1250"/>
              <a:t>확률기반기법(stochastic based) : 디바이스의 상태변경 시간 간격을 구하기 위해 통계적 모델을 이용</a:t>
            </a:r>
            <a:endParaRPr sz="12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3.    디스크의 저전력 관리</a:t>
            </a:r>
            <a:endParaRPr sz="1200"/>
          </a:p>
        </p:txBody>
      </p:sp>
      <p:sp>
        <p:nvSpPr>
          <p:cNvPr id="163" name="Google Shape;163;p25"/>
          <p:cNvSpPr txBox="1"/>
          <p:nvPr/>
        </p:nvSpPr>
        <p:spPr>
          <a:xfrm>
            <a:off x="552900" y="63832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2)    회</a:t>
            </a:r>
            <a:r>
              <a:rPr lang="ko"/>
              <a:t>전속도 조절 기법</a:t>
            </a:r>
            <a:r>
              <a:rPr lang="ko"/>
              <a:t>   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786325" y="1038525"/>
            <a:ext cx="72435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디스크의 </a:t>
            </a:r>
            <a:r>
              <a:rPr b="1" lang="ko" sz="1200"/>
              <a:t>회전속도(Rotation Per Minute:RPM)를 가변적으로 조절</a:t>
            </a:r>
            <a:r>
              <a:rPr lang="ko" sz="1200"/>
              <a:t>하는 기법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운영체제에서 전력소모를 최소화 하기 위해 디스크 회전속도를 관리하는 지능형 전력 관리 기법이 연구중.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하드웨어 혼자서 전력관리를 하는 것에 비해 더 많은 전력 절감 효과를 얻을 수 있다</a:t>
            </a:r>
            <a:r>
              <a:rPr lang="ko" sz="1200"/>
              <a:t>!</a:t>
            </a:r>
            <a:endParaRPr sz="1200"/>
          </a:p>
        </p:txBody>
      </p:sp>
      <p:sp>
        <p:nvSpPr>
          <p:cNvPr id="165" name="Google Shape;165;p25"/>
          <p:cNvSpPr txBox="1"/>
          <p:nvPr/>
        </p:nvSpPr>
        <p:spPr>
          <a:xfrm>
            <a:off x="552900" y="20545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3)    디스크의 데이터 배치 기법   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86325" y="2454775"/>
            <a:ext cx="736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디스크 내에 데이터의 </a:t>
            </a:r>
            <a:r>
              <a:rPr b="1" lang="ko" sz="1200"/>
              <a:t>복제본을 만들어 헤드 위치에서 가까운 복제본에 접근하도록 하여 빠른 응답과 전력 소모량 절감을 얻을 수 있는 기법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p25"/>
          <p:cNvSpPr txBox="1"/>
          <p:nvPr/>
        </p:nvSpPr>
        <p:spPr>
          <a:xfrm>
            <a:off x="552900" y="3136475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4)    버퍼캐</a:t>
            </a:r>
            <a:r>
              <a:rPr lang="ko"/>
              <a:t>싱 및 사전인출 기법</a:t>
            </a:r>
            <a:r>
              <a:rPr lang="ko"/>
              <a:t> 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786325" y="3470825"/>
            <a:ext cx="76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디스크가 </a:t>
            </a:r>
            <a:r>
              <a:rPr b="1" lang="ko" sz="1200"/>
              <a:t>저전력 모드일 때는 입출력 처리를 최대한 지연</a:t>
            </a:r>
            <a:r>
              <a:rPr lang="ko" sz="1200"/>
              <a:t>시켰다가 정상 전력모드로 돌아왔을 때 사전인출을 공격적으로 진행하여 </a:t>
            </a:r>
            <a:r>
              <a:rPr b="1" lang="ko" sz="1200"/>
              <a:t>디스크의 상태변화 횟수를 최소화 하는 방법</a:t>
            </a:r>
            <a:r>
              <a:rPr lang="ko" sz="1200"/>
              <a:t>.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25"/>
          <p:cNvSpPr txBox="1"/>
          <p:nvPr/>
        </p:nvSpPr>
        <p:spPr>
          <a:xfrm>
            <a:off x="552900" y="4056700"/>
            <a:ext cx="53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5)    쓰</a:t>
            </a:r>
            <a:r>
              <a:rPr lang="ko"/>
              <a:t>기전략을 통한 저전력 디스크</a:t>
            </a:r>
            <a:r>
              <a:rPr lang="ko"/>
              <a:t> 기법 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786325" y="4317925"/>
            <a:ext cx="761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대상 디스크가 </a:t>
            </a:r>
            <a:r>
              <a:rPr b="1" lang="ko" sz="1200"/>
              <a:t>비활성 상태일 때 디스크를 쓰지 않고 활성 상태로 돌아왔을 때 쓰는 방식(write-back with eager updates)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907700" y="1740600"/>
            <a:ext cx="532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838200" lvl="0" marL="457200" rtl="0" algn="ctr">
              <a:spcBef>
                <a:spcPts val="0"/>
              </a:spcBef>
              <a:spcAft>
                <a:spcPts val="0"/>
              </a:spcAft>
              <a:buSzPts val="9600"/>
              <a:buChar char="-"/>
            </a:pPr>
            <a:r>
              <a:rPr lang="ko" sz="9600"/>
              <a:t>끝 -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6000"/>
              </a:srgbClr>
            </a:outerShdw>
          </a:effectLst>
        </p:spPr>
      </p:pic>
      <p:sp>
        <p:nvSpPr>
          <p:cNvPr id="62" name="Google Shape;62;p14"/>
          <p:cNvSpPr txBox="1"/>
          <p:nvPr/>
        </p:nvSpPr>
        <p:spPr>
          <a:xfrm>
            <a:off x="2727600" y="1487850"/>
            <a:ext cx="36888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300">
                <a:solidFill>
                  <a:schemeClr val="dk1"/>
                </a:solidFill>
              </a:rPr>
              <a:t>9</a:t>
            </a:r>
            <a:r>
              <a:rPr b="1" lang="ko" sz="2700">
                <a:solidFill>
                  <a:schemeClr val="dk1"/>
                </a:solidFill>
              </a:rPr>
              <a:t>장. 디스크 관리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2"/>
              <a:buAutoNum type="arabicPeriod"/>
            </a:pPr>
            <a:r>
              <a:rPr b="1" lang="ko" sz="1591">
                <a:solidFill>
                  <a:schemeClr val="dk1"/>
                </a:solidFill>
              </a:rPr>
              <a:t>디스크의 구조</a:t>
            </a:r>
            <a:endParaRPr b="1" sz="1591">
              <a:solidFill>
                <a:schemeClr val="dk1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2"/>
              <a:buAutoNum type="arabicPeriod"/>
            </a:pPr>
            <a:r>
              <a:rPr b="1" lang="ko" sz="1591">
                <a:solidFill>
                  <a:schemeClr val="dk1"/>
                </a:solidFill>
              </a:rPr>
              <a:t>디스크 스케줄링</a:t>
            </a:r>
            <a:endParaRPr b="1" sz="1591">
              <a:solidFill>
                <a:schemeClr val="dk1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2"/>
              <a:buAutoNum type="arabicPeriod"/>
            </a:pPr>
            <a:r>
              <a:rPr b="1" lang="ko" sz="1591">
                <a:solidFill>
                  <a:schemeClr val="dk1"/>
                </a:solidFill>
              </a:rPr>
              <a:t>다중 디스크 환경에서의 스케줄링</a:t>
            </a:r>
            <a:endParaRPr b="1" sz="1591">
              <a:solidFill>
                <a:schemeClr val="dk1"/>
              </a:solidFill>
            </a:endParaRPr>
          </a:p>
          <a:p>
            <a:pPr indent="-3296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2"/>
              <a:buAutoNum type="arabicPeriod"/>
            </a:pPr>
            <a:r>
              <a:rPr b="1" lang="ko" sz="1591">
                <a:solidFill>
                  <a:schemeClr val="dk1"/>
                </a:solidFill>
              </a:rPr>
              <a:t>디스크의 저전력 관리</a:t>
            </a:r>
            <a:endParaRPr b="1" sz="1591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디스크의 구조</a:t>
            </a:r>
            <a:endParaRPr sz="1200"/>
          </a:p>
        </p:txBody>
      </p:sp>
      <p:sp>
        <p:nvSpPr>
          <p:cNvPr id="70" name="Google Shape;70;p15"/>
          <p:cNvSpPr txBox="1"/>
          <p:nvPr/>
        </p:nvSpPr>
        <p:spPr>
          <a:xfrm>
            <a:off x="2474850" y="1986900"/>
            <a:ext cx="548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디스크</a:t>
            </a:r>
            <a:r>
              <a:rPr b="1" lang="ko" sz="2000"/>
              <a:t>란?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highlight>
                  <a:srgbClr val="FFFFFF"/>
                </a:highlight>
              </a:rPr>
              <a:t>컴퓨터 시스템의 대표적인 2차 저장장치, 반영구적인 저장 장소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75" y="1963450"/>
            <a:ext cx="1910575" cy="10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/>
              <a:t>디스크의 구조</a:t>
            </a:r>
            <a:endParaRPr sz="1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0" y="728313"/>
            <a:ext cx="5225499" cy="368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2.    디스크 스케줄링</a:t>
            </a:r>
            <a:endParaRPr sz="1200"/>
          </a:p>
        </p:txBody>
      </p:sp>
      <p:sp>
        <p:nvSpPr>
          <p:cNvPr id="85" name="Google Shape;85;p17"/>
          <p:cNvSpPr txBox="1"/>
          <p:nvPr/>
        </p:nvSpPr>
        <p:spPr>
          <a:xfrm>
            <a:off x="775500" y="2778300"/>
            <a:ext cx="7593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❗️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디스크 접근시간?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탐색시간(seek time, 디스크 암이 헤드를 해당 실린더로 움직이는데 걸린 시간)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회전 지연시간(rotational latency, 디스크 헤드가 원하는 섹터 위치로 도달하기까지 회전에 소요되는 추가적인 시간)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전송시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간(transfer time, 해당 섹터가 헤드 위치에 도달한 후 데이터를 실제로 읽고 쓰는데 소요되는 시간)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75500" y="1229975"/>
            <a:ext cx="73653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다중프로그래밍 환경에서,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다수의 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디스크의 입출력 발생 -&gt; 시스템 콜 호출 -&gt; Queue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에 대기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=&gt; </a:t>
            </a:r>
            <a:r>
              <a:rPr b="1" lang="ko" sz="1300">
                <a:solidFill>
                  <a:schemeClr val="dk1"/>
                </a:solidFill>
                <a:highlight>
                  <a:srgbClr val="FFF2CC"/>
                </a:highlight>
              </a:rPr>
              <a:t>디스크의 접근시간을 줄이면 디스크 입출력 효율이 증가한다!</a:t>
            </a:r>
            <a:endParaRPr b="1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2.    디스크 스케줄링</a:t>
            </a:r>
            <a:endParaRPr sz="1200"/>
          </a:p>
        </p:txBody>
      </p:sp>
      <p:sp>
        <p:nvSpPr>
          <p:cNvPr id="93" name="Google Shape;93;p18"/>
          <p:cNvSpPr txBox="1"/>
          <p:nvPr/>
        </p:nvSpPr>
        <p:spPr>
          <a:xfrm>
            <a:off x="518050" y="786325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선입 선처리 스케줄링 (FCFS Scheduling)</a:t>
            </a:r>
            <a:endParaRPr b="1" sz="1800"/>
          </a:p>
        </p:txBody>
      </p:sp>
      <p:sp>
        <p:nvSpPr>
          <p:cNvPr id="94" name="Google Shape;94;p18"/>
          <p:cNvSpPr txBox="1"/>
          <p:nvPr/>
        </p:nvSpPr>
        <p:spPr>
          <a:xfrm>
            <a:off x="947950" y="1475175"/>
            <a:ext cx="2664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Queue 대기 요청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CCCCCC"/>
                </a:highlight>
              </a:rPr>
              <a:t>98, 183, 37, 122, 65, 67</a:t>
            </a:r>
            <a:endParaRPr b="1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</a:t>
            </a:r>
            <a:r>
              <a:rPr lang="ko" sz="1300">
                <a:solidFill>
                  <a:schemeClr val="dk1"/>
                </a:solidFill>
              </a:rPr>
              <a:t>재 디스크 헤더의 위치 : 53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총 이동거리 : 640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375" y="1222500"/>
            <a:ext cx="4732075" cy="32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051875" y="4293925"/>
            <a:ext cx="30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=&gt; </a:t>
            </a:r>
            <a:r>
              <a:rPr lang="ko" sz="1200"/>
              <a:t>먼</a:t>
            </a:r>
            <a:r>
              <a:rPr lang="ko" sz="1200"/>
              <a:t>저 들어온 요청부터 순서대로 처리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2.    디스크 스케줄링</a:t>
            </a:r>
            <a:endParaRPr sz="1200"/>
          </a:p>
        </p:txBody>
      </p:sp>
      <p:sp>
        <p:nvSpPr>
          <p:cNvPr id="103" name="Google Shape;103;p19"/>
          <p:cNvSpPr txBox="1"/>
          <p:nvPr/>
        </p:nvSpPr>
        <p:spPr>
          <a:xfrm>
            <a:off x="536550" y="777075"/>
            <a:ext cx="48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최소 탐색 시간 우선 스케줄링 (SSTF Scheduling)</a:t>
            </a:r>
            <a:endParaRPr b="1" sz="1800"/>
          </a:p>
        </p:txBody>
      </p:sp>
      <p:sp>
        <p:nvSpPr>
          <p:cNvPr id="104" name="Google Shape;104;p19"/>
          <p:cNvSpPr txBox="1"/>
          <p:nvPr/>
        </p:nvSpPr>
        <p:spPr>
          <a:xfrm>
            <a:off x="947950" y="1475175"/>
            <a:ext cx="2664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Queue 대기 요청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CCCCCC"/>
                </a:highlight>
              </a:rPr>
              <a:t>98, 183, 37, 122, 65, 67</a:t>
            </a:r>
            <a:endParaRPr b="1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현재 디스크 헤더의 위치 : 53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총 이동거리 : 183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275" y="1329675"/>
            <a:ext cx="4748926" cy="29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998200" y="1430950"/>
            <a:ext cx="5060232" cy="2281608"/>
          </a:xfrm>
          <a:prstGeom prst="cloud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기아현</a:t>
            </a:r>
            <a:r>
              <a:rPr b="1" lang="ko"/>
              <a:t>상(starvation)?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새로운 요청이 기존의 위치와 가까운 요청이 계속 들어온다면 멀리 있는 요청은 무한정 기다려야 하는 현상이 발생한다.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 같은 현상은 큐의 길이가 길어질수록 심해 진다.</a:t>
            </a:r>
            <a:endParaRPr sz="1500"/>
          </a:p>
        </p:txBody>
      </p:sp>
      <p:sp>
        <p:nvSpPr>
          <p:cNvPr id="107" name="Google Shape;107;p19"/>
          <p:cNvSpPr txBox="1"/>
          <p:nvPr/>
        </p:nvSpPr>
        <p:spPr>
          <a:xfrm>
            <a:off x="3885375" y="4145900"/>
            <a:ext cx="37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=&gt; 현</a:t>
            </a:r>
            <a:r>
              <a:rPr lang="ko" sz="1200"/>
              <a:t>재 위치에서 가장 가까운 위치의 요청순서대로 처리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2.    디스크 스케줄링</a:t>
            </a:r>
            <a:endParaRPr sz="1200"/>
          </a:p>
        </p:txBody>
      </p:sp>
      <p:sp>
        <p:nvSpPr>
          <p:cNvPr id="114" name="Google Shape;114;p20"/>
          <p:cNvSpPr txBox="1"/>
          <p:nvPr/>
        </p:nvSpPr>
        <p:spPr>
          <a:xfrm>
            <a:off x="518050" y="786325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SCAN 스케줄링(SCAN Scheduling)</a:t>
            </a:r>
            <a:endParaRPr b="1" sz="2200"/>
          </a:p>
        </p:txBody>
      </p:sp>
      <p:sp>
        <p:nvSpPr>
          <p:cNvPr id="115" name="Google Shape;115;p20"/>
          <p:cNvSpPr txBox="1"/>
          <p:nvPr/>
        </p:nvSpPr>
        <p:spPr>
          <a:xfrm>
            <a:off x="947950" y="1475175"/>
            <a:ext cx="2664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Queue 대기 요청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CCCCCC"/>
                </a:highlight>
              </a:rPr>
              <a:t>98, 183, 37, 122, 65, 67</a:t>
            </a:r>
            <a:endParaRPr b="1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현재 디스크 헤더의 위치 : 53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총 이동거리 : 236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650" y="1246400"/>
            <a:ext cx="4488064" cy="317189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802125" y="4219900"/>
            <a:ext cx="492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=&gt; 디스</a:t>
            </a:r>
            <a:r>
              <a:rPr lang="ko" sz="1200"/>
              <a:t>크 원판의 안쪽 끝에서 바깥쪽 끝을 오가며 순서대로 처리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</a:t>
            </a:r>
            <a:r>
              <a:rPr lang="ko" sz="1200" u="sng"/>
              <a:t>엘리베이터 스케줄링 알고리즘</a:t>
            </a:r>
            <a:r>
              <a:rPr lang="ko" sz="1200"/>
              <a:t>과 유사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57450" y="208500"/>
            <a:ext cx="57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2.    디스크 스케줄링</a:t>
            </a:r>
            <a:endParaRPr sz="1200"/>
          </a:p>
        </p:txBody>
      </p:sp>
      <p:sp>
        <p:nvSpPr>
          <p:cNvPr id="124" name="Google Shape;124;p21"/>
          <p:cNvSpPr txBox="1"/>
          <p:nvPr/>
        </p:nvSpPr>
        <p:spPr>
          <a:xfrm>
            <a:off x="518050" y="786325"/>
            <a:ext cx="4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C-SCAN 스케줄링 (C-SCAN Scheduling)</a:t>
            </a:r>
            <a:endParaRPr b="1" sz="2600"/>
          </a:p>
        </p:txBody>
      </p:sp>
      <p:sp>
        <p:nvSpPr>
          <p:cNvPr id="125" name="Google Shape;125;p21"/>
          <p:cNvSpPr txBox="1"/>
          <p:nvPr/>
        </p:nvSpPr>
        <p:spPr>
          <a:xfrm>
            <a:off x="947950" y="1475175"/>
            <a:ext cx="2664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</a:rPr>
              <a:t>Queue 대기 요청</a:t>
            </a:r>
            <a:r>
              <a:rPr b="1" lang="ko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highlight>
                  <a:srgbClr val="CCCCCC"/>
                </a:highlight>
              </a:rPr>
              <a:t>98, 183, 37, 122, 65, 67</a:t>
            </a:r>
            <a:endParaRPr b="1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현재 디스크 헤더의 위치 : 53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총 이동거리 : 382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746600" y="4219900"/>
            <a:ext cx="492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=&gt; 디스크 원판의 한</a:t>
            </a:r>
            <a:r>
              <a:rPr lang="ko" sz="1200"/>
              <a:t>쪽 끝에 다다르면 방향을 바꿔 다시 출발점으로 이동</a:t>
            </a:r>
            <a:r>
              <a:rPr lang="ko" sz="1200"/>
              <a:t> </a:t>
            </a:r>
            <a:endParaRPr sz="12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600" y="1299775"/>
            <a:ext cx="4670549" cy="29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 rot="1964074">
            <a:off x="6002871" y="2527645"/>
            <a:ext cx="1546747" cy="180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 rot="1964074">
            <a:off x="4665896" y="3244345"/>
            <a:ext cx="1546747" cy="1801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