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956ccb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956ccb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956ccb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956ccb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956ccb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956ccb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956ccb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956ccb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956ccb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956ccb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956ccb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956ccb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956ccb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956ccb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956ccb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956ccb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956ccbd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956ccb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956ccb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956ccb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956ccb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956ccb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956ccb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956ccb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956ccb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956ccb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220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운영체제와 정보기술의 원리</a:t>
            </a:r>
            <a:endParaRPr sz="4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00000"/>
                </a:solidFill>
              </a:rPr>
              <a:t>스터디 </a:t>
            </a:r>
            <a:r>
              <a:rPr lang="ko" sz="4500"/>
              <a:t>1</a:t>
            </a:r>
            <a:r>
              <a:rPr lang="ko" sz="4500">
                <a:solidFill>
                  <a:srgbClr val="000000"/>
                </a:solidFill>
              </a:rPr>
              <a:t>주차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90200" y="431425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</a:t>
            </a:r>
            <a:r>
              <a:rPr lang="ko"/>
              <a:t>자 : </a:t>
            </a:r>
            <a:r>
              <a:rPr lang="ko"/>
              <a:t>양선경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4710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5.    입출</a:t>
            </a:r>
            <a:r>
              <a:rPr lang="ko" sz="1200"/>
              <a:t>력 구조</a:t>
            </a:r>
            <a:endParaRPr sz="12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39" y="1220262"/>
            <a:ext cx="7058123" cy="316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398075" y="758338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</a:t>
            </a:r>
            <a:r>
              <a:rPr lang="ko"/>
              <a:t>식 입출력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464000" y="758338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동기식 입출력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046250" y="1216750"/>
            <a:ext cx="70515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동기식 입출력(Synchronous I/O)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어떤 프로그램이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I/O 요청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을 하면 해당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 입출력 작업이 완료된 후에 프로그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램 후속 작업이 이루어짐.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방</a:t>
            </a: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식 1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I/O가 끝날 때까지 CPU를 낭비시키는 방법. 매 시점 하나의 I/O만 일어날 수 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CPU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의 명령 수행 속도는 빠르지만 입출력 연산을 느리다.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방식 2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I/O가 완료될 때까지 해당 프로그램에게서 CPU를 빼앗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아 다른 프로그램에 할당한다.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입출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력 중인 프로그램을 봉쇄상태로 전환한다.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프로그램에게 CPU를 이양한 경우 여러 프로그램이 동일한 곳에 접근해서 충돌 위험 발생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=&gt; </a:t>
            </a:r>
            <a:r>
              <a:rPr b="1" lang="ko" sz="1200" u="sng">
                <a:solidFill>
                  <a:schemeClr val="dk1"/>
                </a:solidFill>
                <a:highlight>
                  <a:srgbClr val="FFFFFF"/>
                </a:highlight>
              </a:rPr>
              <a:t>Queue </a:t>
            </a:r>
            <a:r>
              <a:rPr lang="ko" sz="1200" u="sng">
                <a:solidFill>
                  <a:schemeClr val="dk1"/>
                </a:solidFill>
                <a:highlight>
                  <a:srgbClr val="FFFFFF"/>
                </a:highlight>
              </a:rPr>
              <a:t>이용</a:t>
            </a:r>
            <a:r>
              <a:rPr b="1" lang="ko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4710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5.    입출력 구조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131800" y="4259175"/>
            <a:ext cx="670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 들어온 요청부터 큐에 넣고 그 후에 발생한 요청을 뒤에 삽입. 동기성이 보장됨!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437" y="679975"/>
            <a:ext cx="5231125" cy="3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4710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5.    입출력 구조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750150" y="1666500"/>
            <a:ext cx="76437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비동기식 입출력(Asynchronous I/O)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I/O가 시작된 후 입출력 작업이 끝나기를 기다리지 않고, CPU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의 제어권을 입출력을 호출한 프로그램에 곧바로 부여.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Char char="●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작업이 완료되어야만 다음 작업을 수행할 수 있는 경우 입출력이 완료된 후에 수행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Char char="●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작업과 다음 작업이 관계없다면 입출력 연산 완료와 무관하게 처리 가능한 작업부터 처리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4710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5.    입출력 구조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4710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6.    DMA</a:t>
            </a:r>
            <a:endParaRPr sz="12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00" y="1000588"/>
            <a:ext cx="6915175" cy="31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1658475" y="4202200"/>
            <a:ext cx="64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메모리 접근 연산이 CPU에 의해 이루어지는 경우 CPU의 효율성이 떨어진다.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위해, CPU 이외에 메모리 접근이 가능한 장치인 DMA를 사용한다. 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1575100" y="6835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DMA(Direct Memory Access)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68950" y="1308300"/>
            <a:ext cx="44061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3장. </a:t>
            </a:r>
            <a:r>
              <a:rPr lang="ko" sz="2800">
                <a:solidFill>
                  <a:schemeClr val="dk1"/>
                </a:solidFill>
              </a:rPr>
              <a:t>컴퓨터 시스템 동작원리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컴퓨</a:t>
            </a:r>
            <a:r>
              <a:rPr lang="ko" sz="1791">
                <a:solidFill>
                  <a:schemeClr val="dk1"/>
                </a:solidFill>
              </a:rPr>
              <a:t>터 시스템의 구조</a:t>
            </a:r>
            <a:endParaRPr sz="1791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CPU연산과 I/O연산</a:t>
            </a:r>
            <a:endParaRPr sz="1791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인터럽트의 일반적 기능</a:t>
            </a:r>
            <a:endParaRPr sz="1791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인터럽트 핸들링</a:t>
            </a:r>
            <a:endParaRPr sz="1791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입출력구조</a:t>
            </a:r>
            <a:endParaRPr sz="1791">
              <a:solidFill>
                <a:schemeClr val="dk1"/>
              </a:solidFill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AutoNum type="arabicPeriod"/>
            </a:pPr>
            <a:r>
              <a:rPr lang="ko" sz="1791">
                <a:solidFill>
                  <a:schemeClr val="dk1"/>
                </a:solidFill>
              </a:rPr>
              <a:t>DMA</a:t>
            </a:r>
            <a:endParaRPr sz="179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컴퓨터 시스템의 구조</a:t>
            </a:r>
            <a:endParaRPr sz="1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" y="1178425"/>
            <a:ext cx="4391823" cy="32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20150" y="1030975"/>
            <a:ext cx="3552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</a:t>
            </a:r>
            <a:r>
              <a:rPr lang="ko"/>
              <a:t>는 외부장치에서 내부장치로 데이터를 읽어, 각종 연산을 수행 후 결과를 외부장치로 내보낸다.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입출</a:t>
            </a:r>
            <a:r>
              <a:rPr b="1" lang="ko"/>
              <a:t>력(I/O)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입</a:t>
            </a:r>
            <a:r>
              <a:rPr lang="ko"/>
              <a:t>력(input)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컴퓨터 내부로 데이터가 들어오는 것.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출력(output)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컴퓨터 외부로 데이터가 나가는 것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컨트롤러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일종의 작은 CPU로 각 하드웨어 장치에 존재하면서 이들을 제어함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컴퓨터 시스템의 구조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0" y="1223250"/>
            <a:ext cx="3982075" cy="31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64575" y="1223250"/>
            <a:ext cx="363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</a:t>
            </a:r>
            <a:r>
              <a:rPr lang="ko"/>
              <a:t>이 수행되기 위해서는 해당 프로그램이 메모리 위에 올라가야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운영체제는 각 종 자원 관리를 위해 </a:t>
            </a:r>
            <a:r>
              <a:rPr lang="ko">
                <a:solidFill>
                  <a:schemeClr val="dk1"/>
                </a:solidFill>
              </a:rPr>
              <a:t>가장 핵심적인 부분이 </a:t>
            </a:r>
            <a:r>
              <a:rPr lang="ko"/>
              <a:t>늘 메모리에 올라가있는데, 이것을 </a:t>
            </a:r>
            <a:r>
              <a:rPr lang="ko" u="sng"/>
              <a:t>커널(kernel)</a:t>
            </a:r>
            <a:r>
              <a:rPr lang="ko"/>
              <a:t>이라고 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CPU 연산과 I/O 연산</a:t>
            </a: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" y="1009488"/>
            <a:ext cx="4748651" cy="350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4265675" y="1557650"/>
            <a:ext cx="7956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Local Buffer</a:t>
            </a:r>
            <a:endParaRPr sz="1100"/>
          </a:p>
        </p:txBody>
      </p:sp>
      <p:sp>
        <p:nvSpPr>
          <p:cNvPr id="87" name="Google Shape;87;p17"/>
          <p:cNvSpPr/>
          <p:nvPr/>
        </p:nvSpPr>
        <p:spPr>
          <a:xfrm>
            <a:off x="2627600" y="1557650"/>
            <a:ext cx="7956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Local Buffer</a:t>
            </a:r>
            <a:endParaRPr sz="1100"/>
          </a:p>
        </p:txBody>
      </p:sp>
      <p:sp>
        <p:nvSpPr>
          <p:cNvPr id="88" name="Google Shape;88;p17"/>
          <p:cNvSpPr/>
          <p:nvPr/>
        </p:nvSpPr>
        <p:spPr>
          <a:xfrm>
            <a:off x="5434875" y="1129375"/>
            <a:ext cx="3305700" cy="357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CPU</a:t>
            </a:r>
            <a:r>
              <a:rPr lang="ko"/>
              <a:t>: 컴퓨</a:t>
            </a:r>
            <a:r>
              <a:rPr lang="ko"/>
              <a:t>터 내에서 수행되는 연산처리를 담당. 명령 하나를 수행한 후 인터럽트가 발생했는지 체크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입출</a:t>
            </a:r>
            <a:r>
              <a:rPr b="1" lang="ko"/>
              <a:t>력 컨트롤러(I/O Controller)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입출력 장치들의 I/O연산을 담당. 작업이 끝나면 인터럽트를 발생시켜 CPU에 보고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로컬버퍼(Local Buffer)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장치로부터 들어오고 나가는 데이터를 임시로 저장하기 위한 작은 메모리 공간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flipH="1" rot="-4029014">
            <a:off x="1345354" y="2078483"/>
            <a:ext cx="621143" cy="470311"/>
          </a:xfrm>
          <a:prstGeom prst="bentArrow">
            <a:avLst>
              <a:gd fmla="val 25000" name="adj1"/>
              <a:gd fmla="val 25000" name="adj2"/>
              <a:gd fmla="val 25000" name="adj3"/>
              <a:gd fmla="val 63759" name="adj4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986125" y="1725700"/>
            <a:ext cx="109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I</a:t>
            </a:r>
            <a:r>
              <a:rPr b="1" lang="ko" sz="1100"/>
              <a:t>nterrupt 발생</a:t>
            </a:r>
            <a:endParaRPr b="1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63" y="1285567"/>
            <a:ext cx="6249126" cy="32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인터럽트의 일반적 기능</a:t>
            </a: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>
            <a:off x="1479175" y="8292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인터럽트</a:t>
            </a:r>
            <a:r>
              <a:rPr lang="ko"/>
              <a:t>의 종류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인터럽트</a:t>
            </a:r>
            <a:r>
              <a:rPr lang="ko" sz="1200"/>
              <a:t>의 일반적 기능</a:t>
            </a:r>
            <a:endParaRPr sz="12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112775"/>
            <a:ext cx="4381401" cy="35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836350" y="1357500"/>
            <a:ext cx="397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인터럽</a:t>
            </a:r>
            <a:r>
              <a:rPr b="1" lang="ko"/>
              <a:t>트 벡터(interrupt vector)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운영체제 커널 내에서 해당 인터럽트 처리를 위해 인터럽트의 종류마다 번호를 정의하여 코드가 위치한 부분을 가리키는 자료구조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인터럽트 처리루틴(interrut service routine)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실제 처리해야 할 코드가 정의된 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73200" y="7092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인터럽트 처리과정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13" y="1123738"/>
            <a:ext cx="5898774" cy="36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443325" y="7235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시스</a:t>
            </a:r>
            <a:r>
              <a:rPr lang="ko"/>
              <a:t>템 콜(System Call)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인터럽트의 일반적 기능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4.    인터럽트 핸들링</a:t>
            </a:r>
            <a:endParaRPr sz="12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75" y="640550"/>
            <a:ext cx="3004377" cy="426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639250" y="722450"/>
            <a:ext cx="36981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 제어 블록(Process Control Block)</a:t>
            </a:r>
            <a:endParaRPr b="1"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시스템 내에서 실행되는 프로그램들을 관리하기 위한 프로세스 제어 블록은 각각의 프로그램마다 하나씩 존재한다. 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프로세스의 상태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PID: 프로세스 식별자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Counter: 다음 명령어의 주소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 Registers: 누산기, 인덱스 레지스터, 스택 레지스터, 범용레지스터들과 상태코드가 포함된다.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CPU-스케쥴링 정보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Accounting: 시간제한, 계정번호, 프로세스번호 등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상태 정보: 프로세스에 할당된 입출력 장치들과 열린 파일 목록 등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