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7b13e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7b13e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7b13ead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7b13ead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7b13ead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17b13ead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7b13ead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17b13ead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7b13ead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17b13ead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7b13ead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7b13ead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17b13ea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17b13ea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7b13ea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17b13ea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7b13ead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7b13ea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7b13ea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7b13ea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7b13ead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7b13ead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7b13ead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17b13ead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7b13ead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17b13ead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220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/>
              <a:t>운영체제와 정보기술의 원리</a:t>
            </a:r>
            <a:endParaRPr sz="4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000000"/>
                </a:solidFill>
              </a:rPr>
              <a:t>스터디 </a:t>
            </a:r>
            <a:r>
              <a:rPr lang="ko" sz="4500"/>
              <a:t>2</a:t>
            </a:r>
            <a:r>
              <a:rPr lang="ko" sz="4500">
                <a:solidFill>
                  <a:srgbClr val="000000"/>
                </a:solidFill>
              </a:rPr>
              <a:t>주차</a:t>
            </a:r>
            <a:endParaRPr sz="45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90200" y="4314250"/>
            <a:ext cx="23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발표자 : 양선경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086" y="728550"/>
            <a:ext cx="5537026" cy="20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7. 프로세스의 생성</a:t>
            </a:r>
            <a:endParaRPr sz="1200"/>
          </a:p>
        </p:txBody>
      </p:sp>
      <p:sp>
        <p:nvSpPr>
          <p:cNvPr id="131" name="Google Shape;131;p22"/>
          <p:cNvSpPr txBox="1"/>
          <p:nvPr/>
        </p:nvSpPr>
        <p:spPr>
          <a:xfrm>
            <a:off x="1748075" y="2922250"/>
            <a:ext cx="6267900" cy="2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프로세스</a:t>
            </a:r>
            <a:r>
              <a:rPr b="1" lang="ko" sz="1300"/>
              <a:t>의 종료</a:t>
            </a:r>
            <a:endParaRPr b="1"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프로세스가 마지막 명령을 수행한 후 운영체제에 이를 알려주는 자발적 종료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r>
              <a:rPr i="1" lang="ko" sz="1200"/>
              <a:t>exit()</a:t>
            </a:r>
            <a:r>
              <a:rPr lang="ko" sz="1200"/>
              <a:t> 시스템 콜을 통해 종료를 통보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부모 프로세스가 자식 프로세스의 수행을 강제로 종료시키는 비자발적 종료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r>
              <a:rPr i="1" lang="ko" sz="1200"/>
              <a:t>abort()</a:t>
            </a:r>
            <a:r>
              <a:rPr lang="ko" sz="1200"/>
              <a:t> 함수를 통해 강제종료</a:t>
            </a:r>
            <a:endParaRPr sz="12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강제종료가 발생하는 경우</a:t>
            </a:r>
            <a:endParaRPr sz="1100"/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자식프로세스가 할당 자원의 한계치를 넘는 자원을 요구할 때</a:t>
            </a:r>
            <a:endParaRPr sz="1100"/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자식프로세스에게 할당된 작업이 더 이상 필요하지 않을 때</a:t>
            </a:r>
            <a:endParaRPr sz="1100"/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부모 프로세스가 종료(exit)되는 경우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8</a:t>
            </a:r>
            <a:r>
              <a:rPr lang="ko" sz="1200"/>
              <a:t>. 프로세스의 간</a:t>
            </a:r>
            <a:r>
              <a:rPr lang="ko" sz="1200"/>
              <a:t>의 협력</a:t>
            </a:r>
            <a:endParaRPr sz="1200"/>
          </a:p>
        </p:txBody>
      </p:sp>
      <p:sp>
        <p:nvSpPr>
          <p:cNvPr id="138" name="Google Shape;138;p23"/>
          <p:cNvSpPr txBox="1"/>
          <p:nvPr/>
        </p:nvSpPr>
        <p:spPr>
          <a:xfrm>
            <a:off x="1274100" y="768600"/>
            <a:ext cx="65958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독립적 프로세스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: 프로세스</a:t>
            </a:r>
            <a:r>
              <a:rPr lang="ko" sz="1300"/>
              <a:t>는 각자의 독립적인 공간을 가지고 수행되므로 원칙적으로 하나의 프로세스는 다른 프로세스의 수행에 영향을 미치지 못함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협력 프로세스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: 프로세스 협력 메커니즘을 통해 하나의 프로세스가 다른 프로세스의 수행에 영향을 미칠 수 있음.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 u="sng">
                <a:solidFill>
                  <a:schemeClr val="dk1"/>
                </a:solidFill>
                <a:highlight>
                  <a:srgbClr val="FFF2CC"/>
                </a:highlight>
              </a:rPr>
              <a:t>프로세스 간 협력 메커니즘</a:t>
            </a:r>
            <a:r>
              <a:rPr b="1" lang="ko" sz="1300"/>
              <a:t>(IPC:Inter-Process Communication)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: 프로세스들 간의 통신과 동기화를 위한 메커니즘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메시지 전달 방식(Message passing)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: 커널을 통해 메시지 전달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공유메모리 방식(shared memory)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: 주소 공간 공유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8. 프로세스의 간의 협력</a:t>
            </a:r>
            <a:endParaRPr sz="1200"/>
          </a:p>
        </p:txBody>
      </p:sp>
      <p:sp>
        <p:nvSpPr>
          <p:cNvPr id="145" name="Google Shape;145;p24"/>
          <p:cNvSpPr txBox="1"/>
          <p:nvPr/>
        </p:nvSpPr>
        <p:spPr>
          <a:xfrm>
            <a:off x="282600" y="536775"/>
            <a:ext cx="8578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메시지 전달 방식(Message passing) 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: 공유데이터를 일체 사용하지 않고 커널을 통해 메세지를 주고 받는 통신 방식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커뮤니케이션 링크를 생성하고 send()와 receive() 연산을 통해 전달할 메세지를 운영체제에 시스템 콜 방식으로 요청함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748350" y="1297850"/>
            <a:ext cx="71613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메세</a:t>
            </a:r>
            <a:r>
              <a:rPr b="1" lang="ko" sz="1300"/>
              <a:t>지 통신 방식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>
                <a:highlight>
                  <a:srgbClr val="FFF2CC"/>
                </a:highlight>
              </a:rPr>
              <a:t>직접통신(direct communication)</a:t>
            </a:r>
            <a:r>
              <a:rPr lang="ko" sz="1300"/>
              <a:t> : 통신할 프로세스를 명시적으로 표시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r>
              <a:rPr lang="ko" sz="1200">
                <a:solidFill>
                  <a:srgbClr val="666666"/>
                </a:solidFill>
              </a:rPr>
              <a:t>send(P, message) : 프로세스 P에게 메세지를 전송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	receive(Q, message) : 프로세스 Q로부터 메세지를 전달 받음</a:t>
            </a:r>
            <a:endParaRPr sz="1200">
              <a:solidFill>
                <a:srgbClr val="666666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특징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링크는 자동 생성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하나의 링크는 한 쌍의 프로세스에 할당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각 쌍의 프로세스는 하나의 링크만 존재</a:t>
            </a:r>
            <a:endParaRPr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대부분 양방향성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>
                <a:highlight>
                  <a:srgbClr val="FFF2CC"/>
                </a:highlight>
              </a:rPr>
              <a:t>간접통신(indirect communication)</a:t>
            </a:r>
            <a:r>
              <a:rPr lang="ko" sz="1300"/>
              <a:t> : 메일박스 또는 포트로부터 메세지를 전달받음</a:t>
            </a:r>
            <a:endParaRPr sz="1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666666"/>
                </a:solidFill>
              </a:rPr>
              <a:t>send(A, message) : A라는 메일박스에서 메세지를 전송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	receive(A, message) : A라는 메일박스로부터 메세지를 전달 받음</a:t>
            </a:r>
            <a:endParaRPr sz="1200">
              <a:solidFill>
                <a:srgbClr val="666666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특징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프로세스 간 메일박스를 공유하는 경우에만 링크 생성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각 프로세스의 쌍은 여러 링크를 공유할 수 있다.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단방향, 양방향 모두 가능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790700"/>
            <a:ext cx="5934702" cy="32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8. 프로세스의 간의 협력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282600" y="638525"/>
            <a:ext cx="8578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공유메모리 방식(shared memory)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: 프로세스들</a:t>
            </a:r>
            <a:r>
              <a:rPr lang="ko" sz="1300">
                <a:solidFill>
                  <a:schemeClr val="dk1"/>
                </a:solidFill>
              </a:rPr>
              <a:t>이 주소 공간의 일부를 공유하며 서로의 데이터에 접근하는 방식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8. 프로세스의 간의 협력</a:t>
            </a:r>
            <a:endParaRPr sz="12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300" y="1283888"/>
            <a:ext cx="5535809" cy="301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793050" y="4397200"/>
            <a:ext cx="75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*</a:t>
            </a:r>
            <a:r>
              <a:rPr lang="ko" sz="1200"/>
              <a:t> </a:t>
            </a:r>
            <a:r>
              <a:rPr lang="ko" sz="1200"/>
              <a:t>프로세</a:t>
            </a:r>
            <a:r>
              <a:rPr lang="ko" sz="1200"/>
              <a:t>스 간 통신이 수월하지만 데이터의 일관성 문제가 유발될 수 있으므로 동기화 문제를 책임져야 한다.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780300" y="1202100"/>
            <a:ext cx="40701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1"/>
                </a:solidFill>
              </a:rPr>
              <a:t>5장. 프로그램의 구조와 실행</a:t>
            </a:r>
            <a:endParaRPr sz="139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1">
              <a:solidFill>
                <a:schemeClr val="dk1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프로세스의 개념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프로세스의 상태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프로세스 제어블록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문맥교환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프로세스를 스케줄링하기 위한 큐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  <a:highlight>
                  <a:srgbClr val="CFE2F3"/>
                </a:highlight>
              </a:rPr>
              <a:t>스케줄러</a:t>
            </a:r>
            <a:endParaRPr sz="1391">
              <a:solidFill>
                <a:schemeClr val="dk2"/>
              </a:solidFill>
              <a:highlight>
                <a:srgbClr val="CFE2F3"/>
              </a:highlight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  <a:highlight>
                  <a:srgbClr val="CFE2F3"/>
                </a:highlight>
              </a:rPr>
              <a:t>프로세스의 생성</a:t>
            </a:r>
            <a:endParaRPr sz="1391">
              <a:solidFill>
                <a:schemeClr val="dk2"/>
              </a:solidFill>
              <a:highlight>
                <a:srgbClr val="CFE2F3"/>
              </a:highlight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  <a:highlight>
                  <a:srgbClr val="CFE2F3"/>
                </a:highlight>
              </a:rPr>
              <a:t>프로세스 간의 협력</a:t>
            </a:r>
            <a:endParaRPr sz="1391">
              <a:solidFill>
                <a:schemeClr val="dk2"/>
              </a:solidFill>
              <a:highlight>
                <a:srgbClr val="CFE2F3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85150" y="1198650"/>
            <a:ext cx="40701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4</a:t>
            </a:r>
            <a:r>
              <a:rPr lang="ko" sz="2400">
                <a:solidFill>
                  <a:schemeClr val="dk1"/>
                </a:solidFill>
              </a:rPr>
              <a:t>장. 프로그램의 구조와 실행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프로그램의 구조와 인터럽트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컴퓨터 시스템의 작동 개요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프로그램의 실행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사용자 프로그램이 사용하는 함수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인터럽트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시스템 콜</a:t>
            </a:r>
            <a:endParaRPr sz="1391">
              <a:solidFill>
                <a:schemeClr val="dk2"/>
              </a:solidFill>
            </a:endParaRPr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ko" sz="1391">
                <a:solidFill>
                  <a:schemeClr val="dk2"/>
                </a:solidFill>
              </a:rPr>
              <a:t>프로세스의 두 가지 실행 상태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6. 스케줄러</a:t>
            </a:r>
            <a:endParaRPr sz="1200"/>
          </a:p>
        </p:txBody>
      </p:sp>
      <p:sp>
        <p:nvSpPr>
          <p:cNvPr id="69" name="Google Shape;69;p15"/>
          <p:cNvSpPr txBox="1"/>
          <p:nvPr/>
        </p:nvSpPr>
        <p:spPr>
          <a:xfrm>
            <a:off x="1344750" y="1050600"/>
            <a:ext cx="64545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스케줄</a:t>
            </a:r>
            <a:r>
              <a:rPr b="1" lang="ko" sz="1600"/>
              <a:t>러(Scheduler)</a:t>
            </a:r>
            <a:r>
              <a:rPr lang="ko" sz="1600"/>
              <a:t>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프로세스에게 자원을 할당할지를 결정하는 운영체제 커널의 코드.</a:t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스케줄링이 필요 없는 프로세스 : 인터럽트 처리, 오류 처리, 사용자의 시스템 호출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스케줄링이 필요한 프로세스 : 사용자 프로세스, 시스템 프로세스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스케줄링의 목적</a:t>
            </a:r>
            <a:endParaRPr b="1"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 할당의 공정성을 보장하기 위해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단위시간당 처리량을 최대화하기 위해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적절한 반환시간(프로세스 완료)를 보장하기 위해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우선순위를 부여하여 우선순위가 높은 프로세스부터 실행하도록 하기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6. 스케줄러</a:t>
            </a:r>
            <a:endParaRPr sz="1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00" y="939650"/>
            <a:ext cx="5974074" cy="39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646675" y="547250"/>
            <a:ext cx="532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50"/>
              <a:t>스케줄링 과정</a:t>
            </a:r>
            <a:endParaRPr b="1" sz="135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818550" y="793175"/>
            <a:ext cx="75069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50"/>
              <a:t>스케줄러의 종류</a:t>
            </a:r>
            <a:endParaRPr b="1" sz="1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ko" sz="1350">
                <a:highlight>
                  <a:srgbClr val="FFF2CC"/>
                </a:highlight>
              </a:rPr>
              <a:t>장기 스케줄러(long term scheduler)</a:t>
            </a:r>
            <a:endParaRPr sz="135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: 작업 스케줄러라고도 부르며, 어떤 프로세스를 준비큐에 진입시킬지 결정하는 역할.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즉, 프로세스에게 메모리를 할당하는 문제에 관여한다. 현대의 시분할 시스템에서는 거의 사용되지 않음.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ko" sz="1350">
                <a:highlight>
                  <a:srgbClr val="FFF2CC"/>
                </a:highlight>
              </a:rPr>
              <a:t>단기 스케줄러(short term scheduler)</a:t>
            </a:r>
            <a:endParaRPr sz="1350">
              <a:highlight>
                <a:srgbClr val="FFF2C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: 준비 상태의 프로세스 중 어떤 프로세스를 다음에 실행 상태로 만들 것인지를 결정하는 역할.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즉, 어떠한 프로세스에게 CPU를 할당할 것인가를 결정.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ko" sz="1350">
                <a:highlight>
                  <a:srgbClr val="FFF2CC"/>
                </a:highlight>
              </a:rPr>
              <a:t>중기 스케줄러(medium term scheduler)</a:t>
            </a:r>
            <a:endParaRPr sz="1350">
              <a:highlight>
                <a:srgbClr val="FFF2C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:  프로세스에게 과도한 메모리를 할당해 시스템 성능이 저하되는 것을 방지하기 위해 메모리에 적재된 프로세스의 수를 동적으로 조절하는 역할.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즉, 프로세스를 메모리에서 디스크로 스왑아웃(swap out)시키는 역할</a:t>
            </a:r>
            <a:endParaRPr sz="1300"/>
          </a:p>
        </p:txBody>
      </p:sp>
      <p:sp>
        <p:nvSpPr>
          <p:cNvPr id="84" name="Google Shape;84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6. 스케줄러</a:t>
            </a:r>
            <a:endParaRPr sz="12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75" y="758600"/>
            <a:ext cx="7275851" cy="39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6. 스케줄러</a:t>
            </a:r>
            <a:endParaRPr sz="12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25" y="375025"/>
            <a:ext cx="6665526" cy="40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6. 스케줄러</a:t>
            </a:r>
            <a:endParaRPr sz="1200"/>
          </a:p>
        </p:txBody>
      </p:sp>
      <p:sp>
        <p:nvSpPr>
          <p:cNvPr id="99" name="Google Shape;99;p19"/>
          <p:cNvSpPr txBox="1"/>
          <p:nvPr/>
        </p:nvSpPr>
        <p:spPr>
          <a:xfrm>
            <a:off x="3014388" y="4414475"/>
            <a:ext cx="277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중</a:t>
            </a:r>
            <a:r>
              <a:rPr lang="ko" sz="1100"/>
              <a:t>지 상태를 포함한 프로세스의 상태 변화도</a:t>
            </a:r>
            <a:endParaRPr sz="1100"/>
          </a:p>
        </p:txBody>
      </p:sp>
      <p:sp>
        <p:nvSpPr>
          <p:cNvPr id="100" name="Google Shape;100;p19"/>
          <p:cNvSpPr/>
          <p:nvPr/>
        </p:nvSpPr>
        <p:spPr>
          <a:xfrm>
            <a:off x="2164688" y="2200475"/>
            <a:ext cx="4569900" cy="2104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7. 프로세스의 생성</a:t>
            </a:r>
            <a:endParaRPr sz="1200"/>
          </a:p>
        </p:txBody>
      </p:sp>
      <p:sp>
        <p:nvSpPr>
          <p:cNvPr id="108" name="Google Shape;108;p20"/>
          <p:cNvSpPr/>
          <p:nvPr/>
        </p:nvSpPr>
        <p:spPr>
          <a:xfrm>
            <a:off x="2331225" y="1984350"/>
            <a:ext cx="1563300" cy="12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부</a:t>
            </a:r>
            <a:r>
              <a:rPr b="1" lang="ko">
                <a:solidFill>
                  <a:schemeClr val="lt1"/>
                </a:solidFill>
              </a:rPr>
              <a:t>모 프로세스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323675" y="1984350"/>
            <a:ext cx="1605300" cy="1174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자식</a:t>
            </a:r>
            <a:r>
              <a:rPr b="1" lang="ko">
                <a:solidFill>
                  <a:schemeClr val="lt1"/>
                </a:solidFill>
              </a:rPr>
              <a:t> 프로세스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10" name="Google Shape;110;p20"/>
          <p:cNvCxnSpPr>
            <a:stCxn id="108" idx="3"/>
            <a:endCxn id="109" idx="1"/>
          </p:cNvCxnSpPr>
          <p:nvPr/>
        </p:nvCxnSpPr>
        <p:spPr>
          <a:xfrm flipH="1" rot="10800000">
            <a:off x="3894525" y="2571750"/>
            <a:ext cx="14292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4334750" y="2171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933813" y="4106250"/>
            <a:ext cx="13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</a:t>
            </a:r>
            <a:r>
              <a:rPr lang="ko"/>
              <a:t>층을 형성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861575" y="1512450"/>
            <a:ext cx="5495100" cy="211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 rot="5400000">
            <a:off x="4355325" y="3625700"/>
            <a:ext cx="507600" cy="24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7</a:t>
            </a:r>
            <a:r>
              <a:rPr lang="ko" sz="1200"/>
              <a:t>. 프로세스</a:t>
            </a:r>
            <a:r>
              <a:rPr lang="ko" sz="1200"/>
              <a:t>의 생성</a:t>
            </a:r>
            <a:endParaRPr sz="1200"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175" y="2286522"/>
            <a:ext cx="3973476" cy="27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430275" y="407025"/>
            <a:ext cx="28584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2CC"/>
                </a:highlight>
              </a:rPr>
              <a:t>fork() 시스</a:t>
            </a:r>
            <a:r>
              <a:rPr b="1" lang="ko">
                <a:highlight>
                  <a:srgbClr val="FFF2CC"/>
                </a:highlight>
              </a:rPr>
              <a:t>템 콜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새로운 프로세스를 생성하는데, fork는 부모 프로세스와는 PCB 및 커널스택 등 모든 문맥을 그대로 복제하여 단지 PID와 PPID만이 다른 자식 프로세스를 만든다.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새로 만들어진 프로세스는 자신이 복제본이 아닌 원본이며, 자기를 복제해서 복제본이 생성되었다라는 기억를 갖게된다. 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여기서 복제 프로세스임을 알 수 있도록,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성공시에는 자식 프로세스의 PID가 부모에게 리턴되며, 자식에게는 0이 리턴된다.실패할 경우, -1이 부모에게 리턴되며, 자식은 생성되지 않는다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2CC"/>
                </a:highlight>
              </a:rPr>
              <a:t>exec() 시스템 콜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fork()를 통해 생성된 자식 프로세스는 exec() 시스템 콜을 통해 </a:t>
            </a:r>
            <a:r>
              <a:rPr lang="ko" sz="1200"/>
              <a:t>코드 영역에 있는 내용을 지우고, 새로운 프로그램으로 덮어씌워 주소 공간을 새로 만들 수 있다.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500" y="678763"/>
            <a:ext cx="3482851" cy="1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