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304" r:id="rId6"/>
    <p:sldId id="327" r:id="rId7"/>
    <p:sldId id="336" r:id="rId8"/>
    <p:sldId id="337" r:id="rId9"/>
    <p:sldId id="297"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err="1"/>
              <a:t>MyCluj</a:t>
            </a:r>
            <a:r>
              <a:rPr lang="en-US" dirty="0"/>
              <a:t> </a:t>
            </a:r>
            <a:br>
              <a:rPr lang="en-US" dirty="0"/>
            </a:br>
            <a:endParaRPr lang="en-US" dirty="0"/>
          </a:p>
        </p:txBody>
      </p:sp>
      <p:sp>
        <p:nvSpPr>
          <p:cNvPr id="3" name="Content Placeholder 2">
            <a:extLst>
              <a:ext uri="{FF2B5EF4-FFF2-40B4-BE49-F238E27FC236}">
                <a16:creationId xmlns:a16="http://schemas.microsoft.com/office/drawing/2014/main" id="{D37CC6E7-A3B9-C951-F431-3EE18971B4B0}"/>
              </a:ext>
            </a:extLst>
          </p:cNvPr>
          <p:cNvSpPr txBox="1">
            <a:spLocks/>
          </p:cNvSpPr>
          <p:nvPr/>
        </p:nvSpPr>
        <p:spPr>
          <a:xfrm>
            <a:off x="10725912" y="5286157"/>
            <a:ext cx="2029968" cy="157184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Students:</a:t>
            </a:r>
          </a:p>
          <a:p>
            <a:pPr marL="0" indent="0">
              <a:buNone/>
            </a:pPr>
            <a:r>
              <a:rPr lang="en-US" sz="1400" dirty="0" err="1"/>
              <a:t>Craciun</a:t>
            </a:r>
            <a:r>
              <a:rPr lang="en-US" sz="1400" dirty="0"/>
              <a:t> </a:t>
            </a:r>
            <a:r>
              <a:rPr lang="en-US" sz="1400" dirty="0" err="1"/>
              <a:t>Catalin</a:t>
            </a:r>
            <a:endParaRPr lang="en-US" sz="1400" dirty="0"/>
          </a:p>
          <a:p>
            <a:pPr marL="0" indent="0">
              <a:buNone/>
            </a:pPr>
            <a:r>
              <a:rPr lang="en-US" sz="1400" dirty="0" err="1"/>
              <a:t>Cozma</a:t>
            </a:r>
            <a:r>
              <a:rPr lang="en-US" sz="1400" dirty="0"/>
              <a:t> </a:t>
            </a:r>
            <a:r>
              <a:rPr lang="en-US" sz="1400" dirty="0" err="1"/>
              <a:t>Rares</a:t>
            </a:r>
            <a:endParaRPr lang="en-US" sz="1400" dirty="0"/>
          </a:p>
          <a:p>
            <a:pPr marL="0" indent="0">
              <a:buNone/>
            </a:pPr>
            <a:r>
              <a:rPr lang="en-US" sz="1400" dirty="0" err="1"/>
              <a:t>Eminovici</a:t>
            </a:r>
            <a:r>
              <a:rPr lang="en-US" sz="1400" dirty="0"/>
              <a:t> Andrei</a:t>
            </a:r>
          </a:p>
          <a:p>
            <a:pPr marL="0" indent="0">
              <a:buNone/>
            </a:pPr>
            <a:r>
              <a:rPr lang="en-US" sz="1400" dirty="0"/>
              <a:t>Fechete David</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Bringing all of </a:t>
            </a:r>
            <a:r>
              <a:rPr lang="en-US" dirty="0" err="1"/>
              <a:t>cluj</a:t>
            </a:r>
            <a:r>
              <a:rPr lang="en-US" dirty="0"/>
              <a:t> Together</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a:bodyPr>
          <a:lstStyle/>
          <a:p>
            <a:pPr marL="342900" indent="-342900">
              <a:buFont typeface="Arial" panose="020B0604020202020204" pitchFamily="34" charset="0"/>
              <a:buChar char="•"/>
            </a:pPr>
            <a:r>
              <a:rPr lang="en-US" dirty="0"/>
              <a:t>Web app designed specifically to help Cluj citizen engage into activities that benefit all population.</a:t>
            </a:r>
          </a:p>
          <a:p>
            <a:pPr marL="342900" indent="-342900">
              <a:buFont typeface="Arial" panose="020B0604020202020204" pitchFamily="34" charset="0"/>
              <a:buChar char="•"/>
            </a:pPr>
            <a:r>
              <a:rPr lang="en-US" dirty="0"/>
              <a:t>Users are able to report local issues, apply for city projects, vote on important decisions or even take surveys that can help authorities understand how different areas of the city are working.</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E133-8C52-8024-C5F8-A73B4E463635}"/>
              </a:ext>
            </a:extLst>
          </p:cNvPr>
          <p:cNvSpPr>
            <a:spLocks noGrp="1"/>
          </p:cNvSpPr>
          <p:nvPr>
            <p:ph type="title"/>
          </p:nvPr>
        </p:nvSpPr>
        <p:spPr>
          <a:xfrm>
            <a:off x="914400" y="163228"/>
            <a:ext cx="6583680" cy="587942"/>
          </a:xfrm>
        </p:spPr>
        <p:txBody>
          <a:bodyPr/>
          <a:lstStyle/>
          <a:p>
            <a:r>
              <a:rPr lang="en-US" dirty="0"/>
              <a:t>Objectives</a:t>
            </a:r>
          </a:p>
        </p:txBody>
      </p:sp>
      <p:sp>
        <p:nvSpPr>
          <p:cNvPr id="3" name="Content Placeholder 2">
            <a:extLst>
              <a:ext uri="{FF2B5EF4-FFF2-40B4-BE49-F238E27FC236}">
                <a16:creationId xmlns:a16="http://schemas.microsoft.com/office/drawing/2014/main" id="{9B8BBE90-179A-5E40-C4E8-AAF5A3CB733C}"/>
              </a:ext>
            </a:extLst>
          </p:cNvPr>
          <p:cNvSpPr>
            <a:spLocks noGrp="1"/>
          </p:cNvSpPr>
          <p:nvPr>
            <p:ph idx="1"/>
          </p:nvPr>
        </p:nvSpPr>
        <p:spPr>
          <a:xfrm>
            <a:off x="914400" y="751170"/>
            <a:ext cx="6583680" cy="5731926"/>
          </a:xfrm>
        </p:spPr>
        <p:txBody>
          <a:bodyPr>
            <a:normAutofit fontScale="85000" lnSpcReduction="20000"/>
          </a:bodyPr>
          <a:lstStyle/>
          <a:p>
            <a:r>
              <a:rPr lang="en-US" dirty="0"/>
              <a:t>The web app was designed based on the following user tasks:</a:t>
            </a:r>
          </a:p>
          <a:p>
            <a:pPr marL="342900" indent="-342900">
              <a:buFont typeface="Arial" panose="020B0604020202020204" pitchFamily="34" charset="0"/>
              <a:buChar char="•"/>
            </a:pPr>
            <a:r>
              <a:rPr lang="en-US" dirty="0"/>
              <a:t>Reporting Local Issues</a:t>
            </a:r>
          </a:p>
          <a:p>
            <a:pPr marL="342900" indent="-342900">
              <a:buFont typeface="Arial" panose="020B0604020202020204" pitchFamily="34" charset="0"/>
              <a:buChar char="•"/>
            </a:pPr>
            <a:r>
              <a:rPr lang="en-US" dirty="0"/>
              <a:t>Voting on Issues</a:t>
            </a:r>
          </a:p>
          <a:p>
            <a:pPr marL="342900" indent="-342900">
              <a:buFont typeface="Arial" panose="020B0604020202020204" pitchFamily="34" charset="0"/>
              <a:buChar char="•"/>
            </a:pPr>
            <a:r>
              <a:rPr lang="en-US" dirty="0"/>
              <a:t>Proposing Solutions</a:t>
            </a:r>
          </a:p>
          <a:p>
            <a:pPr marL="342900" indent="-342900">
              <a:buFont typeface="Arial" panose="020B0604020202020204" pitchFamily="34" charset="0"/>
              <a:buChar char="•"/>
            </a:pPr>
            <a:r>
              <a:rPr lang="en-US" dirty="0"/>
              <a:t>Participating in Surveys and Polls</a:t>
            </a:r>
          </a:p>
          <a:p>
            <a:pPr marL="342900" indent="-342900">
              <a:buFont typeface="Arial" panose="020B0604020202020204" pitchFamily="34" charset="0"/>
              <a:buChar char="•"/>
            </a:pPr>
            <a:r>
              <a:rPr lang="en-US" dirty="0"/>
              <a:t>Joining Local Activities Programs</a:t>
            </a:r>
          </a:p>
          <a:p>
            <a:pPr marL="342900" indent="-342900">
              <a:buFont typeface="Arial" panose="020B0604020202020204" pitchFamily="34" charset="0"/>
              <a:buChar char="•"/>
            </a:pPr>
            <a:r>
              <a:rPr lang="en-US" dirty="0"/>
              <a:t>Tracking Issue Resolution</a:t>
            </a:r>
          </a:p>
          <a:p>
            <a:pPr marL="342900" indent="-342900">
              <a:buFont typeface="Arial" panose="020B0604020202020204" pitchFamily="34" charset="0"/>
              <a:buChar char="•"/>
            </a:pPr>
            <a:r>
              <a:rPr lang="en-US" dirty="0"/>
              <a:t>Attending Community Meeting Virtually</a:t>
            </a:r>
          </a:p>
          <a:p>
            <a:pPr marL="342900" indent="-342900">
              <a:buFont typeface="Arial" panose="020B0604020202020204" pitchFamily="34" charset="0"/>
              <a:buChar char="•"/>
            </a:pPr>
            <a:r>
              <a:rPr lang="en-US" dirty="0"/>
              <a:t>Suggesting Community Activities</a:t>
            </a:r>
          </a:p>
          <a:p>
            <a:pPr marL="342900" indent="-342900">
              <a:buFont typeface="Arial" panose="020B0604020202020204" pitchFamily="34" charset="0"/>
              <a:buChar char="•"/>
            </a:pPr>
            <a:r>
              <a:rPr lang="en-US" dirty="0"/>
              <a:t>Subscribing to Alerts for Specific Areas</a:t>
            </a:r>
          </a:p>
          <a:p>
            <a:pPr marL="342900" indent="-342900">
              <a:buFont typeface="Arial" panose="020B0604020202020204" pitchFamily="34" charset="0"/>
              <a:buChar char="•"/>
            </a:pPr>
            <a:r>
              <a:rPr lang="en-US" dirty="0"/>
              <a:t>Contributing to Idea Challenges</a:t>
            </a:r>
          </a:p>
          <a:p>
            <a:pPr marL="342900" indent="-342900">
              <a:buFont typeface="Arial" panose="020B0604020202020204" pitchFamily="34" charset="0"/>
              <a:buChar char="•"/>
            </a:pPr>
            <a:r>
              <a:rPr lang="en-US" dirty="0"/>
              <a:t>Connecting with Stakeholders</a:t>
            </a:r>
          </a:p>
          <a:p>
            <a:pPr marL="342900" indent="-342900">
              <a:buFont typeface="Arial" panose="020B0604020202020204" pitchFamily="34" charset="0"/>
              <a:buChar char="•"/>
            </a:pPr>
            <a:r>
              <a:rPr lang="en-US" dirty="0"/>
              <a:t>Providing Feedback on City Services</a:t>
            </a:r>
          </a:p>
        </p:txBody>
      </p:sp>
      <p:sp>
        <p:nvSpPr>
          <p:cNvPr id="4" name="Slide Number Placeholder 3">
            <a:extLst>
              <a:ext uri="{FF2B5EF4-FFF2-40B4-BE49-F238E27FC236}">
                <a16:creationId xmlns:a16="http://schemas.microsoft.com/office/drawing/2014/main" id="{DC576F14-2862-B96A-6FD9-091DC4B87293}"/>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77468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C736-4E6C-4A73-2213-450D02C634D7}"/>
              </a:ext>
            </a:extLst>
          </p:cNvPr>
          <p:cNvSpPr>
            <a:spLocks noGrp="1"/>
          </p:cNvSpPr>
          <p:nvPr>
            <p:ph type="title"/>
          </p:nvPr>
        </p:nvSpPr>
        <p:spPr>
          <a:xfrm>
            <a:off x="914400" y="115992"/>
            <a:ext cx="6583680" cy="604383"/>
          </a:xfrm>
        </p:spPr>
        <p:txBody>
          <a:bodyPr/>
          <a:lstStyle/>
          <a:p>
            <a:r>
              <a:rPr lang="en-US" dirty="0"/>
              <a:t>Main challenges</a:t>
            </a:r>
          </a:p>
        </p:txBody>
      </p:sp>
      <p:sp>
        <p:nvSpPr>
          <p:cNvPr id="3" name="Content Placeholder 2">
            <a:extLst>
              <a:ext uri="{FF2B5EF4-FFF2-40B4-BE49-F238E27FC236}">
                <a16:creationId xmlns:a16="http://schemas.microsoft.com/office/drawing/2014/main" id="{D3D5A45B-5834-6CE6-0D0D-B22906D6DA10}"/>
              </a:ext>
            </a:extLst>
          </p:cNvPr>
          <p:cNvSpPr>
            <a:spLocks noGrp="1"/>
          </p:cNvSpPr>
          <p:nvPr>
            <p:ph idx="1"/>
          </p:nvPr>
        </p:nvSpPr>
        <p:spPr>
          <a:xfrm>
            <a:off x="914400" y="822960"/>
            <a:ext cx="6583680" cy="5919048"/>
          </a:xfrm>
        </p:spPr>
        <p:txBody>
          <a:bodyPr/>
          <a:lstStyle/>
          <a:p>
            <a:pPr marL="342900" indent="-342900">
              <a:buFont typeface="Arial" panose="020B0604020202020204" pitchFamily="34" charset="0"/>
              <a:buChar char="•"/>
            </a:pPr>
            <a:r>
              <a:rPr lang="en-US" dirty="0"/>
              <a:t>Encouraging User Adoption and Retention</a:t>
            </a:r>
          </a:p>
          <a:p>
            <a:pPr marL="690372" lvl="1" indent="-342900"/>
            <a:r>
              <a:rPr lang="en-US" dirty="0"/>
              <a:t>Getting citizens to download the app, create an account and stay active</a:t>
            </a:r>
          </a:p>
          <a:p>
            <a:pPr marL="342900" indent="-342900">
              <a:buFont typeface="Arial" panose="020B0604020202020204" pitchFamily="34" charset="0"/>
              <a:buChar char="•"/>
            </a:pPr>
            <a:r>
              <a:rPr lang="en-US" dirty="0"/>
              <a:t>Balancing Simplicity with Depth</a:t>
            </a:r>
          </a:p>
          <a:p>
            <a:pPr marL="690372" lvl="1" indent="-342900"/>
            <a:r>
              <a:rPr lang="en-US" dirty="0"/>
              <a:t>Striking a balance between an easy-to-use interface and advanced features (virtual meetings, reporting tools)</a:t>
            </a:r>
          </a:p>
          <a:p>
            <a:pPr marL="342900" indent="-342900">
              <a:buFont typeface="Arial" panose="020B0604020202020204" pitchFamily="34" charset="0"/>
              <a:buChar char="•"/>
            </a:pPr>
            <a:r>
              <a:rPr lang="en-US" dirty="0"/>
              <a:t>Building Trust with Local Authorities and Community</a:t>
            </a:r>
          </a:p>
          <a:p>
            <a:pPr marL="690372" lvl="1" indent="-342900"/>
            <a:r>
              <a:rPr lang="en-US" dirty="0"/>
              <a:t>Gaining official endorsement and real commitment from city officials, ensuring follow-up on reported issues	</a:t>
            </a:r>
          </a:p>
        </p:txBody>
      </p:sp>
      <p:sp>
        <p:nvSpPr>
          <p:cNvPr id="4" name="Slide Number Placeholder 3">
            <a:extLst>
              <a:ext uri="{FF2B5EF4-FFF2-40B4-BE49-F238E27FC236}">
                <a16:creationId xmlns:a16="http://schemas.microsoft.com/office/drawing/2014/main" id="{81394D35-CFC2-BD00-682C-E16A2809FFE2}"/>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72949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AF6E3-8D5C-38E0-9313-82527C3C5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B1417-19F0-B8A0-F1FA-9F135A103C24}"/>
              </a:ext>
            </a:extLst>
          </p:cNvPr>
          <p:cNvSpPr>
            <a:spLocks noGrp="1"/>
          </p:cNvSpPr>
          <p:nvPr>
            <p:ph type="title"/>
          </p:nvPr>
        </p:nvSpPr>
        <p:spPr>
          <a:xfrm>
            <a:off x="914400" y="115992"/>
            <a:ext cx="6583680" cy="604383"/>
          </a:xfrm>
        </p:spPr>
        <p:txBody>
          <a:bodyPr/>
          <a:lstStyle/>
          <a:p>
            <a:r>
              <a:rPr lang="en-US" dirty="0"/>
              <a:t>Innovative ideas</a:t>
            </a:r>
          </a:p>
        </p:txBody>
      </p:sp>
      <p:sp>
        <p:nvSpPr>
          <p:cNvPr id="3" name="Content Placeholder 2">
            <a:extLst>
              <a:ext uri="{FF2B5EF4-FFF2-40B4-BE49-F238E27FC236}">
                <a16:creationId xmlns:a16="http://schemas.microsoft.com/office/drawing/2014/main" id="{F9A0C246-DFB1-4657-EBD5-432B1E43145E}"/>
              </a:ext>
            </a:extLst>
          </p:cNvPr>
          <p:cNvSpPr>
            <a:spLocks noGrp="1"/>
          </p:cNvSpPr>
          <p:nvPr>
            <p:ph idx="1"/>
          </p:nvPr>
        </p:nvSpPr>
        <p:spPr>
          <a:xfrm>
            <a:off x="914400" y="822960"/>
            <a:ext cx="6583680" cy="5919048"/>
          </a:xfrm>
        </p:spPr>
        <p:txBody>
          <a:bodyPr>
            <a:normAutofit fontScale="92500" lnSpcReduction="10000"/>
          </a:bodyPr>
          <a:lstStyle/>
          <a:p>
            <a:r>
              <a:rPr lang="en-US" dirty="0" err="1"/>
              <a:t>MyCluj</a:t>
            </a:r>
            <a:r>
              <a:rPr lang="en-US" dirty="0"/>
              <a:t> differentiates itself from other apps by implementing:</a:t>
            </a:r>
          </a:p>
          <a:p>
            <a:pPr marL="342900" indent="-342900">
              <a:buFont typeface="Arial" panose="020B0604020202020204" pitchFamily="34" charset="0"/>
              <a:buChar char="•"/>
            </a:pPr>
            <a:r>
              <a:rPr lang="en-US" dirty="0"/>
              <a:t>Resolution of issues</a:t>
            </a:r>
          </a:p>
          <a:p>
            <a:pPr marL="690372" lvl="1" indent="-342900"/>
            <a:r>
              <a:rPr lang="en-US" dirty="0"/>
              <a:t>Having a score to track issues is something needed for such apps</a:t>
            </a:r>
          </a:p>
          <a:p>
            <a:pPr marL="342900" indent="-342900">
              <a:buFont typeface="Arial" panose="020B0604020202020204" pitchFamily="34" charset="0"/>
              <a:buChar char="•"/>
            </a:pPr>
            <a:r>
              <a:rPr lang="en-US" dirty="0"/>
              <a:t>Rating City Services</a:t>
            </a:r>
          </a:p>
          <a:p>
            <a:pPr marL="690372" lvl="1" indent="-342900"/>
            <a:r>
              <a:rPr lang="en-US" dirty="0"/>
              <a:t>This functionality allows a deeper connection between officials and the community, ensuring the voice of people is heard by higher management</a:t>
            </a:r>
          </a:p>
          <a:p>
            <a:pPr marL="342900" indent="-342900">
              <a:buFont typeface="Arial" panose="020B0604020202020204" pitchFamily="34" charset="0"/>
              <a:buChar char="•"/>
            </a:pPr>
            <a:r>
              <a:rPr lang="en-US" dirty="0"/>
              <a:t>Virtual Meetings</a:t>
            </a:r>
          </a:p>
          <a:p>
            <a:pPr marL="690372" lvl="1" indent="-342900"/>
            <a:r>
              <a:rPr lang="en-US" dirty="0"/>
              <a:t>A much-needed capability for such apps, meetings help people engage with each other and come up with solutions for various events easier thanks to this feature.</a:t>
            </a:r>
          </a:p>
        </p:txBody>
      </p:sp>
      <p:sp>
        <p:nvSpPr>
          <p:cNvPr id="4" name="Slide Number Placeholder 3">
            <a:extLst>
              <a:ext uri="{FF2B5EF4-FFF2-40B4-BE49-F238E27FC236}">
                <a16:creationId xmlns:a16="http://schemas.microsoft.com/office/drawing/2014/main" id="{F91E5323-92D8-E74D-FEAD-27848FA5F3A4}"/>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370346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{76E09524-EE64-434B-94A7-C0D7FFB7C83F}tf78438558_win32</Template>
  <TotalTime>38</TotalTime>
  <Words>278</Words>
  <Application>Microsoft Office PowerPoint</Application>
  <PresentationFormat>Widescreen</PresentationFormat>
  <Paragraphs>43</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Sabon Next LT</vt:lpstr>
      <vt:lpstr>Custom</vt:lpstr>
      <vt:lpstr>MyCluj  </vt:lpstr>
      <vt:lpstr>Bringing all of cluj Together</vt:lpstr>
      <vt:lpstr>Objectives</vt:lpstr>
      <vt:lpstr>Main challenges</vt:lpstr>
      <vt:lpstr>Innovative ideas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David Emanuel Fechete</dc:creator>
  <cp:lastModifiedBy>Fechete, David</cp:lastModifiedBy>
  <cp:revision>5</cp:revision>
  <dcterms:created xsi:type="dcterms:W3CDTF">2025-01-13T10:16:50Z</dcterms:created>
  <dcterms:modified xsi:type="dcterms:W3CDTF">2025-01-15T09:43:51Z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5b58b62f-6f94-46bd-8089-18e64b0a9abb_Enabled">
    <vt:lpwstr>true</vt:lpwstr>
  </property>
  <property fmtid="{D5CDD505-2E9C-101B-9397-08002B2CF9AE}" pid="4" name="MSIP_Label_5b58b62f-6f94-46bd-8089-18e64b0a9abb_SetDate">
    <vt:lpwstr>2025-01-13T10:39:37Z</vt:lpwstr>
  </property>
  <property fmtid="{D5CDD505-2E9C-101B-9397-08002B2CF9AE}" pid="5" name="MSIP_Label_5b58b62f-6f94-46bd-8089-18e64b0a9abb_Method">
    <vt:lpwstr>Standard</vt:lpwstr>
  </property>
  <property fmtid="{D5CDD505-2E9C-101B-9397-08002B2CF9AE}" pid="6" name="MSIP_Label_5b58b62f-6f94-46bd-8089-18e64b0a9abb_Name">
    <vt:lpwstr>defa4170-0d19-0005-0004-bc88714345d2</vt:lpwstr>
  </property>
  <property fmtid="{D5CDD505-2E9C-101B-9397-08002B2CF9AE}" pid="7" name="MSIP_Label_5b58b62f-6f94-46bd-8089-18e64b0a9abb_SiteId">
    <vt:lpwstr>a6eb79fa-c4a9-4cce-818d-b85274d15305</vt:lpwstr>
  </property>
  <property fmtid="{D5CDD505-2E9C-101B-9397-08002B2CF9AE}" pid="8" name="MSIP_Label_5b58b62f-6f94-46bd-8089-18e64b0a9abb_ActionId">
    <vt:lpwstr>791a9ee3-4758-4010-800d-bec6526798ac</vt:lpwstr>
  </property>
  <property fmtid="{D5CDD505-2E9C-101B-9397-08002B2CF9AE}" pid="9" name="MSIP_Label_5b58b62f-6f94-46bd-8089-18e64b0a9abb_ContentBits">
    <vt:lpwstr>0</vt:lpwstr>
  </property>
  <property fmtid="{D5CDD505-2E9C-101B-9397-08002B2CF9AE}" pid="10" name="MSIP_Label_f3ff6d80-3782-4df6-bf6c-659f84558040_Enabled">
    <vt:lpwstr>true</vt:lpwstr>
  </property>
  <property fmtid="{D5CDD505-2E9C-101B-9397-08002B2CF9AE}" pid="11" name="MSIP_Label_f3ff6d80-3782-4df6-bf6c-659f84558040_SetDate">
    <vt:lpwstr>2025-01-15T09:42:48Z</vt:lpwstr>
  </property>
  <property fmtid="{D5CDD505-2E9C-101B-9397-08002B2CF9AE}" pid="12" name="MSIP_Label_f3ff6d80-3782-4df6-bf6c-659f84558040_Method">
    <vt:lpwstr>Standard</vt:lpwstr>
  </property>
  <property fmtid="{D5CDD505-2E9C-101B-9397-08002B2CF9AE}" pid="13" name="MSIP_Label_f3ff6d80-3782-4df6-bf6c-659f84558040_Name">
    <vt:lpwstr>f3ff6d80-3782-4df6-bf6c-659f84558040</vt:lpwstr>
  </property>
  <property fmtid="{D5CDD505-2E9C-101B-9397-08002B2CF9AE}" pid="14" name="MSIP_Label_f3ff6d80-3782-4df6-bf6c-659f84558040_SiteId">
    <vt:lpwstr>38d0d425-ba52-4c0a-a03e-2a65c8e82e2d</vt:lpwstr>
  </property>
  <property fmtid="{D5CDD505-2E9C-101B-9397-08002B2CF9AE}" pid="15" name="MSIP_Label_f3ff6d80-3782-4df6-bf6c-659f84558040_ActionId">
    <vt:lpwstr>761ce917-5048-46ed-96af-a815317b2c3c</vt:lpwstr>
  </property>
  <property fmtid="{D5CDD505-2E9C-101B-9397-08002B2CF9AE}" pid="16" name="MSIP_Label_f3ff6d80-3782-4df6-bf6c-659f84558040_ContentBits">
    <vt:lpwstr>0</vt:lpwstr>
  </property>
</Properties>
</file>