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8fd01e2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8fd01e2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a65402a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a65402a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8fd01e2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8fd01e2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8fd01e2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8fd01e2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8fd01e2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8fd01e2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8fd01e2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8fd01e2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717a63c4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717a63c4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2020, the covid-19 </a:t>
            </a:r>
            <a:r>
              <a:rPr lang="en"/>
              <a:t>pandemic resulted in a near global lockdown, and across the world, people found themselves suddenly stuck inside of their homes. While many industries that relied on their brick and mortar business struggled, many spaces in the tech industry saw a huge spike in business. In particular, businesses such as food delivery services, online retail and home entertainment saw a huge increase in demand, which led to a need for rapid growth.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 world began to return to normal activities, nearly every sector within the tech industry experienced a decrease in their earnings. Consequently, numerous layoffs occurred affecting everyone from small enterprises to tech giants such as Google and Microsoft.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with this presentation is to </a:t>
            </a:r>
            <a:r>
              <a:rPr lang="en"/>
              <a:t>examine the data concerning these job cuts to determine whether this downturn is merely temporary or indicative of an ongoing decline in this sector.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72840b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72840b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target audience for this presentation are CS students like ourselves. O</a:t>
            </a:r>
            <a:r>
              <a:rPr lang="en"/>
              <a:t>ur class consists predominantly of students who will graduate in the next month, and with many aspiring to enter the job market, the significant disruptions occurring in these businesses directly impacts each and every one of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72840be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72840be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t> dataset originates from layoffs.fyi, a website established by internet entrepreneur Roger Lee to monitor significant tech layoffs post-COVID-19. It encompasses information on companies, their locations, and the extent of the layoffs that occurred. This database encompasses over 550,000 layoffs documented within the past four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72840be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72840be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contains data on more than 3000 instances of layoffs spanning over the past four years. It includes information on companies, locations, industries, layoff counts in both absolute numbers and as a percentage relative to the company's overall size, the dates of the layoffs, and the current business stage of the companies involved.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a5436ec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a5436ec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dataset did contain </a:t>
            </a:r>
            <a:r>
              <a:rPr lang="en"/>
              <a:t>missing</a:t>
            </a:r>
            <a:r>
              <a:rPr lang="en"/>
              <a:t> values, we found no need for preprocessing the data for the purposes of this presentation.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7d66718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7d66718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8fd01e2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8fd01e2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7c9d7bc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7c9d7bc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app/profile/jacob.valenzuela/viz/UpdatedLayoff_17126422275600/LayoffsPerIndustryinEachQuarter"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theakhilb/layoffs-data-2022" TargetMode="External"/><Relationship Id="rId4" Type="http://schemas.openxmlformats.org/officeDocument/2006/relationships/hyperlink" Target="https://layoffs.fyi/" TargetMode="External"/><Relationship Id="rId5" Type="http://schemas.openxmlformats.org/officeDocument/2006/relationships/hyperlink" Target="https://www.informationweek.com/it-leadership/tech-company-layoffs-the-covid-tech-bubble-bursts-sep-14" TargetMode="External"/><Relationship Id="rId6" Type="http://schemas.openxmlformats.org/officeDocument/2006/relationships/hyperlink" Target="https://www.investopedia.com/articles/personal-finance/102015/series-b-c-funding-what-it-all-means-and-how-it-work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layoffs.fyi/"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579380"/>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Unveiling the Impact: Visualizing Layoffs in Tech (2020-2024)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By Gregory Celestino, Fernando Perez, Dylan Tomasello, Jacob Valenzuela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Layoffs vs Industry</a:t>
            </a:r>
            <a:endParaRPr/>
          </a:p>
        </p:txBody>
      </p:sp>
      <p:pic>
        <p:nvPicPr>
          <p:cNvPr id="123" name="Google Shape;123;p22"/>
          <p:cNvPicPr preferRelativeResize="0"/>
          <p:nvPr/>
        </p:nvPicPr>
        <p:blipFill>
          <a:blip r:embed="rId3">
            <a:alphaModFix/>
          </a:blip>
          <a:stretch>
            <a:fillRect/>
          </a:stretch>
        </p:blipFill>
        <p:spPr>
          <a:xfrm>
            <a:off x="3634399" y="1472075"/>
            <a:ext cx="5509598" cy="2605051"/>
          </a:xfrm>
          <a:prstGeom prst="rect">
            <a:avLst/>
          </a:prstGeom>
          <a:noFill/>
          <a:ln>
            <a:noFill/>
          </a:ln>
        </p:spPr>
      </p:pic>
      <p:sp>
        <p:nvSpPr>
          <p:cNvPr id="124" name="Google Shape;124;p22"/>
          <p:cNvSpPr txBox="1"/>
          <p:nvPr>
            <p:ph idx="1" type="body"/>
          </p:nvPr>
        </p:nvSpPr>
        <p:spPr>
          <a:xfrm>
            <a:off x="311700" y="1225225"/>
            <a:ext cx="33939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u="sng"/>
              <a:t>Purpose</a:t>
            </a:r>
            <a:endParaRPr sz="1200"/>
          </a:p>
          <a:p>
            <a:pPr indent="-304800" lvl="0" marL="457200" rtl="0" algn="l">
              <a:lnSpc>
                <a:spcPct val="100000"/>
              </a:lnSpc>
              <a:spcBef>
                <a:spcPts val="1200"/>
              </a:spcBef>
              <a:spcAft>
                <a:spcPts val="0"/>
              </a:spcAft>
              <a:buSzPts val="1200"/>
              <a:buChar char="●"/>
            </a:pPr>
            <a:r>
              <a:rPr lang="en" sz="1200"/>
              <a:t>A Lollipop Chart showing the amount of layoffs </a:t>
            </a:r>
            <a:r>
              <a:rPr lang="en" sz="1200"/>
              <a:t>each industry has had thus far.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u="sng"/>
              <a:t>Encoding</a:t>
            </a:r>
            <a:endParaRPr b="1" sz="1200" u="sng"/>
          </a:p>
          <a:p>
            <a:pPr indent="-304800" lvl="0" marL="457200" rtl="0" algn="l">
              <a:spcBef>
                <a:spcPts val="1200"/>
              </a:spcBef>
              <a:spcAft>
                <a:spcPts val="0"/>
              </a:spcAft>
              <a:buSzPts val="1200"/>
              <a:buChar char="●"/>
            </a:pPr>
            <a:r>
              <a:rPr lang="en" sz="1200"/>
              <a:t>Length</a:t>
            </a:r>
            <a:r>
              <a:rPr lang="en" sz="1200"/>
              <a:t>: Sum(Laid Off Count)</a:t>
            </a:r>
            <a:endParaRPr sz="1200"/>
          </a:p>
          <a:p>
            <a:pPr indent="-304800" lvl="0" marL="457200" rtl="0" algn="l">
              <a:spcBef>
                <a:spcPts val="0"/>
              </a:spcBef>
              <a:spcAft>
                <a:spcPts val="0"/>
              </a:spcAft>
              <a:buSzPts val="1200"/>
              <a:buChar char="●"/>
            </a:pPr>
            <a:r>
              <a:rPr lang="en" sz="1200"/>
              <a:t>Label: Industry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Layoffs vs Series Funding Stage</a:t>
            </a:r>
            <a:endParaRPr/>
          </a:p>
        </p:txBody>
      </p:sp>
      <p:sp>
        <p:nvSpPr>
          <p:cNvPr id="130" name="Google Shape;130;p23"/>
          <p:cNvSpPr txBox="1"/>
          <p:nvPr>
            <p:ph idx="1" type="body"/>
          </p:nvPr>
        </p:nvSpPr>
        <p:spPr>
          <a:xfrm>
            <a:off x="311700" y="1225225"/>
            <a:ext cx="33939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u="sng"/>
              <a:t>Purpose</a:t>
            </a:r>
            <a:endParaRPr sz="1200"/>
          </a:p>
          <a:p>
            <a:pPr indent="-304800" lvl="0" marL="457200" rtl="0" algn="l">
              <a:lnSpc>
                <a:spcPct val="100000"/>
              </a:lnSpc>
              <a:spcBef>
                <a:spcPts val="1200"/>
              </a:spcBef>
              <a:spcAft>
                <a:spcPts val="0"/>
              </a:spcAft>
              <a:buSzPts val="1200"/>
              <a:buChar char="●"/>
            </a:pPr>
            <a:r>
              <a:rPr lang="en" sz="1200"/>
              <a:t>A bar graph labeling the count of layoffs in comparison to the Series Funding Stage</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u="sng"/>
              <a:t>Encoding</a:t>
            </a:r>
            <a:endParaRPr b="1" sz="1200" u="sng"/>
          </a:p>
          <a:p>
            <a:pPr indent="-304800" lvl="0" marL="457200" rtl="0" algn="l">
              <a:spcBef>
                <a:spcPts val="1200"/>
              </a:spcBef>
              <a:spcAft>
                <a:spcPts val="0"/>
              </a:spcAft>
              <a:buSzPts val="1200"/>
              <a:buChar char="●"/>
            </a:pPr>
            <a:r>
              <a:rPr lang="en" sz="1200"/>
              <a:t>Label: Sum(Laid Off Count)</a:t>
            </a:r>
            <a:endParaRPr sz="1200"/>
          </a:p>
          <a:p>
            <a:pPr indent="-304800" lvl="0" marL="457200" rtl="0" algn="l">
              <a:spcBef>
                <a:spcPts val="0"/>
              </a:spcBef>
              <a:spcAft>
                <a:spcPts val="0"/>
              </a:spcAft>
              <a:buSzPts val="1200"/>
              <a:buChar char="●"/>
            </a:pPr>
            <a:r>
              <a:rPr lang="en" sz="1200"/>
              <a:t>Columns: Stage</a:t>
            </a:r>
            <a:endParaRPr sz="1200"/>
          </a:p>
          <a:p>
            <a:pPr indent="-304800" lvl="0" marL="457200" rtl="0" algn="l">
              <a:spcBef>
                <a:spcPts val="0"/>
              </a:spcBef>
              <a:spcAft>
                <a:spcPts val="0"/>
              </a:spcAft>
              <a:buSzPts val="1200"/>
              <a:buChar char="●"/>
            </a:pPr>
            <a:r>
              <a:rPr lang="en" sz="1200"/>
              <a:t>Rows: CNT(Stage)</a:t>
            </a:r>
            <a:endParaRPr sz="1200"/>
          </a:p>
        </p:txBody>
      </p:sp>
      <p:pic>
        <p:nvPicPr>
          <p:cNvPr id="131" name="Google Shape;131;p23"/>
          <p:cNvPicPr preferRelativeResize="0"/>
          <p:nvPr/>
        </p:nvPicPr>
        <p:blipFill>
          <a:blip r:embed="rId3">
            <a:alphaModFix/>
          </a:blip>
          <a:stretch>
            <a:fillRect/>
          </a:stretch>
        </p:blipFill>
        <p:spPr>
          <a:xfrm>
            <a:off x="4008275" y="1186225"/>
            <a:ext cx="4678730" cy="3431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Live Demo</a:t>
            </a:r>
            <a:endParaRPr/>
          </a:p>
        </p:txBody>
      </p:sp>
      <p:sp>
        <p:nvSpPr>
          <p:cNvPr id="137" name="Google Shape;137;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u="sng">
                <a:solidFill>
                  <a:schemeClr val="hlink"/>
                </a:solidFill>
                <a:latin typeface="Arial"/>
                <a:ea typeface="Arial"/>
                <a:cs typeface="Arial"/>
                <a:sym typeface="Arial"/>
                <a:hlinkClick r:id="rId3"/>
              </a:rPr>
              <a:t>Tableau Public Live Demo</a:t>
            </a:r>
            <a:endParaRPr/>
          </a:p>
        </p:txBody>
      </p:sp>
      <p:pic>
        <p:nvPicPr>
          <p:cNvPr id="138" name="Google Shape;138;p24"/>
          <p:cNvPicPr preferRelativeResize="0"/>
          <p:nvPr/>
        </p:nvPicPr>
        <p:blipFill>
          <a:blip r:embed="rId4">
            <a:alphaModFix/>
          </a:blip>
          <a:stretch>
            <a:fillRect/>
          </a:stretch>
        </p:blipFill>
        <p:spPr>
          <a:xfrm>
            <a:off x="3400425" y="2285175"/>
            <a:ext cx="2343150" cy="236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Insights</a:t>
            </a:r>
            <a:endParaRPr/>
          </a:p>
        </p:txBody>
      </p:sp>
      <p:sp>
        <p:nvSpPr>
          <p:cNvPr id="144" name="Google Shape;144;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lphaLcParenR"/>
            </a:pPr>
            <a:r>
              <a:rPr lang="en"/>
              <a:t>Layoffs peaked at around the beginning of 2023, between the first and second quarters.</a:t>
            </a:r>
            <a:endParaRPr/>
          </a:p>
          <a:p>
            <a:pPr indent="-342900" lvl="0" marL="457200" rtl="0" algn="l">
              <a:spcBef>
                <a:spcPts val="0"/>
              </a:spcBef>
              <a:spcAft>
                <a:spcPts val="0"/>
              </a:spcAft>
              <a:buSzPts val="1800"/>
              <a:buAutoNum type="alphaLcParenR"/>
            </a:pPr>
            <a:r>
              <a:rPr lang="en"/>
              <a:t>There was a smaller yet significant spike in layoffs during the beginning of the covid lockdown in 2020.</a:t>
            </a:r>
            <a:endParaRPr/>
          </a:p>
          <a:p>
            <a:pPr indent="-342900" lvl="0" marL="457200" rtl="0" algn="l">
              <a:spcBef>
                <a:spcPts val="0"/>
              </a:spcBef>
              <a:spcAft>
                <a:spcPts val="0"/>
              </a:spcAft>
              <a:buSzPts val="1800"/>
              <a:buAutoNum type="alphaLcParenR"/>
            </a:pPr>
            <a:r>
              <a:rPr lang="en"/>
              <a:t>Most Layoffs occurred in the United States of America.</a:t>
            </a:r>
            <a:r>
              <a:rPr lang="en"/>
              <a:t> </a:t>
            </a:r>
            <a:endParaRPr/>
          </a:p>
          <a:p>
            <a:pPr indent="-342900" lvl="0" marL="457200" rtl="0" algn="l">
              <a:spcBef>
                <a:spcPts val="0"/>
              </a:spcBef>
              <a:spcAft>
                <a:spcPts val="0"/>
              </a:spcAft>
              <a:buSzPts val="1800"/>
              <a:buAutoNum type="alphaLcParenR"/>
            </a:pPr>
            <a:r>
              <a:rPr lang="en"/>
              <a:t>The company that fired the most employees these past 4 years was “Amazon”</a:t>
            </a:r>
            <a:endParaRPr/>
          </a:p>
          <a:p>
            <a:pPr indent="-342900" lvl="0" marL="457200" rtl="0" algn="l">
              <a:spcBef>
                <a:spcPts val="0"/>
              </a:spcBef>
              <a:spcAft>
                <a:spcPts val="0"/>
              </a:spcAft>
              <a:buSzPts val="1800"/>
              <a:buAutoNum type="alphaLcParenR"/>
            </a:pPr>
            <a:r>
              <a:rPr lang="en"/>
              <a:t>The industry that suffered the most layoffs was “retail” and the industry that suffered the least amount of layoffs was “AI” </a:t>
            </a:r>
            <a:endParaRPr/>
          </a:p>
          <a:p>
            <a:pPr indent="-342900" lvl="0" marL="457200" rtl="0" algn="l">
              <a:spcBef>
                <a:spcPts val="0"/>
              </a:spcBef>
              <a:spcAft>
                <a:spcPts val="0"/>
              </a:spcAft>
              <a:buSzPts val="1800"/>
              <a:buAutoNum type="alphaLcParenR"/>
            </a:pPr>
            <a:r>
              <a:rPr lang="en"/>
              <a:t>Layoffs were most likely to happen within a company during the “Post-IPO” funding stage.</a:t>
            </a:r>
            <a:endParaRPr/>
          </a:p>
        </p:txBody>
      </p:sp>
      <p:pic>
        <p:nvPicPr>
          <p:cNvPr id="145" name="Google Shape;145;p25"/>
          <p:cNvPicPr preferRelativeResize="0"/>
          <p:nvPr/>
        </p:nvPicPr>
        <p:blipFill>
          <a:blip r:embed="rId3">
            <a:alphaModFix/>
          </a:blip>
          <a:stretch>
            <a:fillRect/>
          </a:stretch>
        </p:blipFill>
        <p:spPr>
          <a:xfrm>
            <a:off x="8020825" y="0"/>
            <a:ext cx="1123175" cy="128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Extensions and Future Work</a:t>
            </a:r>
            <a:endParaRPr/>
          </a:p>
        </p:txBody>
      </p:sp>
      <p:sp>
        <p:nvSpPr>
          <p:cNvPr id="151" name="Google Shape;151;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Future Database Connections</a:t>
            </a:r>
            <a:endParaRPr/>
          </a:p>
          <a:p>
            <a:pPr indent="-317500" lvl="1" marL="914400" rtl="0" algn="l">
              <a:spcBef>
                <a:spcPts val="0"/>
              </a:spcBef>
              <a:spcAft>
                <a:spcPts val="0"/>
              </a:spcAft>
              <a:buSzPts val="1400"/>
              <a:buChar char="○"/>
            </a:pPr>
            <a:r>
              <a:rPr lang="en"/>
              <a:t>Implementing</a:t>
            </a:r>
            <a:r>
              <a:rPr lang="en"/>
              <a:t> Gross Domestic Product(GDP) Impacts</a:t>
            </a:r>
            <a:endParaRPr/>
          </a:p>
          <a:p>
            <a:pPr indent="-317500" lvl="1" marL="914400" rtl="0" algn="l">
              <a:spcBef>
                <a:spcPts val="0"/>
              </a:spcBef>
              <a:spcAft>
                <a:spcPts val="0"/>
              </a:spcAft>
              <a:buSzPts val="1400"/>
              <a:buChar char="○"/>
            </a:pPr>
            <a:r>
              <a:rPr lang="en"/>
              <a:t>Tracking Locational Layoffs</a:t>
            </a:r>
            <a:endParaRPr/>
          </a:p>
          <a:p>
            <a:pPr indent="-317500" lvl="1" marL="914400" rtl="0" algn="l">
              <a:spcBef>
                <a:spcPts val="0"/>
              </a:spcBef>
              <a:spcAft>
                <a:spcPts val="0"/>
              </a:spcAft>
              <a:buSzPts val="1400"/>
              <a:buChar char="○"/>
            </a:pPr>
            <a:r>
              <a:rPr lang="en"/>
              <a:t>Homelessness Surge</a:t>
            </a:r>
            <a:endParaRPr/>
          </a:p>
          <a:p>
            <a:pPr indent="-317500" lvl="1" marL="914400" rtl="0" algn="l">
              <a:spcBef>
                <a:spcPts val="0"/>
              </a:spcBef>
              <a:spcAft>
                <a:spcPts val="0"/>
              </a:spcAft>
              <a:buSzPts val="1400"/>
              <a:buChar char="○"/>
            </a:pPr>
            <a:r>
              <a:rPr lang="en"/>
              <a:t>High-Risk </a:t>
            </a:r>
            <a:r>
              <a:rPr lang="en"/>
              <a:t>Industry Sustainability</a:t>
            </a:r>
            <a:endParaRPr/>
          </a:p>
          <a:p>
            <a:pPr indent="-342900" lvl="0" marL="457200" rtl="0" algn="l">
              <a:spcBef>
                <a:spcPts val="0"/>
              </a:spcBef>
              <a:spcAft>
                <a:spcPts val="0"/>
              </a:spcAft>
              <a:buSzPts val="1800"/>
              <a:buChar char="●"/>
            </a:pPr>
            <a:r>
              <a:rPr lang="en"/>
              <a:t>This can serve as a well structured foundation for other work in the fields of </a:t>
            </a:r>
            <a:r>
              <a:rPr lang="en"/>
              <a:t>computer</a:t>
            </a:r>
            <a:r>
              <a:rPr lang="en"/>
              <a:t> science</a:t>
            </a:r>
            <a:endParaRPr/>
          </a:p>
          <a:p>
            <a:pPr indent="-317500" lvl="1" marL="914400" rtl="0" algn="l">
              <a:spcBef>
                <a:spcPts val="0"/>
              </a:spcBef>
              <a:spcAft>
                <a:spcPts val="0"/>
              </a:spcAft>
              <a:buSzPts val="1400"/>
              <a:buChar char="○"/>
            </a:pPr>
            <a:r>
              <a:rPr lang="en"/>
              <a:t>Natural Language Techniques</a:t>
            </a:r>
            <a:endParaRPr/>
          </a:p>
          <a:p>
            <a:pPr indent="-317500" lvl="1" marL="914400" rtl="0" algn="l">
              <a:spcBef>
                <a:spcPts val="0"/>
              </a:spcBef>
              <a:spcAft>
                <a:spcPts val="0"/>
              </a:spcAft>
              <a:buSzPts val="1400"/>
              <a:buChar char="○"/>
            </a:pPr>
            <a:r>
              <a:rPr lang="en"/>
              <a:t>Machine Learning</a:t>
            </a:r>
            <a:endParaRPr/>
          </a:p>
        </p:txBody>
      </p:sp>
      <p:pic>
        <p:nvPicPr>
          <p:cNvPr id="152" name="Google Shape;152;p26"/>
          <p:cNvPicPr preferRelativeResize="0"/>
          <p:nvPr/>
        </p:nvPicPr>
        <p:blipFill>
          <a:blip r:embed="rId3">
            <a:alphaModFix/>
          </a:blip>
          <a:stretch>
            <a:fillRect/>
          </a:stretch>
        </p:blipFill>
        <p:spPr>
          <a:xfrm>
            <a:off x="6297175" y="586025"/>
            <a:ext cx="1992525" cy="1943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58" name="Google Shape;158;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Kaggle Data Source</a:t>
            </a:r>
            <a:endParaRPr/>
          </a:p>
          <a:p>
            <a:pPr indent="-342900" lvl="0" marL="457200" rtl="0" algn="l">
              <a:spcBef>
                <a:spcPts val="0"/>
              </a:spcBef>
              <a:spcAft>
                <a:spcPts val="0"/>
              </a:spcAft>
              <a:buSzPts val="1800"/>
              <a:buChar char="❖"/>
            </a:pPr>
            <a:r>
              <a:rPr lang="en" u="sng">
                <a:solidFill>
                  <a:schemeClr val="hlink"/>
                </a:solidFill>
                <a:hlinkClick r:id="rId4"/>
              </a:rPr>
              <a:t>Layoffs Data source</a:t>
            </a:r>
            <a:endParaRPr/>
          </a:p>
          <a:p>
            <a:pPr indent="-342900" lvl="0" marL="457200" rtl="0" algn="l">
              <a:spcBef>
                <a:spcPts val="0"/>
              </a:spcBef>
              <a:spcAft>
                <a:spcPts val="0"/>
              </a:spcAft>
              <a:buSzPts val="1800"/>
              <a:buChar char="❖"/>
            </a:pPr>
            <a:r>
              <a:rPr lang="en" u="sng">
                <a:solidFill>
                  <a:schemeClr val="hlink"/>
                </a:solidFill>
                <a:hlinkClick r:id="rId5"/>
              </a:rPr>
              <a:t>Tech Company Layoffs: The COVID Tech Bubble Bursts</a:t>
            </a:r>
            <a:endParaRPr/>
          </a:p>
          <a:p>
            <a:pPr indent="-342900" lvl="0" marL="457200" rtl="0" algn="l">
              <a:spcBef>
                <a:spcPts val="0"/>
              </a:spcBef>
              <a:spcAft>
                <a:spcPts val="0"/>
              </a:spcAft>
              <a:buSzPts val="1800"/>
              <a:buChar char="❖"/>
            </a:pPr>
            <a:r>
              <a:rPr lang="en" u="sng">
                <a:solidFill>
                  <a:schemeClr val="hlink"/>
                </a:solidFill>
                <a:hlinkClick r:id="rId6"/>
              </a:rPr>
              <a:t>What Are the Series Funding Stages</a:t>
            </a:r>
            <a:endParaRPr/>
          </a:p>
          <a:p>
            <a:pPr indent="0" lvl="0" marL="457200" rtl="0" algn="l">
              <a:spcBef>
                <a:spcPts val="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&amp; Significance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2020, the Covid-19 pandemic caused a near global lockdown. People across the world were stuck in their homes. While many industries struggled, many spaces in the tech industry surged, such as online retail, food delivery systems and home </a:t>
            </a:r>
            <a:r>
              <a:rPr lang="en"/>
              <a:t>entertainment. This huge demand led to rapid growth for many companies. </a:t>
            </a:r>
            <a:endParaRPr/>
          </a:p>
          <a:p>
            <a:pPr indent="-342900" lvl="0" marL="457200" rtl="0" algn="l">
              <a:spcBef>
                <a:spcPts val="0"/>
              </a:spcBef>
              <a:spcAft>
                <a:spcPts val="0"/>
              </a:spcAft>
              <a:buSzPts val="1800"/>
              <a:buChar char="●"/>
            </a:pPr>
            <a:r>
              <a:rPr lang="en"/>
              <a:t>As the world reopened, virtually all spaces in the tech space saw a decline in their profits. This has led to massive layoffs from small companies to tech giants such as Google and Microsoft.</a:t>
            </a:r>
            <a:endParaRPr/>
          </a:p>
          <a:p>
            <a:pPr indent="-342900" lvl="0" marL="457200" rtl="0" algn="l">
              <a:spcBef>
                <a:spcPts val="0"/>
              </a:spcBef>
              <a:spcAft>
                <a:spcPts val="0"/>
              </a:spcAft>
              <a:buSzPts val="1800"/>
              <a:buChar char="●"/>
            </a:pPr>
            <a:r>
              <a:rPr lang="en"/>
              <a:t>Our goal is to look at the raw data regarding these layoffs and to see if this is a flash in the pan downswing, or a continual decline in this industry.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Audience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our class is made up mostly of students who will be graduating as soon as next month, many of which are hoping to enter the job market, these massive </a:t>
            </a:r>
            <a:r>
              <a:rPr lang="en"/>
              <a:t>shake ups</a:t>
            </a:r>
            <a:r>
              <a:rPr lang="en"/>
              <a:t> in the tech industry directly </a:t>
            </a:r>
            <a:r>
              <a:rPr lang="en"/>
              <a:t>affect</a:t>
            </a:r>
            <a:r>
              <a:rPr lang="en"/>
              <a:t> all of us.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2804862" y="2745800"/>
            <a:ext cx="3534275" cy="2096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our Dataset</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data comes from </a:t>
            </a:r>
            <a:r>
              <a:rPr lang="en" u="sng">
                <a:solidFill>
                  <a:schemeClr val="hlink"/>
                </a:solidFill>
                <a:hlinkClick r:id="rId3"/>
              </a:rPr>
              <a:t>https://layoffs.fyi/</a:t>
            </a:r>
            <a:r>
              <a:rPr lang="en"/>
              <a:t> </a:t>
            </a:r>
            <a:endParaRPr/>
          </a:p>
          <a:p>
            <a:pPr indent="-342900" lvl="0" marL="457200" rtl="0" algn="l">
              <a:spcBef>
                <a:spcPts val="0"/>
              </a:spcBef>
              <a:spcAft>
                <a:spcPts val="0"/>
              </a:spcAft>
              <a:buSzPts val="1800"/>
              <a:buChar char="●"/>
            </a:pPr>
            <a:r>
              <a:rPr lang="en"/>
              <a:t>Internet </a:t>
            </a:r>
            <a:r>
              <a:rPr lang="en"/>
              <a:t>entrepreneur</a:t>
            </a:r>
            <a:r>
              <a:rPr lang="en"/>
              <a:t> Roger Lee </a:t>
            </a:r>
            <a:r>
              <a:rPr lang="en"/>
              <a:t>independently</a:t>
            </a:r>
            <a:r>
              <a:rPr lang="en"/>
              <a:t> began tracking tech layoffs post Covid-19</a:t>
            </a:r>
            <a:endParaRPr/>
          </a:p>
          <a:p>
            <a:pPr indent="-342900" lvl="0" marL="457200" rtl="0" algn="l">
              <a:spcBef>
                <a:spcPts val="0"/>
              </a:spcBef>
              <a:spcAft>
                <a:spcPts val="0"/>
              </a:spcAft>
              <a:buSzPts val="1800"/>
              <a:buChar char="●"/>
            </a:pPr>
            <a:r>
              <a:rPr lang="en"/>
              <a:t>It contains companies, company locations, layoffs</a:t>
            </a:r>
            <a:endParaRPr/>
          </a:p>
          <a:p>
            <a:pPr indent="-342900" lvl="0" marL="457200" rtl="0" algn="l">
              <a:spcBef>
                <a:spcPts val="0"/>
              </a:spcBef>
              <a:spcAft>
                <a:spcPts val="0"/>
              </a:spcAft>
              <a:buSzPts val="1800"/>
              <a:buChar char="●"/>
            </a:pPr>
            <a:r>
              <a:rPr lang="en"/>
              <a:t>It contains info on 574,471 firings that have </a:t>
            </a:r>
            <a:r>
              <a:rPr lang="en"/>
              <a:t>occurred</a:t>
            </a:r>
            <a:r>
              <a:rPr lang="en"/>
              <a:t> in the last 4 years</a:t>
            </a:r>
            <a:endParaRPr/>
          </a:p>
        </p:txBody>
      </p:sp>
      <p:pic>
        <p:nvPicPr>
          <p:cNvPr id="83" name="Google Shape;83;p16"/>
          <p:cNvPicPr preferRelativeResize="0"/>
          <p:nvPr/>
        </p:nvPicPr>
        <p:blipFill>
          <a:blip r:embed="rId4">
            <a:alphaModFix/>
          </a:blip>
          <a:stretch>
            <a:fillRect/>
          </a:stretch>
        </p:blipFill>
        <p:spPr>
          <a:xfrm>
            <a:off x="3711425" y="3183320"/>
            <a:ext cx="1721150" cy="172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Overview</a:t>
            </a:r>
            <a:endParaRPr/>
          </a:p>
        </p:txBody>
      </p:sp>
      <p:pic>
        <p:nvPicPr>
          <p:cNvPr id="89" name="Google Shape;89;p17"/>
          <p:cNvPicPr preferRelativeResize="0"/>
          <p:nvPr/>
        </p:nvPicPr>
        <p:blipFill>
          <a:blip r:embed="rId3">
            <a:alphaModFix/>
          </a:blip>
          <a:stretch>
            <a:fillRect/>
          </a:stretch>
        </p:blipFill>
        <p:spPr>
          <a:xfrm>
            <a:off x="276900" y="994250"/>
            <a:ext cx="6783752" cy="3950174"/>
          </a:xfrm>
          <a:prstGeom prst="rect">
            <a:avLst/>
          </a:prstGeom>
          <a:noFill/>
          <a:ln>
            <a:noFill/>
          </a:ln>
        </p:spPr>
      </p:pic>
      <p:pic>
        <p:nvPicPr>
          <p:cNvPr id="90" name="Google Shape;90;p17"/>
          <p:cNvPicPr preferRelativeResize="0"/>
          <p:nvPr/>
        </p:nvPicPr>
        <p:blipFill>
          <a:blip r:embed="rId4">
            <a:alphaModFix/>
          </a:blip>
          <a:stretch>
            <a:fillRect/>
          </a:stretch>
        </p:blipFill>
        <p:spPr>
          <a:xfrm>
            <a:off x="8188650" y="2"/>
            <a:ext cx="955350" cy="122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 and Preprocessing</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 preprocessing or cleaning was found to be necessary for this data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Layoffs per Quarter</a:t>
            </a:r>
            <a:endParaRPr/>
          </a:p>
        </p:txBody>
      </p:sp>
      <p:sp>
        <p:nvSpPr>
          <p:cNvPr id="102" name="Google Shape;102;p19"/>
          <p:cNvSpPr txBox="1"/>
          <p:nvPr>
            <p:ph idx="1" type="body"/>
          </p:nvPr>
        </p:nvSpPr>
        <p:spPr>
          <a:xfrm>
            <a:off x="311700" y="1225225"/>
            <a:ext cx="33939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u="sng"/>
              <a:t>Purpose</a:t>
            </a:r>
            <a:endParaRPr sz="1200"/>
          </a:p>
          <a:p>
            <a:pPr indent="-304800" lvl="0" marL="457200" rtl="0" algn="l">
              <a:lnSpc>
                <a:spcPct val="100000"/>
              </a:lnSpc>
              <a:spcBef>
                <a:spcPts val="1200"/>
              </a:spcBef>
              <a:spcAft>
                <a:spcPts val="0"/>
              </a:spcAft>
              <a:buSzPts val="1200"/>
              <a:buChar char="●"/>
            </a:pPr>
            <a:r>
              <a:rPr lang="en" sz="1200"/>
              <a:t>A bar graph showing the number of layoffs in the tech industry by sales quarter.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u="sng"/>
              <a:t>Encoding</a:t>
            </a:r>
            <a:endParaRPr b="1" sz="1200" u="sng"/>
          </a:p>
          <a:p>
            <a:pPr indent="-304800" lvl="0" marL="457200" rtl="0" algn="l">
              <a:spcBef>
                <a:spcPts val="1200"/>
              </a:spcBef>
              <a:spcAft>
                <a:spcPts val="0"/>
              </a:spcAft>
              <a:buSzPts val="1200"/>
              <a:buChar char="●"/>
            </a:pPr>
            <a:r>
              <a:rPr lang="en" sz="1200"/>
              <a:t>Label</a:t>
            </a:r>
            <a:r>
              <a:rPr lang="en" sz="1200"/>
              <a:t>: Sum(Laid Off Count)</a:t>
            </a:r>
            <a:endParaRPr sz="1200"/>
          </a:p>
          <a:p>
            <a:pPr indent="-304800" lvl="0" marL="457200" rtl="0" algn="l">
              <a:spcBef>
                <a:spcPts val="0"/>
              </a:spcBef>
              <a:spcAft>
                <a:spcPts val="0"/>
              </a:spcAft>
              <a:buSzPts val="1200"/>
              <a:buChar char="●"/>
            </a:pPr>
            <a:r>
              <a:rPr lang="en" sz="1200"/>
              <a:t>Columns</a:t>
            </a:r>
            <a:r>
              <a:rPr lang="en" sz="1200"/>
              <a:t>: Quarter(Date)</a:t>
            </a:r>
            <a:endParaRPr sz="1200"/>
          </a:p>
          <a:p>
            <a:pPr indent="-304800" lvl="0" marL="457200" rtl="0" algn="l">
              <a:spcBef>
                <a:spcPts val="0"/>
              </a:spcBef>
              <a:spcAft>
                <a:spcPts val="0"/>
              </a:spcAft>
              <a:buSzPts val="1200"/>
              <a:buChar char="●"/>
            </a:pPr>
            <a:r>
              <a:rPr lang="en" sz="1200"/>
              <a:t>Rows: </a:t>
            </a:r>
            <a:r>
              <a:rPr lang="en" sz="1200"/>
              <a:t>Sum(Laid Off Count)</a:t>
            </a:r>
            <a:endParaRPr sz="1400"/>
          </a:p>
        </p:txBody>
      </p:sp>
      <p:pic>
        <p:nvPicPr>
          <p:cNvPr id="103" name="Google Shape;103;p19"/>
          <p:cNvPicPr preferRelativeResize="0"/>
          <p:nvPr/>
        </p:nvPicPr>
        <p:blipFill>
          <a:blip r:embed="rId3">
            <a:alphaModFix/>
          </a:blip>
          <a:stretch>
            <a:fillRect/>
          </a:stretch>
        </p:blipFill>
        <p:spPr>
          <a:xfrm>
            <a:off x="3577875" y="1377425"/>
            <a:ext cx="5486049" cy="272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Layoffs vs Country</a:t>
            </a:r>
            <a:endParaRPr/>
          </a:p>
        </p:txBody>
      </p:sp>
      <p:pic>
        <p:nvPicPr>
          <p:cNvPr id="109" name="Google Shape;109;p20"/>
          <p:cNvPicPr preferRelativeResize="0"/>
          <p:nvPr/>
        </p:nvPicPr>
        <p:blipFill>
          <a:blip r:embed="rId3">
            <a:alphaModFix/>
          </a:blip>
          <a:stretch>
            <a:fillRect/>
          </a:stretch>
        </p:blipFill>
        <p:spPr>
          <a:xfrm>
            <a:off x="4496077" y="1627650"/>
            <a:ext cx="4686826" cy="2556451"/>
          </a:xfrm>
          <a:prstGeom prst="rect">
            <a:avLst/>
          </a:prstGeom>
          <a:noFill/>
          <a:ln>
            <a:noFill/>
          </a:ln>
        </p:spPr>
      </p:pic>
      <p:sp>
        <p:nvSpPr>
          <p:cNvPr id="110" name="Google Shape;110;p20"/>
          <p:cNvSpPr txBox="1"/>
          <p:nvPr>
            <p:ph idx="1" type="body"/>
          </p:nvPr>
        </p:nvSpPr>
        <p:spPr>
          <a:xfrm>
            <a:off x="311700" y="1225225"/>
            <a:ext cx="33939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u="sng"/>
              <a:t>Purpose</a:t>
            </a:r>
            <a:endParaRPr sz="1200"/>
          </a:p>
          <a:p>
            <a:pPr indent="-304800" lvl="0" marL="457200" rtl="0" algn="l">
              <a:lnSpc>
                <a:spcPct val="100000"/>
              </a:lnSpc>
              <a:spcBef>
                <a:spcPts val="1200"/>
              </a:spcBef>
              <a:spcAft>
                <a:spcPts val="0"/>
              </a:spcAft>
              <a:buSzPts val="1200"/>
              <a:buChar char="●"/>
            </a:pPr>
            <a:r>
              <a:rPr lang="en" sz="1200"/>
              <a:t>A </a:t>
            </a:r>
            <a:r>
              <a:rPr lang="en" sz="1200"/>
              <a:t>choropleth map that visualizes the distribution of layoffs between each countries.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u="sng"/>
              <a:t>Encoding</a:t>
            </a:r>
            <a:endParaRPr b="1" sz="1200" u="sng"/>
          </a:p>
          <a:p>
            <a:pPr indent="-304800" lvl="0" marL="457200" rtl="0" algn="l">
              <a:spcBef>
                <a:spcPts val="1200"/>
              </a:spcBef>
              <a:spcAft>
                <a:spcPts val="0"/>
              </a:spcAft>
              <a:buSzPts val="1200"/>
              <a:buChar char="●"/>
            </a:pPr>
            <a:r>
              <a:rPr lang="en" sz="1200"/>
              <a:t>Color</a:t>
            </a:r>
            <a:r>
              <a:rPr lang="en" sz="1200"/>
              <a:t>: Sum(Laid Off Count)</a:t>
            </a:r>
            <a:endParaRPr sz="1200"/>
          </a:p>
          <a:p>
            <a:pPr indent="-304800" lvl="0" marL="457200" rtl="0" algn="l">
              <a:spcBef>
                <a:spcPts val="0"/>
              </a:spcBef>
              <a:spcAft>
                <a:spcPts val="0"/>
              </a:spcAft>
              <a:buSzPts val="1200"/>
              <a:buChar char="●"/>
            </a:pPr>
            <a:r>
              <a:rPr lang="en" sz="1200"/>
              <a:t>Label: Country</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Companies </a:t>
            </a:r>
            <a:r>
              <a:rPr lang="en"/>
              <a:t>with</a:t>
            </a:r>
            <a:r>
              <a:rPr lang="en"/>
              <a:t> Most Layoffs</a:t>
            </a:r>
            <a:endParaRPr/>
          </a:p>
        </p:txBody>
      </p:sp>
      <p:sp>
        <p:nvSpPr>
          <p:cNvPr id="116" name="Google Shape;116;p21"/>
          <p:cNvSpPr txBox="1"/>
          <p:nvPr>
            <p:ph idx="1" type="body"/>
          </p:nvPr>
        </p:nvSpPr>
        <p:spPr>
          <a:xfrm>
            <a:off x="311700" y="1225225"/>
            <a:ext cx="3393900" cy="3354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200" u="sng"/>
              <a:t>Purpose</a:t>
            </a:r>
            <a:endParaRPr sz="1200"/>
          </a:p>
          <a:p>
            <a:pPr indent="-304800" lvl="0" marL="457200" rtl="0" algn="l">
              <a:lnSpc>
                <a:spcPct val="100000"/>
              </a:lnSpc>
              <a:spcBef>
                <a:spcPts val="1200"/>
              </a:spcBef>
              <a:spcAft>
                <a:spcPts val="0"/>
              </a:spcAft>
              <a:buSzPts val="1200"/>
              <a:buChar char="●"/>
            </a:pPr>
            <a:r>
              <a:rPr lang="en" sz="1200"/>
              <a:t>A tree map showing the companies with the most layoffs since the Covid-19 epidemic. Filters allow for user interactivity.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u="sng"/>
              <a:t>Encoding</a:t>
            </a:r>
            <a:endParaRPr b="1" sz="1200" u="sng"/>
          </a:p>
          <a:p>
            <a:pPr indent="-304800" lvl="0" marL="457200" rtl="0" algn="l">
              <a:spcBef>
                <a:spcPts val="1200"/>
              </a:spcBef>
              <a:spcAft>
                <a:spcPts val="0"/>
              </a:spcAft>
              <a:buSzPts val="1200"/>
              <a:buChar char="●"/>
            </a:pPr>
            <a:r>
              <a:rPr lang="en" sz="1200"/>
              <a:t>Color: </a:t>
            </a:r>
            <a:r>
              <a:rPr lang="en" sz="1200"/>
              <a:t>Sum(Laid Off Count)</a:t>
            </a:r>
            <a:endParaRPr sz="1200"/>
          </a:p>
          <a:p>
            <a:pPr indent="-304800" lvl="0" marL="457200" rtl="0" algn="l">
              <a:spcBef>
                <a:spcPts val="0"/>
              </a:spcBef>
              <a:spcAft>
                <a:spcPts val="0"/>
              </a:spcAft>
              <a:buSzPts val="1200"/>
              <a:buChar char="●"/>
            </a:pPr>
            <a:r>
              <a:rPr lang="en" sz="1200"/>
              <a:t>Size: 	</a:t>
            </a:r>
            <a:r>
              <a:rPr lang="en" sz="1200"/>
              <a:t>Sum(Laid Off Count)</a:t>
            </a:r>
            <a:endParaRPr sz="1200"/>
          </a:p>
          <a:p>
            <a:pPr indent="-304800" lvl="0" marL="457200" rtl="0" algn="l">
              <a:spcBef>
                <a:spcPts val="0"/>
              </a:spcBef>
              <a:spcAft>
                <a:spcPts val="0"/>
              </a:spcAft>
              <a:buSzPts val="1200"/>
              <a:buChar char="●"/>
            </a:pPr>
            <a:r>
              <a:rPr lang="en" sz="1200"/>
              <a:t>Label: Company</a:t>
            </a:r>
            <a:endParaRPr sz="1200"/>
          </a:p>
          <a:p>
            <a:pPr indent="-304800" lvl="0" marL="457200" rtl="0" algn="l">
              <a:spcBef>
                <a:spcPts val="0"/>
              </a:spcBef>
              <a:spcAft>
                <a:spcPts val="0"/>
              </a:spcAft>
              <a:buSzPts val="1200"/>
              <a:buChar char="●"/>
            </a:pPr>
            <a:r>
              <a:rPr lang="en" sz="1200"/>
              <a:t>Tooltip: Industry</a:t>
            </a:r>
            <a:endParaRPr sz="1200"/>
          </a:p>
          <a:p>
            <a:pPr indent="-304800" lvl="0" marL="457200" rtl="0" algn="l">
              <a:spcBef>
                <a:spcPts val="0"/>
              </a:spcBef>
              <a:spcAft>
                <a:spcPts val="0"/>
              </a:spcAft>
              <a:buSzPts val="1200"/>
              <a:buChar char="●"/>
            </a:pPr>
            <a:r>
              <a:rPr lang="en" sz="1200"/>
              <a:t>Filter: Year</a:t>
            </a:r>
            <a:endParaRPr sz="1200"/>
          </a:p>
          <a:p>
            <a:pPr indent="-304800" lvl="0" marL="457200" rtl="0" algn="l">
              <a:spcBef>
                <a:spcPts val="0"/>
              </a:spcBef>
              <a:spcAft>
                <a:spcPts val="0"/>
              </a:spcAft>
              <a:buSzPts val="1200"/>
              <a:buChar char="●"/>
            </a:pPr>
            <a:r>
              <a:rPr lang="en" sz="1200"/>
              <a:t>Filter: </a:t>
            </a:r>
            <a:r>
              <a:rPr lang="en" sz="1200"/>
              <a:t>Sum(Laid Off Count)</a:t>
            </a:r>
            <a:endParaRPr sz="1200"/>
          </a:p>
          <a:p>
            <a:pPr indent="0" lvl="0" marL="0" rtl="0" algn="l">
              <a:spcBef>
                <a:spcPts val="1200"/>
              </a:spcBef>
              <a:spcAft>
                <a:spcPts val="1200"/>
              </a:spcAft>
              <a:buNone/>
            </a:pPr>
            <a:r>
              <a:t/>
            </a:r>
            <a:endParaRPr sz="1400"/>
          </a:p>
        </p:txBody>
      </p:sp>
      <p:pic>
        <p:nvPicPr>
          <p:cNvPr id="117" name="Google Shape;117;p21"/>
          <p:cNvPicPr preferRelativeResize="0"/>
          <p:nvPr/>
        </p:nvPicPr>
        <p:blipFill>
          <a:blip r:embed="rId3">
            <a:alphaModFix/>
          </a:blip>
          <a:stretch>
            <a:fillRect/>
          </a:stretch>
        </p:blipFill>
        <p:spPr>
          <a:xfrm>
            <a:off x="3858000" y="1299625"/>
            <a:ext cx="5133604" cy="25793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