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258" r:id="rId4"/>
    <p:sldId id="260" r:id="rId5"/>
    <p:sldId id="301" r:id="rId6"/>
    <p:sldId id="261" r:id="rId7"/>
    <p:sldId id="277" r:id="rId8"/>
    <p:sldId id="282" r:id="rId9"/>
    <p:sldId id="305" r:id="rId10"/>
    <p:sldId id="278" r:id="rId11"/>
    <p:sldId id="279" r:id="rId12"/>
    <p:sldId id="283" r:id="rId13"/>
    <p:sldId id="292" r:id="rId14"/>
    <p:sldId id="265" r:id="rId15"/>
    <p:sldId id="293" r:id="rId16"/>
    <p:sldId id="294" r:id="rId17"/>
    <p:sldId id="295" r:id="rId18"/>
    <p:sldId id="296" r:id="rId19"/>
    <p:sldId id="290" r:id="rId20"/>
    <p:sldId id="297" r:id="rId21"/>
    <p:sldId id="284" r:id="rId22"/>
    <p:sldId id="289" r:id="rId23"/>
    <p:sldId id="272" r:id="rId24"/>
    <p:sldId id="266" r:id="rId25"/>
    <p:sldId id="270" r:id="rId26"/>
    <p:sldId id="285" r:id="rId27"/>
    <p:sldId id="287" r:id="rId28"/>
    <p:sldId id="302" r:id="rId29"/>
    <p:sldId id="288" r:id="rId30"/>
    <p:sldId id="306" r:id="rId31"/>
    <p:sldId id="303" r:id="rId32"/>
    <p:sldId id="308" r:id="rId33"/>
    <p:sldId id="269"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91" d="100"/>
          <a:sy n="91" d="100"/>
        </p:scale>
        <p:origin x="39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C6321-F3D7-4E1B-8AD7-4B75291E4D3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fr-FR"/>
        </a:p>
      </dgm:t>
    </dgm:pt>
    <dgm:pt modelId="{AA9D60D4-A3B8-4363-A741-DA83199C5658}">
      <dgm:prSet phldrT="[Texte]"/>
      <dgm:spPr/>
      <dgm:t>
        <a:bodyPr/>
        <a:lstStyle/>
        <a:p>
          <a:r>
            <a:rPr lang="fr-FR" dirty="0" smtClean="0"/>
            <a:t>Fournir aux équipes une segmentation des clients pour les campagnes de communication</a:t>
          </a:r>
          <a:endParaRPr lang="fr-FR" dirty="0"/>
        </a:p>
      </dgm:t>
    </dgm:pt>
    <dgm:pt modelId="{8FEA7EB9-F38D-4D89-9823-98C659A2CB4B}" type="parTrans" cxnId="{1F55C35A-FFF5-4B6A-B646-57B8D8E1B21F}">
      <dgm:prSet/>
      <dgm:spPr/>
      <dgm:t>
        <a:bodyPr/>
        <a:lstStyle/>
        <a:p>
          <a:endParaRPr lang="fr-FR"/>
        </a:p>
      </dgm:t>
    </dgm:pt>
    <dgm:pt modelId="{1F2B6837-AD11-4934-A19A-F693DD4407E6}" type="sibTrans" cxnId="{1F55C35A-FFF5-4B6A-B646-57B8D8E1B21F}">
      <dgm:prSet/>
      <dgm:spPr/>
      <dgm:t>
        <a:bodyPr/>
        <a:lstStyle/>
        <a:p>
          <a:endParaRPr lang="fr-FR"/>
        </a:p>
      </dgm:t>
    </dgm:pt>
    <dgm:pt modelId="{18362F1D-9D9D-4EFD-BF1B-F3E9D698962A}">
      <dgm:prSet phldrT="[Texte]"/>
      <dgm:spPr/>
      <dgm:t>
        <a:bodyPr/>
        <a:lstStyle/>
        <a:p>
          <a:r>
            <a:rPr lang="fr-FR" dirty="0" smtClean="0"/>
            <a:t>Comprendre les différents comportements des différents types d’utilisateurs</a:t>
          </a:r>
          <a:endParaRPr lang="fr-FR" dirty="0"/>
        </a:p>
      </dgm:t>
    </dgm:pt>
    <dgm:pt modelId="{1B478FD8-CA39-4CCD-9ED5-630CD3B0C93F}" type="parTrans" cxnId="{9E317227-58A6-412D-9340-7BCABCECFD07}">
      <dgm:prSet/>
      <dgm:spPr/>
      <dgm:t>
        <a:bodyPr/>
        <a:lstStyle/>
        <a:p>
          <a:endParaRPr lang="fr-FR"/>
        </a:p>
      </dgm:t>
    </dgm:pt>
    <dgm:pt modelId="{24BB5809-2E00-4087-9A36-29028236E558}" type="sibTrans" cxnId="{9E317227-58A6-412D-9340-7BCABCECFD07}">
      <dgm:prSet/>
      <dgm:spPr/>
      <dgm:t>
        <a:bodyPr/>
        <a:lstStyle/>
        <a:p>
          <a:endParaRPr lang="fr-FR"/>
        </a:p>
      </dgm:t>
    </dgm:pt>
    <dgm:pt modelId="{6F2E8B3B-1C47-47CC-8E6A-9037A4B09093}">
      <dgm:prSet phldrT="[Texte]"/>
      <dgm:spPr/>
      <dgm:t>
        <a:bodyPr/>
        <a:lstStyle/>
        <a:p>
          <a:r>
            <a:rPr lang="fr-FR" dirty="0" smtClean="0"/>
            <a:t>Faire une proposition de contrat de maintenance</a:t>
          </a:r>
          <a:endParaRPr lang="fr-FR" dirty="0"/>
        </a:p>
      </dgm:t>
    </dgm:pt>
    <dgm:pt modelId="{5F4887DB-21BB-4AF0-B073-47FF16568C0F}" type="parTrans" cxnId="{819ECF05-5519-4A06-9D59-E6924CD17591}">
      <dgm:prSet/>
      <dgm:spPr/>
      <dgm:t>
        <a:bodyPr/>
        <a:lstStyle/>
        <a:p>
          <a:endParaRPr lang="fr-FR"/>
        </a:p>
      </dgm:t>
    </dgm:pt>
    <dgm:pt modelId="{5D776280-4DD6-43B5-B05E-18094D7443ED}" type="sibTrans" cxnId="{819ECF05-5519-4A06-9D59-E6924CD17591}">
      <dgm:prSet/>
      <dgm:spPr/>
      <dgm:t>
        <a:bodyPr/>
        <a:lstStyle/>
        <a:p>
          <a:endParaRPr lang="fr-FR"/>
        </a:p>
      </dgm:t>
    </dgm:pt>
    <dgm:pt modelId="{80B99846-949C-41FF-9645-505A59D600A9}" type="pres">
      <dgm:prSet presAssocID="{3CFC6321-F3D7-4E1B-8AD7-4B75291E4D31}" presName="outerComposite" presStyleCnt="0">
        <dgm:presLayoutVars>
          <dgm:chMax val="5"/>
          <dgm:dir/>
          <dgm:resizeHandles val="exact"/>
        </dgm:presLayoutVars>
      </dgm:prSet>
      <dgm:spPr/>
      <dgm:t>
        <a:bodyPr/>
        <a:lstStyle/>
        <a:p>
          <a:endParaRPr lang="fr-FR"/>
        </a:p>
      </dgm:t>
    </dgm:pt>
    <dgm:pt modelId="{A2EBADBA-1D5A-4634-A31A-9E970DFFEADC}" type="pres">
      <dgm:prSet presAssocID="{3CFC6321-F3D7-4E1B-8AD7-4B75291E4D31}" presName="dummyMaxCanvas" presStyleCnt="0">
        <dgm:presLayoutVars/>
      </dgm:prSet>
      <dgm:spPr/>
    </dgm:pt>
    <dgm:pt modelId="{507466EF-492A-47B5-B827-A34E15EE86F2}" type="pres">
      <dgm:prSet presAssocID="{3CFC6321-F3D7-4E1B-8AD7-4B75291E4D31}" presName="ThreeNodes_1" presStyleLbl="node1" presStyleIdx="0" presStyleCnt="3" custLinFactNeighborX="-127" custLinFactNeighborY="-541">
        <dgm:presLayoutVars>
          <dgm:bulletEnabled val="1"/>
        </dgm:presLayoutVars>
      </dgm:prSet>
      <dgm:spPr/>
      <dgm:t>
        <a:bodyPr/>
        <a:lstStyle/>
        <a:p>
          <a:endParaRPr lang="fr-FR"/>
        </a:p>
      </dgm:t>
    </dgm:pt>
    <dgm:pt modelId="{0B2766E0-5685-43A0-9BD1-F4FA046AC1F0}" type="pres">
      <dgm:prSet presAssocID="{3CFC6321-F3D7-4E1B-8AD7-4B75291E4D31}" presName="ThreeNodes_2" presStyleLbl="node1" presStyleIdx="1" presStyleCnt="3">
        <dgm:presLayoutVars>
          <dgm:bulletEnabled val="1"/>
        </dgm:presLayoutVars>
      </dgm:prSet>
      <dgm:spPr/>
      <dgm:t>
        <a:bodyPr/>
        <a:lstStyle/>
        <a:p>
          <a:endParaRPr lang="fr-FR"/>
        </a:p>
      </dgm:t>
    </dgm:pt>
    <dgm:pt modelId="{DA847C1D-C32C-4FCF-B6A5-3EBCE1D06C79}" type="pres">
      <dgm:prSet presAssocID="{3CFC6321-F3D7-4E1B-8AD7-4B75291E4D31}" presName="ThreeNodes_3" presStyleLbl="node1" presStyleIdx="2" presStyleCnt="3">
        <dgm:presLayoutVars>
          <dgm:bulletEnabled val="1"/>
        </dgm:presLayoutVars>
      </dgm:prSet>
      <dgm:spPr/>
      <dgm:t>
        <a:bodyPr/>
        <a:lstStyle/>
        <a:p>
          <a:endParaRPr lang="fr-FR"/>
        </a:p>
      </dgm:t>
    </dgm:pt>
    <dgm:pt modelId="{702338AF-D326-4ABB-AEE7-FD094BA011C3}" type="pres">
      <dgm:prSet presAssocID="{3CFC6321-F3D7-4E1B-8AD7-4B75291E4D31}" presName="ThreeConn_1-2" presStyleLbl="fgAccFollowNode1" presStyleIdx="0" presStyleCnt="2">
        <dgm:presLayoutVars>
          <dgm:bulletEnabled val="1"/>
        </dgm:presLayoutVars>
      </dgm:prSet>
      <dgm:spPr/>
      <dgm:t>
        <a:bodyPr/>
        <a:lstStyle/>
        <a:p>
          <a:endParaRPr lang="fr-FR"/>
        </a:p>
      </dgm:t>
    </dgm:pt>
    <dgm:pt modelId="{A190D56E-37C1-4B70-99E9-ECE6788E6357}" type="pres">
      <dgm:prSet presAssocID="{3CFC6321-F3D7-4E1B-8AD7-4B75291E4D31}" presName="ThreeConn_2-3" presStyleLbl="fgAccFollowNode1" presStyleIdx="1" presStyleCnt="2">
        <dgm:presLayoutVars>
          <dgm:bulletEnabled val="1"/>
        </dgm:presLayoutVars>
      </dgm:prSet>
      <dgm:spPr/>
      <dgm:t>
        <a:bodyPr/>
        <a:lstStyle/>
        <a:p>
          <a:endParaRPr lang="fr-FR"/>
        </a:p>
      </dgm:t>
    </dgm:pt>
    <dgm:pt modelId="{DC2BD08C-156E-440D-BA90-57BEDC138ECF}" type="pres">
      <dgm:prSet presAssocID="{3CFC6321-F3D7-4E1B-8AD7-4B75291E4D31}" presName="ThreeNodes_1_text" presStyleLbl="node1" presStyleIdx="2" presStyleCnt="3">
        <dgm:presLayoutVars>
          <dgm:bulletEnabled val="1"/>
        </dgm:presLayoutVars>
      </dgm:prSet>
      <dgm:spPr/>
      <dgm:t>
        <a:bodyPr/>
        <a:lstStyle/>
        <a:p>
          <a:endParaRPr lang="fr-FR"/>
        </a:p>
      </dgm:t>
    </dgm:pt>
    <dgm:pt modelId="{83B3709A-4EF3-45C7-B108-5DE3A7E9FCA2}" type="pres">
      <dgm:prSet presAssocID="{3CFC6321-F3D7-4E1B-8AD7-4B75291E4D31}" presName="ThreeNodes_2_text" presStyleLbl="node1" presStyleIdx="2" presStyleCnt="3">
        <dgm:presLayoutVars>
          <dgm:bulletEnabled val="1"/>
        </dgm:presLayoutVars>
      </dgm:prSet>
      <dgm:spPr/>
      <dgm:t>
        <a:bodyPr/>
        <a:lstStyle/>
        <a:p>
          <a:endParaRPr lang="fr-FR"/>
        </a:p>
      </dgm:t>
    </dgm:pt>
    <dgm:pt modelId="{A355765A-CD9E-4F55-9948-5F35189F9D6E}" type="pres">
      <dgm:prSet presAssocID="{3CFC6321-F3D7-4E1B-8AD7-4B75291E4D31}" presName="ThreeNodes_3_text" presStyleLbl="node1" presStyleIdx="2" presStyleCnt="3">
        <dgm:presLayoutVars>
          <dgm:bulletEnabled val="1"/>
        </dgm:presLayoutVars>
      </dgm:prSet>
      <dgm:spPr/>
      <dgm:t>
        <a:bodyPr/>
        <a:lstStyle/>
        <a:p>
          <a:endParaRPr lang="fr-FR"/>
        </a:p>
      </dgm:t>
    </dgm:pt>
  </dgm:ptLst>
  <dgm:cxnLst>
    <dgm:cxn modelId="{B1BB1398-0DBA-4AFD-BC80-A9130768289A}" type="presOf" srcId="{1F2B6837-AD11-4934-A19A-F693DD4407E6}" destId="{702338AF-D326-4ABB-AEE7-FD094BA011C3}" srcOrd="0" destOrd="0" presId="urn:microsoft.com/office/officeart/2005/8/layout/vProcess5"/>
    <dgm:cxn modelId="{145594CF-82A5-40FF-AF9B-0FC4FFC3EB96}" type="presOf" srcId="{6F2E8B3B-1C47-47CC-8E6A-9037A4B09093}" destId="{A355765A-CD9E-4F55-9948-5F35189F9D6E}" srcOrd="1" destOrd="0" presId="urn:microsoft.com/office/officeart/2005/8/layout/vProcess5"/>
    <dgm:cxn modelId="{1984BA33-D454-4344-8135-C7E5094E5B36}" type="presOf" srcId="{6F2E8B3B-1C47-47CC-8E6A-9037A4B09093}" destId="{DA847C1D-C32C-4FCF-B6A5-3EBCE1D06C79}" srcOrd="0" destOrd="0" presId="urn:microsoft.com/office/officeart/2005/8/layout/vProcess5"/>
    <dgm:cxn modelId="{1F55C35A-FFF5-4B6A-B646-57B8D8E1B21F}" srcId="{3CFC6321-F3D7-4E1B-8AD7-4B75291E4D31}" destId="{AA9D60D4-A3B8-4363-A741-DA83199C5658}" srcOrd="0" destOrd="0" parTransId="{8FEA7EB9-F38D-4D89-9823-98C659A2CB4B}" sibTransId="{1F2B6837-AD11-4934-A19A-F693DD4407E6}"/>
    <dgm:cxn modelId="{819ECF05-5519-4A06-9D59-E6924CD17591}" srcId="{3CFC6321-F3D7-4E1B-8AD7-4B75291E4D31}" destId="{6F2E8B3B-1C47-47CC-8E6A-9037A4B09093}" srcOrd="2" destOrd="0" parTransId="{5F4887DB-21BB-4AF0-B073-47FF16568C0F}" sibTransId="{5D776280-4DD6-43B5-B05E-18094D7443ED}"/>
    <dgm:cxn modelId="{BCD1D9A7-2973-4D7F-B63F-2BFCAE52DF24}" type="presOf" srcId="{24BB5809-2E00-4087-9A36-29028236E558}" destId="{A190D56E-37C1-4B70-99E9-ECE6788E6357}" srcOrd="0" destOrd="0" presId="urn:microsoft.com/office/officeart/2005/8/layout/vProcess5"/>
    <dgm:cxn modelId="{F806BEA8-9E5F-43C9-882F-7AE447531E39}" type="presOf" srcId="{AA9D60D4-A3B8-4363-A741-DA83199C5658}" destId="{507466EF-492A-47B5-B827-A34E15EE86F2}" srcOrd="0" destOrd="0" presId="urn:microsoft.com/office/officeart/2005/8/layout/vProcess5"/>
    <dgm:cxn modelId="{05E05CD3-E223-4A20-BB3C-57244D6EA848}" type="presOf" srcId="{3CFC6321-F3D7-4E1B-8AD7-4B75291E4D31}" destId="{80B99846-949C-41FF-9645-505A59D600A9}" srcOrd="0" destOrd="0" presId="urn:microsoft.com/office/officeart/2005/8/layout/vProcess5"/>
    <dgm:cxn modelId="{E54E1808-8B9D-4D49-9952-1E15902E4695}" type="presOf" srcId="{18362F1D-9D9D-4EFD-BF1B-F3E9D698962A}" destId="{0B2766E0-5685-43A0-9BD1-F4FA046AC1F0}" srcOrd="0" destOrd="0" presId="urn:microsoft.com/office/officeart/2005/8/layout/vProcess5"/>
    <dgm:cxn modelId="{1326EC4B-FCAE-4391-8B89-36AE02FC30EE}" type="presOf" srcId="{18362F1D-9D9D-4EFD-BF1B-F3E9D698962A}" destId="{83B3709A-4EF3-45C7-B108-5DE3A7E9FCA2}" srcOrd="1" destOrd="0" presId="urn:microsoft.com/office/officeart/2005/8/layout/vProcess5"/>
    <dgm:cxn modelId="{9E317227-58A6-412D-9340-7BCABCECFD07}" srcId="{3CFC6321-F3D7-4E1B-8AD7-4B75291E4D31}" destId="{18362F1D-9D9D-4EFD-BF1B-F3E9D698962A}" srcOrd="1" destOrd="0" parTransId="{1B478FD8-CA39-4CCD-9ED5-630CD3B0C93F}" sibTransId="{24BB5809-2E00-4087-9A36-29028236E558}"/>
    <dgm:cxn modelId="{DAC59FEF-1889-4280-BE7A-92A46736D027}" type="presOf" srcId="{AA9D60D4-A3B8-4363-A741-DA83199C5658}" destId="{DC2BD08C-156E-440D-BA90-57BEDC138ECF}" srcOrd="1" destOrd="0" presId="urn:microsoft.com/office/officeart/2005/8/layout/vProcess5"/>
    <dgm:cxn modelId="{CB2F22FC-625D-4A6D-A6C2-943455DDA796}" type="presParOf" srcId="{80B99846-949C-41FF-9645-505A59D600A9}" destId="{A2EBADBA-1D5A-4634-A31A-9E970DFFEADC}" srcOrd="0" destOrd="0" presId="urn:microsoft.com/office/officeart/2005/8/layout/vProcess5"/>
    <dgm:cxn modelId="{A84597A2-8B75-4D81-BB88-00395BB9C040}" type="presParOf" srcId="{80B99846-949C-41FF-9645-505A59D600A9}" destId="{507466EF-492A-47B5-B827-A34E15EE86F2}" srcOrd="1" destOrd="0" presId="urn:microsoft.com/office/officeart/2005/8/layout/vProcess5"/>
    <dgm:cxn modelId="{0B9CBFAE-8699-4A14-A014-DD3472C07076}" type="presParOf" srcId="{80B99846-949C-41FF-9645-505A59D600A9}" destId="{0B2766E0-5685-43A0-9BD1-F4FA046AC1F0}" srcOrd="2" destOrd="0" presId="urn:microsoft.com/office/officeart/2005/8/layout/vProcess5"/>
    <dgm:cxn modelId="{D8B1EC7B-A2EA-43C2-A7D2-9FE19B822196}" type="presParOf" srcId="{80B99846-949C-41FF-9645-505A59D600A9}" destId="{DA847C1D-C32C-4FCF-B6A5-3EBCE1D06C79}" srcOrd="3" destOrd="0" presId="urn:microsoft.com/office/officeart/2005/8/layout/vProcess5"/>
    <dgm:cxn modelId="{127463BE-A3CF-4BD8-8D27-1B35293F500F}" type="presParOf" srcId="{80B99846-949C-41FF-9645-505A59D600A9}" destId="{702338AF-D326-4ABB-AEE7-FD094BA011C3}" srcOrd="4" destOrd="0" presId="urn:microsoft.com/office/officeart/2005/8/layout/vProcess5"/>
    <dgm:cxn modelId="{CC54A1B4-F3A1-4475-8FCA-A9E5324A3FF1}" type="presParOf" srcId="{80B99846-949C-41FF-9645-505A59D600A9}" destId="{A190D56E-37C1-4B70-99E9-ECE6788E6357}" srcOrd="5" destOrd="0" presId="urn:microsoft.com/office/officeart/2005/8/layout/vProcess5"/>
    <dgm:cxn modelId="{10575FBC-4806-4D8C-BEF7-67BEA18FB342}" type="presParOf" srcId="{80B99846-949C-41FF-9645-505A59D600A9}" destId="{DC2BD08C-156E-440D-BA90-57BEDC138ECF}" srcOrd="6" destOrd="0" presId="urn:microsoft.com/office/officeart/2005/8/layout/vProcess5"/>
    <dgm:cxn modelId="{8C29B946-6C28-4BD0-9945-BEC6BDE02C24}" type="presParOf" srcId="{80B99846-949C-41FF-9645-505A59D600A9}" destId="{83B3709A-4EF3-45C7-B108-5DE3A7E9FCA2}" srcOrd="7" destOrd="0" presId="urn:microsoft.com/office/officeart/2005/8/layout/vProcess5"/>
    <dgm:cxn modelId="{F83B552E-C63C-493B-8CF3-160DD7B51BC0}" type="presParOf" srcId="{80B99846-949C-41FF-9645-505A59D600A9}" destId="{A355765A-CD9E-4F55-9948-5F35189F9D6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D26B-D721-4D9A-87C8-055EE24DFBDE}" type="doc">
      <dgm:prSet loTypeId="urn:microsoft.com/office/officeart/2005/8/layout/process1" loCatId="process" qsTypeId="urn:microsoft.com/office/officeart/2005/8/quickstyle/simple1" qsCatId="simple" csTypeId="urn:microsoft.com/office/officeart/2005/8/colors/accent1_2" csCatId="accent1" phldr="1"/>
      <dgm:spPr/>
    </dgm:pt>
    <dgm:pt modelId="{17B2F284-3527-428C-BDC2-0D31F571D7FB}">
      <dgm:prSet phldrT="[Texte]"/>
      <dgm:spPr/>
      <dgm:t>
        <a:bodyPr/>
        <a:lstStyle/>
        <a:p>
          <a:r>
            <a:rPr lang="fr-FR" dirty="0" smtClean="0"/>
            <a:t>On prend un repère temporel sur lequel on applique notre algorithme</a:t>
          </a:r>
          <a:endParaRPr lang="fr-FR" dirty="0"/>
        </a:p>
      </dgm:t>
    </dgm:pt>
    <dgm:pt modelId="{EE7DAB58-4530-4770-8CE9-6CF23433EDB6}" type="parTrans" cxnId="{C30EA3A8-5B51-46A4-927F-CE287EE9A728}">
      <dgm:prSet/>
      <dgm:spPr/>
      <dgm:t>
        <a:bodyPr/>
        <a:lstStyle/>
        <a:p>
          <a:endParaRPr lang="fr-FR"/>
        </a:p>
      </dgm:t>
    </dgm:pt>
    <dgm:pt modelId="{B0C2B995-EC6A-4E54-91E3-9CA33DE50EA2}" type="sibTrans" cxnId="{C30EA3A8-5B51-46A4-927F-CE287EE9A728}">
      <dgm:prSet/>
      <dgm:spPr/>
      <dgm:t>
        <a:bodyPr/>
        <a:lstStyle/>
        <a:p>
          <a:endParaRPr lang="fr-FR"/>
        </a:p>
      </dgm:t>
    </dgm:pt>
    <dgm:pt modelId="{65EA16EA-829A-46D9-8CD3-B850C4BF6AA7}">
      <dgm:prSet phldrT="[Texte]"/>
      <dgm:spPr/>
      <dgm:t>
        <a:bodyPr/>
        <a:lstStyle/>
        <a:p>
          <a:r>
            <a:rPr lang="fr-FR" dirty="0" smtClean="0"/>
            <a:t>On réapplique l’algorithme plus tard dans le temps et on calcule le </a:t>
          </a:r>
          <a:r>
            <a:rPr lang="fr-FR" dirty="0" err="1" smtClean="0"/>
            <a:t>ARIscore</a:t>
          </a:r>
          <a:r>
            <a:rPr lang="fr-FR" dirty="0" smtClean="0"/>
            <a:t> entre notre repère et la temporalité choisie </a:t>
          </a:r>
          <a:endParaRPr lang="fr-FR" dirty="0"/>
        </a:p>
      </dgm:t>
    </dgm:pt>
    <dgm:pt modelId="{C06DB35F-78E6-4A8B-B258-DE07CDE70629}" type="parTrans" cxnId="{E57C7F09-9963-4778-8FA4-E0B99427F624}">
      <dgm:prSet/>
      <dgm:spPr/>
      <dgm:t>
        <a:bodyPr/>
        <a:lstStyle/>
        <a:p>
          <a:endParaRPr lang="fr-FR"/>
        </a:p>
      </dgm:t>
    </dgm:pt>
    <dgm:pt modelId="{EB8975C5-7335-4E43-9A5E-32F56F3AFF5B}" type="sibTrans" cxnId="{E57C7F09-9963-4778-8FA4-E0B99427F624}">
      <dgm:prSet/>
      <dgm:spPr/>
      <dgm:t>
        <a:bodyPr/>
        <a:lstStyle/>
        <a:p>
          <a:endParaRPr lang="fr-FR"/>
        </a:p>
      </dgm:t>
    </dgm:pt>
    <dgm:pt modelId="{B9880720-1BEF-4D43-8E9D-964BD403397D}">
      <dgm:prSet phldrT="[Texte]"/>
      <dgm:spPr/>
      <dgm:t>
        <a:bodyPr/>
        <a:lstStyle/>
        <a:p>
          <a:r>
            <a:rPr lang="fr-FR" dirty="0" smtClean="0"/>
            <a:t>On regarde l’évolution du </a:t>
          </a:r>
          <a:r>
            <a:rPr lang="fr-FR" dirty="0" err="1" smtClean="0"/>
            <a:t>ARIscore</a:t>
          </a:r>
          <a:r>
            <a:rPr lang="fr-FR" dirty="0" smtClean="0"/>
            <a:t> dans le temps pour proposer un contrat quand le seuil de 0,5 est atteint </a:t>
          </a:r>
          <a:endParaRPr lang="fr-FR" dirty="0"/>
        </a:p>
      </dgm:t>
    </dgm:pt>
    <dgm:pt modelId="{AF3D39F1-5F28-4607-986B-09D9CD931AFE}" type="parTrans" cxnId="{F7CAE93D-FA4C-4726-8731-81CF02449BB2}">
      <dgm:prSet/>
      <dgm:spPr/>
      <dgm:t>
        <a:bodyPr/>
        <a:lstStyle/>
        <a:p>
          <a:endParaRPr lang="fr-FR"/>
        </a:p>
      </dgm:t>
    </dgm:pt>
    <dgm:pt modelId="{BF95BB43-58C5-4F89-9589-F5245B0AEA77}" type="sibTrans" cxnId="{F7CAE93D-FA4C-4726-8731-81CF02449BB2}">
      <dgm:prSet/>
      <dgm:spPr/>
      <dgm:t>
        <a:bodyPr/>
        <a:lstStyle/>
        <a:p>
          <a:endParaRPr lang="fr-FR"/>
        </a:p>
      </dgm:t>
    </dgm:pt>
    <dgm:pt modelId="{D7DF9F3E-1B1B-4AE4-9393-1D3B26EAAD37}" type="pres">
      <dgm:prSet presAssocID="{A685D26B-D721-4D9A-87C8-055EE24DFBDE}" presName="Name0" presStyleCnt="0">
        <dgm:presLayoutVars>
          <dgm:dir/>
          <dgm:resizeHandles val="exact"/>
        </dgm:presLayoutVars>
      </dgm:prSet>
      <dgm:spPr/>
    </dgm:pt>
    <dgm:pt modelId="{3F90483C-F024-4736-A535-1B33BC9E0063}" type="pres">
      <dgm:prSet presAssocID="{17B2F284-3527-428C-BDC2-0D31F571D7FB}" presName="node" presStyleLbl="node1" presStyleIdx="0" presStyleCnt="3" custScaleX="97441" custScaleY="130472">
        <dgm:presLayoutVars>
          <dgm:bulletEnabled val="1"/>
        </dgm:presLayoutVars>
      </dgm:prSet>
      <dgm:spPr/>
      <dgm:t>
        <a:bodyPr/>
        <a:lstStyle/>
        <a:p>
          <a:endParaRPr lang="fr-FR"/>
        </a:p>
      </dgm:t>
    </dgm:pt>
    <dgm:pt modelId="{5A5454A4-FE08-4ABB-A7DE-6DC778EFE220}" type="pres">
      <dgm:prSet presAssocID="{B0C2B995-EC6A-4E54-91E3-9CA33DE50EA2}" presName="sibTrans" presStyleLbl="sibTrans2D1" presStyleIdx="0" presStyleCnt="2"/>
      <dgm:spPr/>
      <dgm:t>
        <a:bodyPr/>
        <a:lstStyle/>
        <a:p>
          <a:endParaRPr lang="fr-FR"/>
        </a:p>
      </dgm:t>
    </dgm:pt>
    <dgm:pt modelId="{B356E9C6-BE71-44C3-93EB-209F0EB35F1D}" type="pres">
      <dgm:prSet presAssocID="{B0C2B995-EC6A-4E54-91E3-9CA33DE50EA2}" presName="connectorText" presStyleLbl="sibTrans2D1" presStyleIdx="0" presStyleCnt="2"/>
      <dgm:spPr/>
      <dgm:t>
        <a:bodyPr/>
        <a:lstStyle/>
        <a:p>
          <a:endParaRPr lang="fr-FR"/>
        </a:p>
      </dgm:t>
    </dgm:pt>
    <dgm:pt modelId="{2E520144-1EEF-4C46-B646-1FCD944F57B2}" type="pres">
      <dgm:prSet presAssocID="{65EA16EA-829A-46D9-8CD3-B850C4BF6AA7}" presName="node" presStyleLbl="node1" presStyleIdx="1" presStyleCnt="3" custScaleX="115317" custScaleY="117325">
        <dgm:presLayoutVars>
          <dgm:bulletEnabled val="1"/>
        </dgm:presLayoutVars>
      </dgm:prSet>
      <dgm:spPr/>
      <dgm:t>
        <a:bodyPr/>
        <a:lstStyle/>
        <a:p>
          <a:endParaRPr lang="fr-FR"/>
        </a:p>
      </dgm:t>
    </dgm:pt>
    <dgm:pt modelId="{DD3C19AA-17F4-4A05-9D2F-F3339C433568}" type="pres">
      <dgm:prSet presAssocID="{EB8975C5-7335-4E43-9A5E-32F56F3AFF5B}" presName="sibTrans" presStyleLbl="sibTrans2D1" presStyleIdx="1" presStyleCnt="2"/>
      <dgm:spPr/>
      <dgm:t>
        <a:bodyPr/>
        <a:lstStyle/>
        <a:p>
          <a:endParaRPr lang="fr-FR"/>
        </a:p>
      </dgm:t>
    </dgm:pt>
    <dgm:pt modelId="{DBDD1E21-DDBB-4DD5-8112-62432B00C241}" type="pres">
      <dgm:prSet presAssocID="{EB8975C5-7335-4E43-9A5E-32F56F3AFF5B}" presName="connectorText" presStyleLbl="sibTrans2D1" presStyleIdx="1" presStyleCnt="2"/>
      <dgm:spPr/>
      <dgm:t>
        <a:bodyPr/>
        <a:lstStyle/>
        <a:p>
          <a:endParaRPr lang="fr-FR"/>
        </a:p>
      </dgm:t>
    </dgm:pt>
    <dgm:pt modelId="{DBB08835-16C9-45E9-A28A-8BECF6EAD4F8}" type="pres">
      <dgm:prSet presAssocID="{B9880720-1BEF-4D43-8E9D-964BD403397D}" presName="node" presStyleLbl="node1" presStyleIdx="2" presStyleCnt="3">
        <dgm:presLayoutVars>
          <dgm:bulletEnabled val="1"/>
        </dgm:presLayoutVars>
      </dgm:prSet>
      <dgm:spPr/>
      <dgm:t>
        <a:bodyPr/>
        <a:lstStyle/>
        <a:p>
          <a:endParaRPr lang="fr-FR"/>
        </a:p>
      </dgm:t>
    </dgm:pt>
  </dgm:ptLst>
  <dgm:cxnLst>
    <dgm:cxn modelId="{2B7A20E0-3881-47D2-998A-BA54EAD435DB}" type="presOf" srcId="{65EA16EA-829A-46D9-8CD3-B850C4BF6AA7}" destId="{2E520144-1EEF-4C46-B646-1FCD944F57B2}" srcOrd="0" destOrd="0" presId="urn:microsoft.com/office/officeart/2005/8/layout/process1"/>
    <dgm:cxn modelId="{D393223B-F7B5-4DAE-93A5-C21010EA98FC}" type="presOf" srcId="{17B2F284-3527-428C-BDC2-0D31F571D7FB}" destId="{3F90483C-F024-4736-A535-1B33BC9E0063}" srcOrd="0" destOrd="0" presId="urn:microsoft.com/office/officeart/2005/8/layout/process1"/>
    <dgm:cxn modelId="{E57C7F09-9963-4778-8FA4-E0B99427F624}" srcId="{A685D26B-D721-4D9A-87C8-055EE24DFBDE}" destId="{65EA16EA-829A-46D9-8CD3-B850C4BF6AA7}" srcOrd="1" destOrd="0" parTransId="{C06DB35F-78E6-4A8B-B258-DE07CDE70629}" sibTransId="{EB8975C5-7335-4E43-9A5E-32F56F3AFF5B}"/>
    <dgm:cxn modelId="{6AF4CBA3-B0E9-4E99-9ECF-1EE14FAD64F3}" type="presOf" srcId="{B0C2B995-EC6A-4E54-91E3-9CA33DE50EA2}" destId="{B356E9C6-BE71-44C3-93EB-209F0EB35F1D}" srcOrd="1" destOrd="0" presId="urn:microsoft.com/office/officeart/2005/8/layout/process1"/>
    <dgm:cxn modelId="{C30EA3A8-5B51-46A4-927F-CE287EE9A728}" srcId="{A685D26B-D721-4D9A-87C8-055EE24DFBDE}" destId="{17B2F284-3527-428C-BDC2-0D31F571D7FB}" srcOrd="0" destOrd="0" parTransId="{EE7DAB58-4530-4770-8CE9-6CF23433EDB6}" sibTransId="{B0C2B995-EC6A-4E54-91E3-9CA33DE50EA2}"/>
    <dgm:cxn modelId="{F7CAE93D-FA4C-4726-8731-81CF02449BB2}" srcId="{A685D26B-D721-4D9A-87C8-055EE24DFBDE}" destId="{B9880720-1BEF-4D43-8E9D-964BD403397D}" srcOrd="2" destOrd="0" parTransId="{AF3D39F1-5F28-4607-986B-09D9CD931AFE}" sibTransId="{BF95BB43-58C5-4F89-9589-F5245B0AEA77}"/>
    <dgm:cxn modelId="{5D5163A6-C4C9-47D5-BA5F-7164C335FC49}" type="presOf" srcId="{EB8975C5-7335-4E43-9A5E-32F56F3AFF5B}" destId="{DD3C19AA-17F4-4A05-9D2F-F3339C433568}" srcOrd="0" destOrd="0" presId="urn:microsoft.com/office/officeart/2005/8/layout/process1"/>
    <dgm:cxn modelId="{CF4F3128-C3E1-4204-B337-DC631E5373F5}" type="presOf" srcId="{B9880720-1BEF-4D43-8E9D-964BD403397D}" destId="{DBB08835-16C9-45E9-A28A-8BECF6EAD4F8}" srcOrd="0" destOrd="0" presId="urn:microsoft.com/office/officeart/2005/8/layout/process1"/>
    <dgm:cxn modelId="{95B49899-30B8-439C-A165-8853E35B5C13}" type="presOf" srcId="{A685D26B-D721-4D9A-87C8-055EE24DFBDE}" destId="{D7DF9F3E-1B1B-4AE4-9393-1D3B26EAAD37}" srcOrd="0" destOrd="0" presId="urn:microsoft.com/office/officeart/2005/8/layout/process1"/>
    <dgm:cxn modelId="{98155E91-69BD-492F-95B8-1A4D4761814D}" type="presOf" srcId="{EB8975C5-7335-4E43-9A5E-32F56F3AFF5B}" destId="{DBDD1E21-DDBB-4DD5-8112-62432B00C241}" srcOrd="1" destOrd="0" presId="urn:microsoft.com/office/officeart/2005/8/layout/process1"/>
    <dgm:cxn modelId="{8EAA99EF-D29D-4F80-ACA7-8C9A7EEF71CD}" type="presOf" srcId="{B0C2B995-EC6A-4E54-91E3-9CA33DE50EA2}" destId="{5A5454A4-FE08-4ABB-A7DE-6DC778EFE220}" srcOrd="0" destOrd="0" presId="urn:microsoft.com/office/officeart/2005/8/layout/process1"/>
    <dgm:cxn modelId="{8841555D-A018-457C-A831-90CCD5AE0212}" type="presParOf" srcId="{D7DF9F3E-1B1B-4AE4-9393-1D3B26EAAD37}" destId="{3F90483C-F024-4736-A535-1B33BC9E0063}" srcOrd="0" destOrd="0" presId="urn:microsoft.com/office/officeart/2005/8/layout/process1"/>
    <dgm:cxn modelId="{077A4C3C-811D-449B-A1B3-CCC58FA20CC3}" type="presParOf" srcId="{D7DF9F3E-1B1B-4AE4-9393-1D3B26EAAD37}" destId="{5A5454A4-FE08-4ABB-A7DE-6DC778EFE220}" srcOrd="1" destOrd="0" presId="urn:microsoft.com/office/officeart/2005/8/layout/process1"/>
    <dgm:cxn modelId="{CE65052D-F6BA-4872-BB9E-9CBE4CC293A2}" type="presParOf" srcId="{5A5454A4-FE08-4ABB-A7DE-6DC778EFE220}" destId="{B356E9C6-BE71-44C3-93EB-209F0EB35F1D}" srcOrd="0" destOrd="0" presId="urn:microsoft.com/office/officeart/2005/8/layout/process1"/>
    <dgm:cxn modelId="{F117F792-9535-48DA-94E3-55311F5B7934}" type="presParOf" srcId="{D7DF9F3E-1B1B-4AE4-9393-1D3B26EAAD37}" destId="{2E520144-1EEF-4C46-B646-1FCD944F57B2}" srcOrd="2" destOrd="0" presId="urn:microsoft.com/office/officeart/2005/8/layout/process1"/>
    <dgm:cxn modelId="{3397A09F-E0F5-4666-B9B1-8D4E3439CF0E}" type="presParOf" srcId="{D7DF9F3E-1B1B-4AE4-9393-1D3B26EAAD37}" destId="{DD3C19AA-17F4-4A05-9D2F-F3339C433568}" srcOrd="3" destOrd="0" presId="urn:microsoft.com/office/officeart/2005/8/layout/process1"/>
    <dgm:cxn modelId="{FBB73A4F-06B3-4A53-8354-0DB1F28D3003}" type="presParOf" srcId="{DD3C19AA-17F4-4A05-9D2F-F3339C433568}" destId="{DBDD1E21-DDBB-4DD5-8112-62432B00C241}" srcOrd="0" destOrd="0" presId="urn:microsoft.com/office/officeart/2005/8/layout/process1"/>
    <dgm:cxn modelId="{3B82B3E0-6882-4D4E-BDF1-9CD6B8EAEBE3}" type="presParOf" srcId="{D7DF9F3E-1B1B-4AE4-9393-1D3B26EAAD37}" destId="{DBB08835-16C9-45E9-A28A-8BECF6EAD4F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466EF-492A-47B5-B827-A34E15EE86F2}">
      <dsp:nvSpPr>
        <dsp:cNvPr id="0" name=""/>
        <dsp:cNvSpPr/>
      </dsp:nvSpPr>
      <dsp:spPr>
        <a:xfrm>
          <a:off x="0" y="0"/>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Fournir aux équipes une segmentation des clients pour les campagnes de communication</a:t>
          </a:r>
          <a:endParaRPr lang="fr-FR" sz="2500" kern="1200" dirty="0"/>
        </a:p>
      </dsp:txBody>
      <dsp:txXfrm>
        <a:off x="39163" y="39163"/>
        <a:ext cx="5020837" cy="1258813"/>
      </dsp:txXfrm>
    </dsp:sp>
    <dsp:sp modelId="{0B2766E0-5685-43A0-9BD1-F4FA046AC1F0}">
      <dsp:nvSpPr>
        <dsp:cNvPr id="0" name=""/>
        <dsp:cNvSpPr/>
      </dsp:nvSpPr>
      <dsp:spPr>
        <a:xfrm>
          <a:off x="570327" y="1559995"/>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Comprendre les différents comportements des différents types d’utilisateurs</a:t>
          </a:r>
          <a:endParaRPr lang="fr-FR" sz="2500" kern="1200" dirty="0"/>
        </a:p>
      </dsp:txBody>
      <dsp:txXfrm>
        <a:off x="609490" y="1599158"/>
        <a:ext cx="4945919" cy="1258813"/>
      </dsp:txXfrm>
    </dsp:sp>
    <dsp:sp modelId="{DA847C1D-C32C-4FCF-B6A5-3EBCE1D06C79}">
      <dsp:nvSpPr>
        <dsp:cNvPr id="0" name=""/>
        <dsp:cNvSpPr/>
      </dsp:nvSpPr>
      <dsp:spPr>
        <a:xfrm>
          <a:off x="1140655" y="3119991"/>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Faire une proposition de contrat de maintenance</a:t>
          </a:r>
          <a:endParaRPr lang="fr-FR" sz="2500" kern="1200" dirty="0"/>
        </a:p>
      </dsp:txBody>
      <dsp:txXfrm>
        <a:off x="1179818" y="3159154"/>
        <a:ext cx="4945919" cy="1258813"/>
      </dsp:txXfrm>
    </dsp:sp>
    <dsp:sp modelId="{702338AF-D326-4ABB-AEE7-FD094BA011C3}">
      <dsp:nvSpPr>
        <dsp:cNvPr id="0" name=""/>
        <dsp:cNvSpPr/>
      </dsp:nvSpPr>
      <dsp:spPr>
        <a:xfrm>
          <a:off x="5594573" y="1013997"/>
          <a:ext cx="869140" cy="8691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a:p>
      </dsp:txBody>
      <dsp:txXfrm>
        <a:off x="5790129" y="1013997"/>
        <a:ext cx="478028" cy="654028"/>
      </dsp:txXfrm>
    </dsp:sp>
    <dsp:sp modelId="{A190D56E-37C1-4B70-99E9-ECE6788E6357}">
      <dsp:nvSpPr>
        <dsp:cNvPr id="0" name=""/>
        <dsp:cNvSpPr/>
      </dsp:nvSpPr>
      <dsp:spPr>
        <a:xfrm>
          <a:off x="6164900" y="2565078"/>
          <a:ext cx="869140" cy="8691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a:p>
      </dsp:txBody>
      <dsp:txXfrm>
        <a:off x="6360456" y="2565078"/>
        <a:ext cx="478028" cy="654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0483C-F024-4736-A535-1B33BC9E0063}">
      <dsp:nvSpPr>
        <dsp:cNvPr id="0" name=""/>
        <dsp:cNvSpPr/>
      </dsp:nvSpPr>
      <dsp:spPr>
        <a:xfrm>
          <a:off x="4989" y="1130188"/>
          <a:ext cx="2927038" cy="23515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prend un repère temporel sur lequel on applique notre algorithme</a:t>
          </a:r>
          <a:endParaRPr lang="fr-FR" sz="2000" kern="1200" dirty="0"/>
        </a:p>
      </dsp:txBody>
      <dsp:txXfrm>
        <a:off x="73864" y="1199063"/>
        <a:ext cx="2789288" cy="2213805"/>
      </dsp:txXfrm>
    </dsp:sp>
    <dsp:sp modelId="{5A5454A4-FE08-4ABB-A7DE-6DC778EFE220}">
      <dsp:nvSpPr>
        <dsp:cNvPr id="0" name=""/>
        <dsp:cNvSpPr/>
      </dsp:nvSpPr>
      <dsp:spPr>
        <a:xfrm>
          <a:off x="3232418" y="1933481"/>
          <a:ext cx="636828" cy="744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3232418" y="2082475"/>
        <a:ext cx="445780" cy="446981"/>
      </dsp:txXfrm>
    </dsp:sp>
    <dsp:sp modelId="{2E520144-1EEF-4C46-B646-1FCD944F57B2}">
      <dsp:nvSpPr>
        <dsp:cNvPr id="0" name=""/>
        <dsp:cNvSpPr/>
      </dsp:nvSpPr>
      <dsp:spPr>
        <a:xfrm>
          <a:off x="4133591" y="1248665"/>
          <a:ext cx="3464016" cy="2114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réapplique l’algorithme plus tard dans le temps et on calcule le </a:t>
          </a:r>
          <a:r>
            <a:rPr lang="fr-FR" sz="2000" kern="1200" dirty="0" err="1" smtClean="0"/>
            <a:t>ARIscore</a:t>
          </a:r>
          <a:r>
            <a:rPr lang="fr-FR" sz="2000" kern="1200" dirty="0" smtClean="0"/>
            <a:t> entre notre repère et la temporalité choisie </a:t>
          </a:r>
          <a:endParaRPr lang="fr-FR" sz="2000" kern="1200" dirty="0"/>
        </a:p>
      </dsp:txBody>
      <dsp:txXfrm>
        <a:off x="4195526" y="1310600"/>
        <a:ext cx="3340146" cy="1990731"/>
      </dsp:txXfrm>
    </dsp:sp>
    <dsp:sp modelId="{DD3C19AA-17F4-4A05-9D2F-F3339C433568}">
      <dsp:nvSpPr>
        <dsp:cNvPr id="0" name=""/>
        <dsp:cNvSpPr/>
      </dsp:nvSpPr>
      <dsp:spPr>
        <a:xfrm>
          <a:off x="7897998" y="1933481"/>
          <a:ext cx="636828" cy="744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7897998" y="2082475"/>
        <a:ext cx="445780" cy="446981"/>
      </dsp:txXfrm>
    </dsp:sp>
    <dsp:sp modelId="{DBB08835-16C9-45E9-A28A-8BECF6EAD4F8}">
      <dsp:nvSpPr>
        <dsp:cNvPr id="0" name=""/>
        <dsp:cNvSpPr/>
      </dsp:nvSpPr>
      <dsp:spPr>
        <a:xfrm>
          <a:off x="8799171" y="1404793"/>
          <a:ext cx="3003908" cy="1802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regarde l’évolution du </a:t>
          </a:r>
          <a:r>
            <a:rPr lang="fr-FR" sz="2000" kern="1200" dirty="0" err="1" smtClean="0"/>
            <a:t>ARIscore</a:t>
          </a:r>
          <a:r>
            <a:rPr lang="fr-FR" sz="2000" kern="1200" dirty="0" smtClean="0"/>
            <a:t> dans le temps pour proposer un contrat quand le seuil de 0,5 est atteint </a:t>
          </a:r>
          <a:endParaRPr lang="fr-FR" sz="2000" kern="1200" dirty="0"/>
        </a:p>
      </dsp:txBody>
      <dsp:txXfrm>
        <a:off x="8851960" y="1457582"/>
        <a:ext cx="2898330" cy="16967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1F01-3970-491A-BA73-631962EB412C}" type="datetimeFigureOut">
              <a:rPr lang="fr-FR" smtClean="0"/>
              <a:t>28/11/2022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6B564-9DA8-4EFD-A218-570B74DE2EBD}" type="slidenum">
              <a:rPr lang="fr-FR" smtClean="0"/>
              <a:t>‹N°›</a:t>
            </a:fld>
            <a:endParaRPr lang="fr-FR"/>
          </a:p>
        </p:txBody>
      </p:sp>
    </p:spTree>
    <p:extLst>
      <p:ext uri="{BB962C8B-B14F-4D97-AF65-F5344CB8AC3E}">
        <p14:creationId xmlns:p14="http://schemas.microsoft.com/office/powerpoint/2010/main" val="1956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Olist</a:t>
            </a:r>
            <a:r>
              <a:rPr lang="fr-FR" dirty="0" smtClean="0"/>
              <a:t> est une </a:t>
            </a:r>
            <a:r>
              <a:rPr lang="fr-FR" dirty="0" err="1" smtClean="0"/>
              <a:t>marketplace</a:t>
            </a:r>
            <a:r>
              <a:rPr lang="fr-FR" dirty="0" smtClean="0"/>
              <a:t> en ligne </a:t>
            </a:r>
          </a:p>
          <a:p>
            <a:r>
              <a:rPr lang="fr-FR" dirty="0" smtClean="0"/>
              <a:t>Des</a:t>
            </a:r>
            <a:r>
              <a:rPr lang="fr-FR" baseline="0" dirty="0" smtClean="0"/>
              <a:t> vendeurs peuvent proposer des articles et tout le monde peut y accéder </a:t>
            </a: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a:t>
            </a:fld>
            <a:endParaRPr lang="fr-FR"/>
          </a:p>
        </p:txBody>
      </p:sp>
    </p:spTree>
    <p:extLst>
      <p:ext uri="{BB962C8B-B14F-4D97-AF65-F5344CB8AC3E}">
        <p14:creationId xmlns:p14="http://schemas.microsoft.com/office/powerpoint/2010/main" val="164932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Cluster 0 : Clients perdus </a:t>
            </a:r>
          </a:p>
          <a:p>
            <a:r>
              <a:rPr lang="fr-FR" dirty="0" smtClean="0"/>
              <a:t>Cluster</a:t>
            </a:r>
            <a:r>
              <a:rPr lang="fr-FR" baseline="0" dirty="0" smtClean="0"/>
              <a:t> 2 : client a potentiel qui pourraient rester sur la plateforme si ils sont satisfaits</a:t>
            </a:r>
          </a:p>
          <a:p>
            <a:r>
              <a:rPr lang="fr-FR" baseline="0" dirty="0" smtClean="0"/>
              <a:t>Cluster 3 et 4 : a garder. Les plus importants </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31</a:t>
            </a:fld>
            <a:endParaRPr lang="fr-FR"/>
          </a:p>
        </p:txBody>
      </p:sp>
    </p:spTree>
    <p:extLst>
      <p:ext uri="{BB962C8B-B14F-4D97-AF65-F5344CB8AC3E}">
        <p14:creationId xmlns:p14="http://schemas.microsoft.com/office/powerpoint/2010/main" val="402660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La plupart des Client n’ont acheter qu’une seule fois</a:t>
            </a:r>
            <a:r>
              <a:rPr lang="fr-FR" baseline="0" dirty="0" smtClean="0"/>
              <a:t>/</a:t>
            </a:r>
          </a:p>
          <a:p>
            <a:r>
              <a:rPr lang="fr-FR" baseline="0" dirty="0" smtClean="0"/>
              <a:t> plus de données aurait pu être utile (</a:t>
            </a:r>
            <a:r>
              <a:rPr lang="fr-FR" baseline="0" dirty="0" err="1" smtClean="0"/>
              <a:t>age</a:t>
            </a:r>
            <a:r>
              <a:rPr lang="fr-FR" baseline="0" dirty="0" smtClean="0"/>
              <a:t> sexe ? )</a:t>
            </a:r>
          </a:p>
          <a:p>
            <a:r>
              <a:rPr lang="fr-FR" baseline="0" dirty="0" smtClean="0"/>
              <a:t>Ajouter les </a:t>
            </a:r>
            <a:r>
              <a:rPr lang="fr-FR" baseline="0" dirty="0" err="1" smtClean="0"/>
              <a:t>outliers</a:t>
            </a:r>
            <a:r>
              <a:rPr lang="fr-FR" baseline="0" smtClean="0"/>
              <a:t> </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34</a:t>
            </a:fld>
            <a:endParaRPr lang="fr-FR"/>
          </a:p>
        </p:txBody>
      </p:sp>
    </p:spTree>
    <p:extLst>
      <p:ext uri="{BB962C8B-B14F-4D97-AF65-F5344CB8AC3E}">
        <p14:creationId xmlns:p14="http://schemas.microsoft.com/office/powerpoint/2010/main" val="306933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err="1" smtClean="0">
                <a:solidFill>
                  <a:schemeClr val="tx1"/>
                </a:solidFill>
                <a:effectLst/>
                <a:latin typeface="+mn-lt"/>
                <a:ea typeface="+mn-ea"/>
                <a:cs typeface="+mn-cs"/>
              </a:rPr>
              <a:t>Olist</a:t>
            </a:r>
            <a:r>
              <a:rPr lang="fr-FR" sz="1200" b="0" i="0" kern="1200" dirty="0" smtClean="0">
                <a:solidFill>
                  <a:schemeClr val="tx1"/>
                </a:solidFill>
                <a:effectLst/>
                <a:latin typeface="+mn-lt"/>
                <a:ea typeface="+mn-ea"/>
                <a:cs typeface="+mn-cs"/>
              </a:rPr>
              <a:t> souhaite qu’on fournisse a son équipe marketing une </a:t>
            </a:r>
            <a:r>
              <a:rPr lang="fr-FR" sz="1200" b="1" i="0" kern="1200" dirty="0" smtClean="0">
                <a:solidFill>
                  <a:schemeClr val="tx1"/>
                </a:solidFill>
                <a:effectLst/>
                <a:latin typeface="+mn-lt"/>
                <a:ea typeface="+mn-ea"/>
                <a:cs typeface="+mn-cs"/>
              </a:rPr>
              <a:t>segmentation des clients</a:t>
            </a:r>
            <a:r>
              <a:rPr lang="fr-FR" sz="1200" b="0" i="0" kern="1200" dirty="0" smtClean="0">
                <a:solidFill>
                  <a:schemeClr val="tx1"/>
                </a:solidFill>
                <a:effectLst/>
                <a:latin typeface="+mn-lt"/>
                <a:ea typeface="+mn-ea"/>
                <a:cs typeface="+mn-cs"/>
              </a:rPr>
              <a:t> qu’elles pourra utiliser pour ses campagnes de communication.</a:t>
            </a:r>
          </a:p>
          <a:p>
            <a:r>
              <a:rPr lang="fr-FR" sz="1200" b="0" i="0" kern="1200" dirty="0" smtClean="0">
                <a:solidFill>
                  <a:schemeClr val="tx1"/>
                </a:solidFill>
                <a:effectLst/>
                <a:latin typeface="+mn-lt"/>
                <a:ea typeface="+mn-ea"/>
                <a:cs typeface="+mn-cs"/>
              </a:rPr>
              <a:t>L’objectif est de </a:t>
            </a:r>
            <a:r>
              <a:rPr lang="fr-FR" sz="1200" b="1" i="0" kern="1200" dirty="0" smtClean="0">
                <a:solidFill>
                  <a:schemeClr val="tx1"/>
                </a:solidFill>
                <a:effectLst/>
                <a:latin typeface="+mn-lt"/>
                <a:ea typeface="+mn-ea"/>
                <a:cs typeface="+mn-cs"/>
              </a:rPr>
              <a:t>comprendre les différents types d’utilisateurs</a:t>
            </a:r>
            <a:r>
              <a:rPr lang="fr-FR" sz="1200" b="0" i="0" kern="1200" dirty="0" smtClean="0">
                <a:solidFill>
                  <a:schemeClr val="tx1"/>
                </a:solidFill>
                <a:effectLst/>
                <a:latin typeface="+mn-lt"/>
                <a:ea typeface="+mn-ea"/>
                <a:cs typeface="+mn-cs"/>
              </a:rPr>
              <a:t> grâce à leur comportement et à leurs données personnelles.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a:t>
            </a:fld>
            <a:endParaRPr lang="fr-FR"/>
          </a:p>
        </p:txBody>
      </p:sp>
    </p:spTree>
    <p:extLst>
      <p:ext uri="{BB962C8B-B14F-4D97-AF65-F5344CB8AC3E}">
        <p14:creationId xmlns:p14="http://schemas.microsoft.com/office/powerpoint/2010/main" val="158129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5</a:t>
            </a:fld>
            <a:endParaRPr lang="fr-FR"/>
          </a:p>
        </p:txBody>
      </p:sp>
    </p:spTree>
    <p:extLst>
      <p:ext uri="{BB962C8B-B14F-4D97-AF65-F5344CB8AC3E}">
        <p14:creationId xmlns:p14="http://schemas.microsoft.com/office/powerpoint/2010/main" val="16673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t-</a:t>
            </a:r>
            <a:r>
              <a:rPr lang="fr-FR" sz="1200" b="0" i="0" kern="1200" dirty="0" err="1" smtClean="0">
                <a:solidFill>
                  <a:schemeClr val="tx1"/>
                </a:solidFill>
                <a:effectLst/>
                <a:latin typeface="+mn-lt"/>
                <a:ea typeface="+mn-ea"/>
                <a:cs typeface="+mn-cs"/>
              </a:rPr>
              <a:t>distributed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stochastic</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neighbor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embedding</a:t>
            </a:r>
            <a:r>
              <a:rPr lang="fr-FR" sz="1200" b="0" i="0" kern="1200" dirty="0" smtClean="0">
                <a:solidFill>
                  <a:schemeClr val="tx1"/>
                </a:solidFill>
                <a:effectLst/>
                <a:latin typeface="+mn-lt"/>
                <a:ea typeface="+mn-ea"/>
                <a:cs typeface="+mn-cs"/>
              </a:rPr>
              <a:t>) est une technique de réduction de dimension</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15</a:t>
            </a:fld>
            <a:endParaRPr lang="fr-FR"/>
          </a:p>
        </p:txBody>
      </p:sp>
    </p:spTree>
    <p:extLst>
      <p:ext uri="{BB962C8B-B14F-4D97-AF65-F5344CB8AC3E}">
        <p14:creationId xmlns:p14="http://schemas.microsoft.com/office/powerpoint/2010/main" val="150179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Méthode des 3 sigmas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17</a:t>
            </a:fld>
            <a:endParaRPr lang="fr-FR"/>
          </a:p>
        </p:txBody>
      </p:sp>
    </p:spTree>
    <p:extLst>
      <p:ext uri="{BB962C8B-B14F-4D97-AF65-F5344CB8AC3E}">
        <p14:creationId xmlns:p14="http://schemas.microsoft.com/office/powerpoint/2010/main" val="368386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Min max </a:t>
            </a:r>
            <a:r>
              <a:rPr lang="fr-FR" dirty="0" err="1" smtClean="0"/>
              <a:t>scaler</a:t>
            </a:r>
            <a:r>
              <a:rPr lang="fr-FR" dirty="0" smtClean="0"/>
              <a:t> + standard </a:t>
            </a:r>
            <a:r>
              <a:rPr lang="fr-FR" dirty="0" err="1" smtClean="0"/>
              <a:t>scaler</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18</a:t>
            </a:fld>
            <a:endParaRPr lang="fr-FR"/>
          </a:p>
        </p:txBody>
      </p:sp>
    </p:spTree>
    <p:extLst>
      <p:ext uri="{BB962C8B-B14F-4D97-AF65-F5344CB8AC3E}">
        <p14:creationId xmlns:p14="http://schemas.microsoft.com/office/powerpoint/2010/main" val="1963953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t-</a:t>
            </a:r>
            <a:r>
              <a:rPr lang="fr-FR" sz="1200" b="0" i="0" kern="1200" dirty="0" err="1" smtClean="0">
                <a:solidFill>
                  <a:schemeClr val="tx1"/>
                </a:solidFill>
                <a:effectLst/>
                <a:latin typeface="+mn-lt"/>
                <a:ea typeface="+mn-ea"/>
                <a:cs typeface="+mn-cs"/>
              </a:rPr>
              <a:t>distributed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stochastic</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neighbor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embedding</a:t>
            </a:r>
            <a:r>
              <a:rPr lang="fr-FR" sz="1200" b="0" i="0" kern="1200" dirty="0" smtClean="0">
                <a:solidFill>
                  <a:schemeClr val="tx1"/>
                </a:solidFill>
                <a:effectLst/>
                <a:latin typeface="+mn-lt"/>
                <a:ea typeface="+mn-ea"/>
                <a:cs typeface="+mn-cs"/>
              </a:rPr>
              <a:t>) est une technique de réduction de dimension pour la visualisation de données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19</a:t>
            </a:fld>
            <a:endParaRPr lang="fr-FR"/>
          </a:p>
        </p:txBody>
      </p:sp>
    </p:spTree>
    <p:extLst>
      <p:ext uri="{BB962C8B-B14F-4D97-AF65-F5344CB8AC3E}">
        <p14:creationId xmlns:p14="http://schemas.microsoft.com/office/powerpoint/2010/main" val="38447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Fhdfgh</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24</a:t>
            </a:fld>
            <a:endParaRPr lang="fr-FR"/>
          </a:p>
        </p:txBody>
      </p:sp>
    </p:spTree>
    <p:extLst>
      <p:ext uri="{BB962C8B-B14F-4D97-AF65-F5344CB8AC3E}">
        <p14:creationId xmlns:p14="http://schemas.microsoft.com/office/powerpoint/2010/main" val="354086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coefficient de silhouette est une mesure de qualité d'une partition d'un ensemble de données</a:t>
            </a:r>
          </a:p>
          <a:p>
            <a:r>
              <a:rPr lang="fr-FR" sz="1200" b="0" i="0" kern="1200" dirty="0" smtClean="0">
                <a:solidFill>
                  <a:schemeClr val="tx1"/>
                </a:solidFill>
                <a:effectLst/>
                <a:latin typeface="+mn-lt"/>
                <a:ea typeface="+mn-ea"/>
                <a:cs typeface="+mn-cs"/>
              </a:rPr>
              <a:t>Pour chaque point, son coefficient de silhouette est la différence entre la distance moyenne avec les points du même groupe que lui (cohésion) et la distance moyenne avec les points des autres groupes voisins (séparation). Si cette différence est négative, le point est en moyenne plus proche du groupe voisin que du sien : il est donc mal classé. A l'inverse, si cette différence est positive, le point est en moyenne plus proche de son groupe que du groupe voisin : il est donc bien classé.</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25</a:t>
            </a:fld>
            <a:endParaRPr lang="fr-FR"/>
          </a:p>
        </p:txBody>
      </p:sp>
    </p:spTree>
    <p:extLst>
      <p:ext uri="{BB962C8B-B14F-4D97-AF65-F5344CB8AC3E}">
        <p14:creationId xmlns:p14="http://schemas.microsoft.com/office/powerpoint/2010/main" val="325581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6CBAD5A-994D-4AF5-A030-843D37A905D2}"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89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CC5D46-0095-4C1A-9EFB-A3AA028921AF}"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66777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2DFF4C-4576-4F62-94A0-9951E30876A9}"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43145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040DEDE-75F4-4752-A8D3-92957711F089}"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9796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3473D0A-7D19-487F-B857-94A0F947F587}" type="datetime1">
              <a:rPr lang="fr-FR" smtClean="0"/>
              <a:t>28/11/2022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63996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96387F1-8583-4F51-98B4-28B974866C7F}" type="datetime1">
              <a:rPr lang="fr-FR" smtClean="0"/>
              <a:t>28/11/2022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96982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324317-EEC3-4295-8B96-53575BC7F298}" type="datetime1">
              <a:rPr lang="fr-FR" smtClean="0"/>
              <a:t>28/11/2022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81636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DE28F9-6BC8-4111-8840-F575CF6158F7}" type="datetime1">
              <a:rPr lang="fr-FR" smtClean="0"/>
              <a:t>28/11/2022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262296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8E2474-0DF1-450C-BCB0-F91918FEAA3B}" type="datetime1">
              <a:rPr lang="fr-FR" smtClean="0"/>
              <a:t>28/11/2022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2029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A7B0D1-59F5-42C3-8E9E-8E7F123B02D9}" type="datetime1">
              <a:rPr lang="fr-FR" smtClean="0"/>
              <a:t>28/11/2022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81501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1B95945-AC97-45D2-8586-7C0F2DA4E927}" type="datetime1">
              <a:rPr lang="fr-FR" smtClean="0"/>
              <a:t>28/11/2022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70606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2B28C-1EA1-4C4B-85A7-F47E8681D7C1}" type="datetime1">
              <a:rPr lang="fr-FR" smtClean="0"/>
              <a:t>28/11/2022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BDACD-33AC-4A26-8801-5356CCA481A7}" type="slidenum">
              <a:rPr lang="fr-FR" smtClean="0"/>
              <a:t>‹N°›</a:t>
            </a:fld>
            <a:endParaRPr lang="fr-FR"/>
          </a:p>
        </p:txBody>
      </p:sp>
    </p:spTree>
    <p:extLst>
      <p:ext uri="{BB962C8B-B14F-4D97-AF65-F5344CB8AC3E}">
        <p14:creationId xmlns:p14="http://schemas.microsoft.com/office/powerpoint/2010/main" val="29689614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Segmentation des clients du site </a:t>
            </a:r>
            <a:r>
              <a:rPr lang="fr-FR" dirty="0" err="1" smtClean="0"/>
              <a:t>Olist</a:t>
            </a: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a:t>
            </a:fld>
            <a:endParaRPr lang="fr-FR"/>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1206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50751"/>
            <a:ext cx="12191999" cy="1757179"/>
          </a:xfrm>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10</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925" y="1723932"/>
            <a:ext cx="6759784" cy="4099971"/>
          </a:xfrm>
        </p:spPr>
      </p:pic>
      <p:sp>
        <p:nvSpPr>
          <p:cNvPr id="4" name="ZoneTexte 3"/>
          <p:cNvSpPr txBox="1"/>
          <p:nvPr/>
        </p:nvSpPr>
        <p:spPr>
          <a:xfrm>
            <a:off x="8263304" y="2747145"/>
            <a:ext cx="3437792" cy="1200329"/>
          </a:xfrm>
          <a:prstGeom prst="rect">
            <a:avLst/>
          </a:prstGeom>
          <a:noFill/>
        </p:spPr>
        <p:txBody>
          <a:bodyPr wrap="square" rtlCol="0">
            <a:spAutoFit/>
          </a:bodyPr>
          <a:lstStyle/>
          <a:p>
            <a:r>
              <a:rPr lang="fr-FR" dirty="0" smtClean="0"/>
              <a:t>Le nombre de commandes augmente au fur et a mesure du temps et se stabilise en 2018 également</a:t>
            </a:r>
          </a:p>
        </p:txBody>
      </p:sp>
    </p:spTree>
    <p:extLst>
      <p:ext uri="{BB962C8B-B14F-4D97-AF65-F5344CB8AC3E}">
        <p14:creationId xmlns:p14="http://schemas.microsoft.com/office/powerpoint/2010/main" val="1545796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11</a:t>
            </a:fld>
            <a:endParaRPr lang="fr-F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34" y="1690688"/>
            <a:ext cx="6915963" cy="4077066"/>
          </a:xfrm>
        </p:spPr>
      </p:pic>
      <p:sp>
        <p:nvSpPr>
          <p:cNvPr id="4" name="ZoneTexte 3"/>
          <p:cNvSpPr txBox="1"/>
          <p:nvPr/>
        </p:nvSpPr>
        <p:spPr>
          <a:xfrm>
            <a:off x="8162192" y="2021061"/>
            <a:ext cx="3640016"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Graphique très similaire au précédent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Plus on a de clients, plus on a de chiffre d’affaires réalisé et plus il y a de commandes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Cela signifie que les clients commandent peu, la </a:t>
            </a:r>
            <a:r>
              <a:rPr lang="fr-FR" dirty="0" err="1" smtClean="0"/>
              <a:t>majoritée</a:t>
            </a:r>
            <a:r>
              <a:rPr lang="fr-FR" dirty="0" smtClean="0"/>
              <a:t> doivent n’avoir qu’un achat</a:t>
            </a:r>
          </a:p>
          <a:p>
            <a:endParaRPr lang="fr-FR" dirty="0"/>
          </a:p>
          <a:p>
            <a:endParaRPr lang="fr-FR" dirty="0"/>
          </a:p>
        </p:txBody>
      </p:sp>
    </p:spTree>
    <p:extLst>
      <p:ext uri="{BB962C8B-B14F-4D97-AF65-F5344CB8AC3E}">
        <p14:creationId xmlns:p14="http://schemas.microsoft.com/office/powerpoint/2010/main" val="138041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178" y="2419703"/>
            <a:ext cx="10515600" cy="1325563"/>
          </a:xfrm>
        </p:spPr>
        <p:txBody>
          <a:bodyPr>
            <a:normAutofit/>
          </a:bodyPr>
          <a:lstStyle/>
          <a:p>
            <a:pPr algn="ctr"/>
            <a:r>
              <a:rPr lang="fr-FR" sz="6000" b="1" dirty="0" smtClean="0"/>
              <a:t>RFM Manuel</a:t>
            </a:r>
            <a:endParaRPr lang="fr-FR" sz="6000" b="1" dirty="0"/>
          </a:p>
        </p:txBody>
      </p:sp>
      <p:sp>
        <p:nvSpPr>
          <p:cNvPr id="3" name="Espace réservé du contenu 2"/>
          <p:cNvSpPr>
            <a:spLocks noGrp="1"/>
          </p:cNvSpPr>
          <p:nvPr>
            <p:ph idx="1"/>
          </p:nvPr>
        </p:nvSpPr>
        <p:spPr>
          <a:xfrm>
            <a:off x="908648" y="5658095"/>
            <a:ext cx="10515600" cy="4351338"/>
          </a:xfrm>
        </p:spPr>
        <p:txBody>
          <a:bodyPr/>
          <a:lstStyle/>
          <a:p>
            <a:pPr marL="0" indent="0">
              <a:buNone/>
            </a:pP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12</a:t>
            </a:fld>
            <a:endParaRPr lang="fr-FR"/>
          </a:p>
        </p:txBody>
      </p:sp>
    </p:spTree>
    <p:extLst>
      <p:ext uri="{BB962C8B-B14F-4D97-AF65-F5344CB8AC3E}">
        <p14:creationId xmlns:p14="http://schemas.microsoft.com/office/powerpoint/2010/main" val="3783702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Distribution des données RFM</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717" y="1488574"/>
            <a:ext cx="7257575" cy="3920514"/>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13</a:t>
            </a:fld>
            <a:endParaRPr lang="fr-FR"/>
          </a:p>
        </p:txBody>
      </p:sp>
      <p:sp>
        <p:nvSpPr>
          <p:cNvPr id="5" name="ZoneTexte 4"/>
          <p:cNvSpPr txBox="1"/>
          <p:nvPr/>
        </p:nvSpPr>
        <p:spPr>
          <a:xfrm>
            <a:off x="1749669" y="5409088"/>
            <a:ext cx="8818685" cy="646331"/>
          </a:xfrm>
          <a:prstGeom prst="rect">
            <a:avLst/>
          </a:prstGeom>
          <a:noFill/>
        </p:spPr>
        <p:txBody>
          <a:bodyPr wrap="square" rtlCol="0">
            <a:spAutoFit/>
          </a:bodyPr>
          <a:lstStyle/>
          <a:p>
            <a:r>
              <a:rPr lang="fr-FR" dirty="0" smtClean="0"/>
              <a:t>Les échelles de nos trois variables ne sont pas proportionnelles : cela pourrait fausser les algorithmes</a:t>
            </a:r>
            <a:endParaRPr lang="fr-FR" dirty="0"/>
          </a:p>
        </p:txBody>
      </p:sp>
    </p:spTree>
    <p:extLst>
      <p:ext uri="{BB962C8B-B14F-4D97-AF65-F5344CB8AC3E}">
        <p14:creationId xmlns:p14="http://schemas.microsoft.com/office/powerpoint/2010/main" val="1560559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Visualisation des données RFM </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338" y="1690688"/>
            <a:ext cx="5247261" cy="4118917"/>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14</a:t>
            </a:fld>
            <a:endParaRPr lang="fr-FR"/>
          </a:p>
        </p:txBody>
      </p:sp>
      <p:sp>
        <p:nvSpPr>
          <p:cNvPr id="5" name="ZoneTexte 4"/>
          <p:cNvSpPr txBox="1"/>
          <p:nvPr/>
        </p:nvSpPr>
        <p:spPr>
          <a:xfrm>
            <a:off x="7675685" y="2640257"/>
            <a:ext cx="3745523" cy="2031325"/>
          </a:xfrm>
          <a:prstGeom prst="rect">
            <a:avLst/>
          </a:prstGeom>
          <a:noFill/>
        </p:spPr>
        <p:txBody>
          <a:bodyPr wrap="square" rtlCol="0">
            <a:spAutoFit/>
          </a:bodyPr>
          <a:lstStyle/>
          <a:p>
            <a:pPr marL="285750" indent="-285750">
              <a:buFont typeface="Arial" panose="020B0604020202020204" pitchFamily="34" charset="0"/>
              <a:buChar char="•"/>
            </a:pPr>
            <a:r>
              <a:rPr lang="fr-FR" dirty="0" smtClean="0"/>
              <a:t>On voit qu’il y a peu de grosse dépenses, spécialement si on augmente en fréquence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On aperçoit des gros regroupement d’individus dépensant peu </a:t>
            </a:r>
            <a:endParaRPr lang="fr-FR" dirty="0"/>
          </a:p>
        </p:txBody>
      </p:sp>
    </p:spTree>
    <p:extLst>
      <p:ext uri="{BB962C8B-B14F-4D97-AF65-F5344CB8AC3E}">
        <p14:creationId xmlns:p14="http://schemas.microsoft.com/office/powerpoint/2010/main" val="187434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Distribution de la récence</a:t>
            </a:r>
            <a:endParaRPr lang="fr-FR" sz="6000" b="1"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137" y="1891391"/>
            <a:ext cx="5727434" cy="3818290"/>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15</a:t>
            </a:fld>
            <a:endParaRPr lang="fr-FR"/>
          </a:p>
        </p:txBody>
      </p:sp>
      <p:sp>
        <p:nvSpPr>
          <p:cNvPr id="5" name="ZoneTexte 4"/>
          <p:cNvSpPr txBox="1"/>
          <p:nvPr/>
        </p:nvSpPr>
        <p:spPr>
          <a:xfrm>
            <a:off x="8042031" y="3431204"/>
            <a:ext cx="4149969" cy="369332"/>
          </a:xfrm>
          <a:prstGeom prst="rect">
            <a:avLst/>
          </a:prstGeom>
          <a:noFill/>
        </p:spPr>
        <p:txBody>
          <a:bodyPr wrap="square" rtlCol="0">
            <a:spAutoFit/>
          </a:bodyPr>
          <a:lstStyle/>
          <a:p>
            <a:r>
              <a:rPr lang="fr-FR" dirty="0" smtClean="0"/>
              <a:t>Aucun </a:t>
            </a:r>
            <a:r>
              <a:rPr lang="fr-FR" dirty="0" err="1" smtClean="0"/>
              <a:t>outliers</a:t>
            </a:r>
            <a:endParaRPr lang="fr-FR" dirty="0"/>
          </a:p>
        </p:txBody>
      </p:sp>
    </p:spTree>
    <p:extLst>
      <p:ext uri="{BB962C8B-B14F-4D97-AF65-F5344CB8AC3E}">
        <p14:creationId xmlns:p14="http://schemas.microsoft.com/office/powerpoint/2010/main" val="3831670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Distribution de la fréquence et des dépenses</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0153"/>
            <a:ext cx="4788674" cy="324453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323" y="2220153"/>
            <a:ext cx="4576886" cy="3193608"/>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16</a:t>
            </a:fld>
            <a:endParaRPr lang="fr-FR"/>
          </a:p>
        </p:txBody>
      </p:sp>
      <p:sp>
        <p:nvSpPr>
          <p:cNvPr id="6" name="ZoneTexte 5"/>
          <p:cNvSpPr txBox="1"/>
          <p:nvPr/>
        </p:nvSpPr>
        <p:spPr>
          <a:xfrm>
            <a:off x="1881064" y="5587353"/>
            <a:ext cx="8836271" cy="646331"/>
          </a:xfrm>
          <a:prstGeom prst="rect">
            <a:avLst/>
          </a:prstGeom>
          <a:noFill/>
        </p:spPr>
        <p:txBody>
          <a:bodyPr wrap="square" rtlCol="0">
            <a:spAutoFit/>
          </a:bodyPr>
          <a:lstStyle/>
          <a:p>
            <a:r>
              <a:rPr lang="fr-FR" dirty="0" smtClean="0"/>
              <a:t>Il y a beaucoup d’</a:t>
            </a:r>
            <a:r>
              <a:rPr lang="fr-FR" dirty="0" err="1" smtClean="0"/>
              <a:t>outliers</a:t>
            </a:r>
            <a:r>
              <a:rPr lang="fr-FR" dirty="0" smtClean="0"/>
              <a:t>: nous devons procéder a des manipulations afin que les modèles ne soient pas faussés</a:t>
            </a:r>
            <a:endParaRPr lang="fr-FR" dirty="0"/>
          </a:p>
        </p:txBody>
      </p:sp>
    </p:spTree>
    <p:extLst>
      <p:ext uri="{BB962C8B-B14F-4D97-AF65-F5344CB8AC3E}">
        <p14:creationId xmlns:p14="http://schemas.microsoft.com/office/powerpoint/2010/main" val="177688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11" y="0"/>
            <a:ext cx="12101689" cy="1907821"/>
          </a:xfrm>
        </p:spPr>
        <p:txBody>
          <a:bodyPr>
            <a:noAutofit/>
          </a:bodyPr>
          <a:lstStyle/>
          <a:p>
            <a:pPr algn="ctr"/>
            <a:r>
              <a:rPr lang="fr-FR" sz="6000" b="1" dirty="0"/>
              <a:t>Distribution de la fréquence et </a:t>
            </a:r>
            <a:r>
              <a:rPr lang="fr-FR" sz="6000" b="1" dirty="0" smtClean="0"/>
              <a:t>des dépenses après manipulation</a:t>
            </a:r>
            <a:endParaRPr lang="fr-FR" sz="6000"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135" y="2248818"/>
            <a:ext cx="4717982" cy="3272751"/>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445" y="2248819"/>
            <a:ext cx="4602501" cy="3333500"/>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17</a:t>
            </a:fld>
            <a:endParaRPr lang="fr-FR"/>
          </a:p>
        </p:txBody>
      </p:sp>
    </p:spTree>
    <p:extLst>
      <p:ext uri="{BB962C8B-B14F-4D97-AF65-F5344CB8AC3E}">
        <p14:creationId xmlns:p14="http://schemas.microsoft.com/office/powerpoint/2010/main" val="4128476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Distribution des données </a:t>
            </a:r>
            <a:r>
              <a:rPr lang="fr-FR" sz="6000" b="1" dirty="0" smtClean="0"/>
              <a:t>RFM après normalisation</a:t>
            </a:r>
            <a:endParaRPr lang="fr-FR" sz="6000"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9852" y="1690688"/>
            <a:ext cx="8852296" cy="4912105"/>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18</a:t>
            </a:fld>
            <a:endParaRPr lang="fr-FR"/>
          </a:p>
        </p:txBody>
      </p:sp>
    </p:spTree>
    <p:extLst>
      <p:ext uri="{BB962C8B-B14F-4D97-AF65-F5344CB8AC3E}">
        <p14:creationId xmlns:p14="http://schemas.microsoft.com/office/powerpoint/2010/main" val="21535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28058"/>
            <a:ext cx="10515600" cy="1325563"/>
          </a:xfrm>
        </p:spPr>
        <p:txBody>
          <a:bodyPr/>
          <a:lstStyle/>
          <a:p>
            <a:pPr algn="ctr"/>
            <a:r>
              <a:rPr lang="fr-FR" b="1" dirty="0" smtClean="0"/>
              <a:t>T-SNE</a:t>
            </a:r>
            <a:endParaRPr lang="fr-FR" b="1"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345" y="1453621"/>
            <a:ext cx="4727332" cy="445195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19</a:t>
            </a:fld>
            <a:endParaRPr lang="fr-FR"/>
          </a:p>
        </p:txBody>
      </p:sp>
      <p:sp>
        <p:nvSpPr>
          <p:cNvPr id="4" name="ZoneTexte 3"/>
          <p:cNvSpPr txBox="1"/>
          <p:nvPr/>
        </p:nvSpPr>
        <p:spPr>
          <a:xfrm>
            <a:off x="7077807" y="2286000"/>
            <a:ext cx="4378570" cy="2862322"/>
          </a:xfrm>
          <a:prstGeom prst="rect">
            <a:avLst/>
          </a:prstGeom>
          <a:noFill/>
        </p:spPr>
        <p:txBody>
          <a:bodyPr wrap="square" rtlCol="0">
            <a:spAutoFit/>
          </a:bodyPr>
          <a:lstStyle/>
          <a:p>
            <a:r>
              <a:rPr lang="fr-FR" b="1" dirty="0"/>
              <a:t>T-SNE</a:t>
            </a:r>
            <a:r>
              <a:rPr lang="fr-FR" dirty="0"/>
              <a:t> est un algorithme non-linéaire de </a:t>
            </a:r>
            <a:r>
              <a:rPr lang="fr-FR" dirty="0" err="1" smtClean="0"/>
              <a:t>feature</a:t>
            </a:r>
            <a:r>
              <a:rPr lang="fr-FR" dirty="0" smtClean="0"/>
              <a:t> extraction </a:t>
            </a:r>
            <a:r>
              <a:rPr lang="fr-FR" dirty="0"/>
              <a:t>qui construit une nouvelle représentation des données </a:t>
            </a:r>
            <a:r>
              <a:rPr lang="fr-FR" dirty="0" smtClean="0"/>
              <a:t>.</a:t>
            </a:r>
          </a:p>
          <a:p>
            <a:endParaRPr lang="fr-FR" dirty="0"/>
          </a:p>
          <a:p>
            <a:r>
              <a:rPr lang="fr-FR" dirty="0" smtClean="0"/>
              <a:t>Les </a:t>
            </a:r>
            <a:r>
              <a:rPr lang="fr-FR" dirty="0"/>
              <a:t>données proches dans l'espace original </a:t>
            </a:r>
            <a:r>
              <a:rPr lang="fr-FR" dirty="0" smtClean="0"/>
              <a:t>ont </a:t>
            </a:r>
            <a:r>
              <a:rPr lang="fr-FR" dirty="0"/>
              <a:t>une probabilité élevée d'avoir des représentations proches dans le nouvel espace.</a:t>
            </a:r>
          </a:p>
          <a:p>
            <a:r>
              <a:rPr lang="fr-FR" dirty="0"/>
              <a:t/>
            </a:r>
            <a:br>
              <a:rPr lang="fr-FR" dirty="0"/>
            </a:br>
            <a:endParaRPr lang="fr-FR" dirty="0"/>
          </a:p>
        </p:txBody>
      </p:sp>
    </p:spTree>
    <p:extLst>
      <p:ext uri="{BB962C8B-B14F-4D97-AF65-F5344CB8AC3E}">
        <p14:creationId xmlns:p14="http://schemas.microsoft.com/office/powerpoint/2010/main" val="829066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201333"/>
            <a:ext cx="12192000" cy="1566511"/>
          </a:xfrm>
        </p:spPr>
        <p:txBody>
          <a:bodyPr>
            <a:normAutofit/>
          </a:bodyPr>
          <a:lstStyle/>
          <a:p>
            <a:pPr algn="ctr"/>
            <a:r>
              <a:rPr lang="fr-FR" sz="6000" b="1" dirty="0" smtClean="0"/>
              <a:t>Problématique</a:t>
            </a:r>
            <a:endParaRPr lang="fr-FR" sz="6000" b="1" dirty="0"/>
          </a:p>
        </p:txBody>
      </p:sp>
      <p:sp>
        <p:nvSpPr>
          <p:cNvPr id="3" name="Espace réservé du contenu 2"/>
          <p:cNvSpPr>
            <a:spLocks noGrp="1"/>
          </p:cNvSpPr>
          <p:nvPr>
            <p:ph idx="1"/>
          </p:nvPr>
        </p:nvSpPr>
        <p:spPr>
          <a:xfrm>
            <a:off x="838200" y="4501092"/>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2</a:t>
            </a:fld>
            <a:endParaRPr lang="fr-FR"/>
          </a:p>
        </p:txBody>
      </p:sp>
    </p:spTree>
    <p:extLst>
      <p:ext uri="{BB962C8B-B14F-4D97-AF65-F5344CB8AC3E}">
        <p14:creationId xmlns:p14="http://schemas.microsoft.com/office/powerpoint/2010/main" val="1445642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Visualisation des données RFM après manipulations</a:t>
            </a: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20</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753" y="2375743"/>
            <a:ext cx="3280020" cy="3130620"/>
          </a:xfrm>
          <a:prstGeom prst="rect">
            <a:avLst/>
          </a:prstGeom>
        </p:spPr>
      </p:pic>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076" y="1847850"/>
            <a:ext cx="4157755" cy="3658512"/>
          </a:xfrm>
        </p:spPr>
      </p:pic>
      <p:sp>
        <p:nvSpPr>
          <p:cNvPr id="8" name="ZoneTexte 7"/>
          <p:cNvSpPr txBox="1"/>
          <p:nvPr/>
        </p:nvSpPr>
        <p:spPr>
          <a:xfrm>
            <a:off x="1829288" y="5732585"/>
            <a:ext cx="8361485" cy="369332"/>
          </a:xfrm>
          <a:prstGeom prst="rect">
            <a:avLst/>
          </a:prstGeom>
          <a:noFill/>
        </p:spPr>
        <p:txBody>
          <a:bodyPr wrap="square" rtlCol="0">
            <a:spAutoFit/>
          </a:bodyPr>
          <a:lstStyle/>
          <a:p>
            <a:r>
              <a:rPr lang="fr-FR" dirty="0" smtClean="0"/>
              <a:t>Les clusters apparaissent bien et sont cohérents, notre RFM manuel est pertinent</a:t>
            </a:r>
            <a:endParaRPr lang="fr-FR" dirty="0"/>
          </a:p>
        </p:txBody>
      </p:sp>
    </p:spTree>
    <p:extLst>
      <p:ext uri="{BB962C8B-B14F-4D97-AF65-F5344CB8AC3E}">
        <p14:creationId xmlns:p14="http://schemas.microsoft.com/office/powerpoint/2010/main" val="3682437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1445" y="2453569"/>
            <a:ext cx="10515600" cy="1325563"/>
          </a:xfrm>
        </p:spPr>
        <p:txBody>
          <a:bodyPr>
            <a:normAutofit/>
          </a:bodyPr>
          <a:lstStyle/>
          <a:p>
            <a:pPr algn="ctr"/>
            <a:r>
              <a:rPr lang="fr-FR" sz="6000" b="1" dirty="0" smtClean="0"/>
              <a:t>Modèles de </a:t>
            </a:r>
            <a:r>
              <a:rPr lang="fr-FR" sz="6000" b="1" dirty="0" err="1" smtClean="0"/>
              <a:t>clustering</a:t>
            </a:r>
            <a:endParaRPr lang="fr-FR" sz="6000" b="1" dirty="0"/>
          </a:p>
        </p:txBody>
      </p:sp>
      <p:sp>
        <p:nvSpPr>
          <p:cNvPr id="3" name="Espace réservé du contenu 2"/>
          <p:cNvSpPr>
            <a:spLocks noGrp="1"/>
          </p:cNvSpPr>
          <p:nvPr>
            <p:ph idx="1"/>
          </p:nvPr>
        </p:nvSpPr>
        <p:spPr>
          <a:xfrm>
            <a:off x="691445" y="5392914"/>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21</a:t>
            </a:fld>
            <a:endParaRPr lang="fr-FR"/>
          </a:p>
        </p:txBody>
      </p:sp>
    </p:spTree>
    <p:extLst>
      <p:ext uri="{BB962C8B-B14F-4D97-AF65-F5344CB8AC3E}">
        <p14:creationId xmlns:p14="http://schemas.microsoft.com/office/powerpoint/2010/main" val="1238792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Visualisation avec DBSCAN</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015" y="1690688"/>
            <a:ext cx="4091229" cy="3584697"/>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678" y="1690688"/>
            <a:ext cx="3875645" cy="3470397"/>
          </a:xfrm>
          <a:prstGeom prst="rect">
            <a:avLst/>
          </a:prstGeom>
        </p:spPr>
      </p:pic>
      <p:sp>
        <p:nvSpPr>
          <p:cNvPr id="6" name="Espace réservé du numéro de diapositive 5"/>
          <p:cNvSpPr>
            <a:spLocks noGrp="1"/>
          </p:cNvSpPr>
          <p:nvPr>
            <p:ph type="sldNum" sz="quarter" idx="12"/>
          </p:nvPr>
        </p:nvSpPr>
        <p:spPr/>
        <p:txBody>
          <a:bodyPr/>
          <a:lstStyle/>
          <a:p>
            <a:fld id="{3A6BDACD-33AC-4A26-8801-5356CCA481A7}" type="slidenum">
              <a:rPr lang="fr-FR" smtClean="0"/>
              <a:t>22</a:t>
            </a:fld>
            <a:endParaRPr lang="fr-FR"/>
          </a:p>
        </p:txBody>
      </p:sp>
      <p:sp>
        <p:nvSpPr>
          <p:cNvPr id="3" name="ZoneTexte 2"/>
          <p:cNvSpPr txBox="1"/>
          <p:nvPr/>
        </p:nvSpPr>
        <p:spPr>
          <a:xfrm>
            <a:off x="2280138" y="5539155"/>
            <a:ext cx="9073662" cy="646331"/>
          </a:xfrm>
          <a:prstGeom prst="rect">
            <a:avLst/>
          </a:prstGeom>
          <a:noFill/>
        </p:spPr>
        <p:txBody>
          <a:bodyPr wrap="square" rtlCol="0">
            <a:spAutoFit/>
          </a:bodyPr>
          <a:lstStyle/>
          <a:p>
            <a:r>
              <a:rPr lang="fr-FR" dirty="0" smtClean="0"/>
              <a:t>Malgré le fait qu’il y est 4 groupes, il y en a deux qui écrasent les deux autres. </a:t>
            </a:r>
          </a:p>
          <a:p>
            <a:r>
              <a:rPr lang="fr-FR" dirty="0" smtClean="0"/>
              <a:t>Le </a:t>
            </a:r>
            <a:r>
              <a:rPr lang="fr-FR" dirty="0" err="1" smtClean="0"/>
              <a:t>DBScan</a:t>
            </a:r>
            <a:r>
              <a:rPr lang="fr-FR" dirty="0" smtClean="0"/>
              <a:t> n’est pas </a:t>
            </a:r>
            <a:r>
              <a:rPr lang="fr-FR" dirty="0" err="1" smtClean="0"/>
              <a:t>pertinant</a:t>
            </a:r>
            <a:r>
              <a:rPr lang="fr-FR" dirty="0" smtClean="0"/>
              <a:t> sur nos données</a:t>
            </a:r>
            <a:endParaRPr lang="fr-FR" dirty="0"/>
          </a:p>
        </p:txBody>
      </p:sp>
    </p:spTree>
    <p:extLst>
      <p:ext uri="{BB962C8B-B14F-4D97-AF65-F5344CB8AC3E}">
        <p14:creationId xmlns:p14="http://schemas.microsoft.com/office/powerpoint/2010/main" val="279013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Méthode du coude (</a:t>
            </a:r>
            <a:r>
              <a:rPr lang="fr-FR" sz="6000" b="1" dirty="0" err="1" smtClean="0"/>
              <a:t>Kmeans</a:t>
            </a:r>
            <a:r>
              <a:rPr lang="fr-FR" sz="6000" b="1" dirty="0" smtClean="0"/>
              <a:t>)</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58" y="1690688"/>
            <a:ext cx="7651849" cy="4164639"/>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23</a:t>
            </a:fld>
            <a:endParaRPr lang="fr-FR"/>
          </a:p>
        </p:txBody>
      </p:sp>
      <p:sp>
        <p:nvSpPr>
          <p:cNvPr id="5" name="ZoneTexte 4"/>
          <p:cNvSpPr txBox="1"/>
          <p:nvPr/>
        </p:nvSpPr>
        <p:spPr>
          <a:xfrm>
            <a:off x="8443546" y="3126676"/>
            <a:ext cx="3461238" cy="646331"/>
          </a:xfrm>
          <a:prstGeom prst="rect">
            <a:avLst/>
          </a:prstGeom>
          <a:noFill/>
        </p:spPr>
        <p:txBody>
          <a:bodyPr wrap="square" rtlCol="0">
            <a:spAutoFit/>
          </a:bodyPr>
          <a:lstStyle/>
          <a:p>
            <a:r>
              <a:rPr lang="fr-FR" dirty="0" smtClean="0"/>
              <a:t>Nombre optimal de clusters de 4 ou de 5</a:t>
            </a:r>
            <a:endParaRPr lang="fr-FR" dirty="0"/>
          </a:p>
        </p:txBody>
      </p:sp>
    </p:spTree>
    <p:extLst>
      <p:ext uri="{BB962C8B-B14F-4D97-AF65-F5344CB8AC3E}">
        <p14:creationId xmlns:p14="http://schemas.microsoft.com/office/powerpoint/2010/main" val="77998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Visualisation des données </a:t>
            </a:r>
            <a:r>
              <a:rPr lang="fr-FR" sz="6000" b="1" dirty="0" err="1" smtClean="0"/>
              <a:t>Kmeans</a:t>
            </a:r>
            <a:endParaRPr lang="fr-FR" sz="6000" b="1"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2755" y="1690688"/>
            <a:ext cx="4761045" cy="3383445"/>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60" y="1914351"/>
            <a:ext cx="3659055" cy="3159782"/>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24</a:t>
            </a:fld>
            <a:endParaRPr lang="fr-FR"/>
          </a:p>
        </p:txBody>
      </p:sp>
      <p:sp>
        <p:nvSpPr>
          <p:cNvPr id="6" name="ZoneTexte 5"/>
          <p:cNvSpPr txBox="1"/>
          <p:nvPr/>
        </p:nvSpPr>
        <p:spPr>
          <a:xfrm>
            <a:off x="3067787" y="5530575"/>
            <a:ext cx="9108831" cy="369332"/>
          </a:xfrm>
          <a:prstGeom prst="rect">
            <a:avLst/>
          </a:prstGeom>
          <a:noFill/>
        </p:spPr>
        <p:txBody>
          <a:bodyPr wrap="square" rtlCol="0">
            <a:spAutoFit/>
          </a:bodyPr>
          <a:lstStyle/>
          <a:p>
            <a:r>
              <a:rPr lang="fr-FR" dirty="0" smtClean="0"/>
              <a:t>Les clusters apparaissent clairement, le </a:t>
            </a:r>
            <a:r>
              <a:rPr lang="fr-FR" dirty="0" err="1" smtClean="0"/>
              <a:t>Kmeans</a:t>
            </a:r>
            <a:r>
              <a:rPr lang="fr-FR" dirty="0" smtClean="0"/>
              <a:t> fonctionne bien</a:t>
            </a:r>
            <a:endParaRPr lang="fr-FR" dirty="0"/>
          </a:p>
        </p:txBody>
      </p:sp>
    </p:spTree>
    <p:extLst>
      <p:ext uri="{BB962C8B-B14F-4D97-AF65-F5344CB8AC3E}">
        <p14:creationId xmlns:p14="http://schemas.microsoft.com/office/powerpoint/2010/main" val="3608107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Coefficient de silhouette</a:t>
            </a:r>
            <a:endParaRPr lang="fr-FR" sz="6000" b="1" dirty="0"/>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557" y="1690688"/>
            <a:ext cx="5325218" cy="3248478"/>
          </a:xfr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139" y="1719267"/>
            <a:ext cx="4887007" cy="3219899"/>
          </a:xfrm>
          <a:prstGeom prst="rect">
            <a:avLst/>
          </a:prstGeom>
        </p:spPr>
      </p:pic>
      <p:sp>
        <p:nvSpPr>
          <p:cNvPr id="10" name="ZoneTexte 9"/>
          <p:cNvSpPr txBox="1"/>
          <p:nvPr/>
        </p:nvSpPr>
        <p:spPr>
          <a:xfrm>
            <a:off x="1295016" y="5079083"/>
            <a:ext cx="4254759" cy="646331"/>
          </a:xfrm>
          <a:prstGeom prst="rect">
            <a:avLst/>
          </a:prstGeom>
          <a:noFill/>
        </p:spPr>
        <p:txBody>
          <a:bodyPr wrap="square" rtlCol="0">
            <a:spAutoFit/>
          </a:bodyPr>
          <a:lstStyle/>
          <a:p>
            <a:r>
              <a:rPr lang="fr-FR" dirty="0" smtClean="0"/>
              <a:t>Avec l’initialisation ++</a:t>
            </a:r>
          </a:p>
          <a:p>
            <a:r>
              <a:rPr lang="fr-FR" dirty="0" smtClean="0"/>
              <a:t>Coefficient silhouette = 0,362 </a:t>
            </a:r>
            <a:endParaRPr lang="fr-FR" dirty="0"/>
          </a:p>
        </p:txBody>
      </p:sp>
      <p:sp>
        <p:nvSpPr>
          <p:cNvPr id="11" name="ZoneTexte 10"/>
          <p:cNvSpPr txBox="1"/>
          <p:nvPr/>
        </p:nvSpPr>
        <p:spPr>
          <a:xfrm>
            <a:off x="7244024" y="5079083"/>
            <a:ext cx="4180115" cy="646331"/>
          </a:xfrm>
          <a:prstGeom prst="rect">
            <a:avLst/>
          </a:prstGeom>
          <a:noFill/>
        </p:spPr>
        <p:txBody>
          <a:bodyPr wrap="square" rtlCol="0">
            <a:spAutoFit/>
          </a:bodyPr>
          <a:lstStyle/>
          <a:p>
            <a:r>
              <a:rPr lang="fr-FR" dirty="0" smtClean="0"/>
              <a:t>Avec l’initialisation </a:t>
            </a:r>
            <a:r>
              <a:rPr lang="fr-FR" dirty="0" err="1" smtClean="0"/>
              <a:t>random</a:t>
            </a:r>
            <a:endParaRPr lang="fr-FR" dirty="0" smtClean="0"/>
          </a:p>
          <a:p>
            <a:r>
              <a:rPr lang="fr-FR" dirty="0" smtClean="0"/>
              <a:t>Coefficient silhouette = 0,359</a:t>
            </a:r>
            <a:endParaRPr lang="fr-FR" dirty="0"/>
          </a:p>
        </p:txBody>
      </p:sp>
      <p:sp>
        <p:nvSpPr>
          <p:cNvPr id="12" name="Espace réservé du numéro de diapositive 11"/>
          <p:cNvSpPr>
            <a:spLocks noGrp="1"/>
          </p:cNvSpPr>
          <p:nvPr>
            <p:ph type="sldNum" sz="quarter" idx="12"/>
          </p:nvPr>
        </p:nvSpPr>
        <p:spPr/>
        <p:txBody>
          <a:bodyPr/>
          <a:lstStyle/>
          <a:p>
            <a:fld id="{3A6BDACD-33AC-4A26-8801-5356CCA481A7}" type="slidenum">
              <a:rPr lang="fr-FR" smtClean="0"/>
              <a:t>25</a:t>
            </a:fld>
            <a:endParaRPr lang="fr-FR"/>
          </a:p>
        </p:txBody>
      </p:sp>
      <p:sp>
        <p:nvSpPr>
          <p:cNvPr id="3" name="ZoneTexte 2"/>
          <p:cNvSpPr txBox="1"/>
          <p:nvPr/>
        </p:nvSpPr>
        <p:spPr>
          <a:xfrm>
            <a:off x="772308" y="6080063"/>
            <a:ext cx="11359662" cy="369332"/>
          </a:xfrm>
          <a:prstGeom prst="rect">
            <a:avLst/>
          </a:prstGeom>
          <a:noFill/>
        </p:spPr>
        <p:txBody>
          <a:bodyPr wrap="square" rtlCol="0">
            <a:spAutoFit/>
          </a:bodyPr>
          <a:lstStyle/>
          <a:p>
            <a:r>
              <a:rPr lang="fr-FR" dirty="0" smtClean="0"/>
              <a:t>Les deux sont relativement similaires mais l’initiation </a:t>
            </a:r>
            <a:r>
              <a:rPr lang="fr-FR" dirty="0" err="1" smtClean="0"/>
              <a:t>kmeans</a:t>
            </a:r>
            <a:r>
              <a:rPr lang="fr-FR" dirty="0" smtClean="0"/>
              <a:t>++ est </a:t>
            </a:r>
            <a:r>
              <a:rPr lang="fr-FR" dirty="0" err="1" smtClean="0"/>
              <a:t>légérement</a:t>
            </a:r>
            <a:r>
              <a:rPr lang="fr-FR" dirty="0" smtClean="0"/>
              <a:t> meilleure, on garde donc celle-ci  </a:t>
            </a:r>
            <a:endParaRPr lang="fr-FR" dirty="0"/>
          </a:p>
        </p:txBody>
      </p:sp>
    </p:spTree>
    <p:extLst>
      <p:ext uri="{BB962C8B-B14F-4D97-AF65-F5344CB8AC3E}">
        <p14:creationId xmlns:p14="http://schemas.microsoft.com/office/powerpoint/2010/main" val="3212166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Snake plot RFM manuel </a:t>
            </a:r>
            <a:endParaRPr lang="fr-FR" sz="60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81" y="1633056"/>
            <a:ext cx="7532611" cy="417051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26</a:t>
            </a:fld>
            <a:endParaRPr lang="fr-FR"/>
          </a:p>
        </p:txBody>
      </p:sp>
      <p:sp>
        <p:nvSpPr>
          <p:cNvPr id="4" name="ZoneTexte 3"/>
          <p:cNvSpPr txBox="1"/>
          <p:nvPr/>
        </p:nvSpPr>
        <p:spPr>
          <a:xfrm>
            <a:off x="8044963" y="1690688"/>
            <a:ext cx="3657600" cy="923330"/>
          </a:xfrm>
          <a:prstGeom prst="rect">
            <a:avLst/>
          </a:prstGeom>
          <a:noFill/>
        </p:spPr>
        <p:txBody>
          <a:bodyPr wrap="square" rtlCol="0">
            <a:spAutoFit/>
          </a:bodyPr>
          <a:lstStyle/>
          <a:p>
            <a:r>
              <a:rPr lang="fr-FR" dirty="0" smtClean="0"/>
              <a:t>Les trois groupes sont très distincts, la segmentation RFM manuelle semble </a:t>
            </a:r>
            <a:r>
              <a:rPr lang="fr-FR" dirty="0" err="1" smtClean="0"/>
              <a:t>pertinante</a:t>
            </a:r>
            <a:r>
              <a:rPr lang="fr-FR" dirty="0" smtClean="0"/>
              <a:t>. </a:t>
            </a:r>
            <a:endParaRPr lang="fr-FR" dirty="0"/>
          </a:p>
        </p:txBody>
      </p:sp>
      <p:sp>
        <p:nvSpPr>
          <p:cNvPr id="6" name="ZoneTexte 5"/>
          <p:cNvSpPr txBox="1"/>
          <p:nvPr/>
        </p:nvSpPr>
        <p:spPr>
          <a:xfrm>
            <a:off x="8044963" y="2901462"/>
            <a:ext cx="3657600"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clients bronze ne commandent pas souvent et peu en valeur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argent commandent de manière moyenne des objets de valeurs moyennes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or commandent des objets de grosse valeur et le plus fréquemment mais semble partir de la plateforme</a:t>
            </a:r>
            <a:endParaRPr lang="fr-FR" dirty="0"/>
          </a:p>
        </p:txBody>
      </p:sp>
    </p:spTree>
    <p:extLst>
      <p:ext uri="{BB962C8B-B14F-4D97-AF65-F5344CB8AC3E}">
        <p14:creationId xmlns:p14="http://schemas.microsoft.com/office/powerpoint/2010/main" val="1479471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Snake plot </a:t>
            </a:r>
            <a:r>
              <a:rPr lang="fr-FR" sz="6000" b="1" dirty="0" err="1" smtClean="0"/>
              <a:t>Kmeans</a:t>
            </a:r>
            <a:r>
              <a:rPr lang="fr-FR" sz="6000" b="1" dirty="0" smtClean="0"/>
              <a:t/>
            </a:r>
            <a:br>
              <a:rPr lang="fr-FR" sz="6000" b="1" dirty="0" smtClean="0"/>
            </a:b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17" y="1690688"/>
            <a:ext cx="7945985" cy="432367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27</a:t>
            </a:fld>
            <a:endParaRPr lang="fr-FR"/>
          </a:p>
        </p:txBody>
      </p:sp>
      <p:sp>
        <p:nvSpPr>
          <p:cNvPr id="5" name="ZoneTexte 4"/>
          <p:cNvSpPr txBox="1"/>
          <p:nvPr/>
        </p:nvSpPr>
        <p:spPr>
          <a:xfrm>
            <a:off x="8748346" y="1617785"/>
            <a:ext cx="3156439" cy="3693319"/>
          </a:xfrm>
          <a:prstGeom prst="rect">
            <a:avLst/>
          </a:prstGeom>
          <a:noFill/>
        </p:spPr>
        <p:txBody>
          <a:bodyPr wrap="square" rtlCol="0">
            <a:spAutoFit/>
          </a:bodyPr>
          <a:lstStyle/>
          <a:p>
            <a:r>
              <a:rPr lang="fr-FR" dirty="0" smtClean="0"/>
              <a:t>Cluster 0 : Peu de valeur, récence la moins élevé </a:t>
            </a:r>
          </a:p>
          <a:p>
            <a:endParaRPr lang="fr-FR" dirty="0"/>
          </a:p>
          <a:p>
            <a:r>
              <a:rPr lang="fr-FR" dirty="0" smtClean="0"/>
              <a:t>Cluster 1 : Dépense moyenne </a:t>
            </a:r>
          </a:p>
          <a:p>
            <a:endParaRPr lang="fr-FR" dirty="0"/>
          </a:p>
          <a:p>
            <a:r>
              <a:rPr lang="fr-FR" dirty="0" smtClean="0"/>
              <a:t>Cluster 2 : Dépenses les plus basses </a:t>
            </a:r>
          </a:p>
          <a:p>
            <a:endParaRPr lang="fr-FR" dirty="0"/>
          </a:p>
          <a:p>
            <a:r>
              <a:rPr lang="fr-FR" dirty="0" smtClean="0"/>
              <a:t>Cluster 3 : Dépenses les plus élevées</a:t>
            </a:r>
          </a:p>
          <a:p>
            <a:endParaRPr lang="fr-FR" dirty="0"/>
          </a:p>
          <a:p>
            <a:r>
              <a:rPr lang="fr-FR" dirty="0" smtClean="0"/>
              <a:t>Cluster 4: Fréquence la plus élevée</a:t>
            </a:r>
            <a:endParaRPr lang="fr-FR" dirty="0"/>
          </a:p>
        </p:txBody>
      </p:sp>
    </p:spTree>
    <p:extLst>
      <p:ext uri="{BB962C8B-B14F-4D97-AF65-F5344CB8AC3E}">
        <p14:creationId xmlns:p14="http://schemas.microsoft.com/office/powerpoint/2010/main" val="321550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6000" b="1" dirty="0" smtClean="0"/>
              <a:t>Nombre d’individus par clusters dans RFM manuel</a:t>
            </a:r>
            <a:endParaRPr lang="fr-FR" sz="6000" b="1"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28</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73" y="1944565"/>
            <a:ext cx="7290288" cy="3919904"/>
          </a:xfrm>
        </p:spPr>
      </p:pic>
      <p:sp>
        <p:nvSpPr>
          <p:cNvPr id="7" name="ZoneTexte 6"/>
          <p:cNvSpPr txBox="1"/>
          <p:nvPr/>
        </p:nvSpPr>
        <p:spPr>
          <a:xfrm>
            <a:off x="8210550" y="2981187"/>
            <a:ext cx="3543300" cy="923330"/>
          </a:xfrm>
          <a:prstGeom prst="rect">
            <a:avLst/>
          </a:prstGeom>
          <a:noFill/>
        </p:spPr>
        <p:txBody>
          <a:bodyPr wrap="square" rtlCol="0">
            <a:spAutoFit/>
          </a:bodyPr>
          <a:lstStyle/>
          <a:p>
            <a:r>
              <a:rPr lang="fr-FR" dirty="0" smtClean="0"/>
              <a:t>Les clients les plus importants représentent la plus petite proportion </a:t>
            </a:r>
            <a:endParaRPr lang="fr-FR" dirty="0"/>
          </a:p>
        </p:txBody>
      </p:sp>
    </p:spTree>
    <p:extLst>
      <p:ext uri="{BB962C8B-B14F-4D97-AF65-F5344CB8AC3E}">
        <p14:creationId xmlns:p14="http://schemas.microsoft.com/office/powerpoint/2010/main" val="70471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Nombre d’individus par clusters dans </a:t>
            </a:r>
            <a:r>
              <a:rPr lang="fr-FR" sz="6000" b="1" dirty="0" err="1" smtClean="0"/>
              <a:t>Kmeans</a:t>
            </a:r>
            <a:endParaRPr lang="fr-FR" sz="6000"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29</a:t>
            </a:fld>
            <a:endParaRPr lang="fr-F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20" y="2054775"/>
            <a:ext cx="6769844" cy="3937488"/>
          </a:xfrm>
        </p:spPr>
      </p:pic>
      <p:sp>
        <p:nvSpPr>
          <p:cNvPr id="8" name="ZoneTexte 7"/>
          <p:cNvSpPr txBox="1"/>
          <p:nvPr/>
        </p:nvSpPr>
        <p:spPr>
          <a:xfrm>
            <a:off x="8241323" y="2846082"/>
            <a:ext cx="3481754"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clients les plus importants sont dans le cluster 3 et 4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les moins importants dans le cluster 2</a:t>
            </a:r>
            <a:endParaRPr lang="fr-FR" dirty="0"/>
          </a:p>
        </p:txBody>
      </p:sp>
    </p:spTree>
    <p:extLst>
      <p:ext uri="{BB962C8B-B14F-4D97-AF65-F5344CB8AC3E}">
        <p14:creationId xmlns:p14="http://schemas.microsoft.com/office/powerpoint/2010/main" val="3053818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6377"/>
            <a:ext cx="12192000" cy="1664312"/>
          </a:xfrm>
        </p:spPr>
        <p:txBody>
          <a:bodyPr/>
          <a:lstStyle/>
          <a:p>
            <a:pPr algn="ctr"/>
            <a:r>
              <a:rPr lang="fr-FR" sz="6000" b="1" dirty="0" smtClean="0"/>
              <a:t>Objectifs</a:t>
            </a:r>
            <a:endParaRPr lang="fr-FR" sz="6000" b="1"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a:t>
            </a:fld>
            <a:endParaRPr lang="fr-FR"/>
          </a:p>
        </p:txBody>
      </p:sp>
      <p:graphicFrame>
        <p:nvGraphicFramePr>
          <p:cNvPr id="5" name="Diagramme 4"/>
          <p:cNvGraphicFramePr/>
          <p:nvPr>
            <p:extLst>
              <p:ext uri="{D42A27DB-BD31-4B8C-83A1-F6EECF244321}">
                <p14:modId xmlns:p14="http://schemas.microsoft.com/office/powerpoint/2010/main" val="1642501544"/>
              </p:ext>
            </p:extLst>
          </p:nvPr>
        </p:nvGraphicFramePr>
        <p:xfrm>
          <a:off x="2214684" y="1450733"/>
          <a:ext cx="7604369" cy="445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contenu 5"/>
          <p:cNvSpPr>
            <a:spLocks noGrp="1"/>
          </p:cNvSpPr>
          <p:nvPr>
            <p:ph idx="1"/>
          </p:nvPr>
        </p:nvSpPr>
        <p:spPr>
          <a:xfrm>
            <a:off x="759069" y="6721475"/>
            <a:ext cx="10515600" cy="4351338"/>
          </a:xfrm>
        </p:spPr>
        <p:txBody>
          <a:bodyPr/>
          <a:lstStyle/>
          <a:p>
            <a:endParaRPr lang="fr-FR"/>
          </a:p>
        </p:txBody>
      </p:sp>
    </p:spTree>
    <p:extLst>
      <p:ext uri="{BB962C8B-B14F-4D97-AF65-F5344CB8AC3E}">
        <p14:creationId xmlns:p14="http://schemas.microsoft.com/office/powerpoint/2010/main" val="4259891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1883"/>
            <a:ext cx="10515600" cy="1325563"/>
          </a:xfrm>
        </p:spPr>
        <p:txBody>
          <a:bodyPr/>
          <a:lstStyle/>
          <a:p>
            <a:pPr algn="ctr"/>
            <a:r>
              <a:rPr lang="fr-FR" b="1" dirty="0" smtClean="0"/>
              <a:t>Conclusion sur les clusters du RFM manuel</a:t>
            </a:r>
            <a:endParaRPr lang="fr-FR" b="1" dirty="0"/>
          </a:p>
        </p:txBody>
      </p:sp>
      <p:sp>
        <p:nvSpPr>
          <p:cNvPr id="3" name="Espace réservé du contenu 2"/>
          <p:cNvSpPr>
            <a:spLocks noGrp="1"/>
          </p:cNvSpPr>
          <p:nvPr>
            <p:ph idx="1"/>
          </p:nvPr>
        </p:nvSpPr>
        <p:spPr>
          <a:xfrm>
            <a:off x="685800" y="1744417"/>
            <a:ext cx="10445261" cy="4629517"/>
          </a:xfrm>
        </p:spPr>
        <p:txBody>
          <a:bodyPr>
            <a:normAutofit/>
          </a:bodyPr>
          <a:lstStyle/>
          <a:p>
            <a:pPr marL="0" indent="0">
              <a:buNone/>
            </a:pPr>
            <a:r>
              <a:rPr lang="fr-FR" u="sng" dirty="0" smtClean="0"/>
              <a:t>Client bronze </a:t>
            </a:r>
            <a:r>
              <a:rPr lang="fr-FR" dirty="0" smtClean="0"/>
              <a:t>: Clients peu importants mais qui semblent nouveaux donc clients avec potentiel</a:t>
            </a:r>
          </a:p>
          <a:p>
            <a:pPr marL="0" indent="0">
              <a:buNone/>
            </a:pPr>
            <a:endParaRPr lang="fr-FR" dirty="0"/>
          </a:p>
          <a:p>
            <a:pPr marL="0" indent="0">
              <a:buNone/>
            </a:pPr>
            <a:r>
              <a:rPr lang="fr-FR" u="sng" dirty="0" smtClean="0"/>
              <a:t>Clients argent </a:t>
            </a:r>
            <a:r>
              <a:rPr lang="fr-FR" dirty="0" smtClean="0"/>
              <a:t>: La majorité des clients. Ils dépensent moyennement et pas très souvent. Récence moyenne aussi.</a:t>
            </a:r>
          </a:p>
          <a:p>
            <a:pPr marL="0" indent="0">
              <a:buNone/>
            </a:pPr>
            <a:endParaRPr lang="fr-FR" dirty="0"/>
          </a:p>
          <a:p>
            <a:pPr marL="0" indent="0">
              <a:buNone/>
            </a:pPr>
            <a:r>
              <a:rPr lang="fr-FR" u="sng" dirty="0" smtClean="0"/>
              <a:t>Clients or </a:t>
            </a:r>
            <a:r>
              <a:rPr lang="fr-FR" dirty="0" smtClean="0"/>
              <a:t>: Les clients les plus importants. Ils commandent le plus souvent et apportent beaucoup de chiffre d’affaire. </a:t>
            </a: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30</a:t>
            </a:fld>
            <a:endParaRPr lang="fr-FR"/>
          </a:p>
        </p:txBody>
      </p:sp>
    </p:spTree>
    <p:extLst>
      <p:ext uri="{BB962C8B-B14F-4D97-AF65-F5344CB8AC3E}">
        <p14:creationId xmlns:p14="http://schemas.microsoft.com/office/powerpoint/2010/main" val="1997749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470"/>
            <a:ext cx="10515600" cy="1325563"/>
          </a:xfrm>
        </p:spPr>
        <p:txBody>
          <a:bodyPr/>
          <a:lstStyle/>
          <a:p>
            <a:pPr algn="ctr"/>
            <a:r>
              <a:rPr lang="fr-FR" b="1" dirty="0" smtClean="0"/>
              <a:t>Conclusion sur les clusters du </a:t>
            </a:r>
            <a:r>
              <a:rPr lang="fr-FR" b="1" dirty="0" err="1" smtClean="0"/>
              <a:t>Kmeans</a:t>
            </a:r>
            <a:endParaRPr lang="fr-FR" b="1" dirty="0"/>
          </a:p>
        </p:txBody>
      </p:sp>
      <p:sp>
        <p:nvSpPr>
          <p:cNvPr id="3" name="Espace réservé du contenu 2"/>
          <p:cNvSpPr>
            <a:spLocks noGrp="1"/>
          </p:cNvSpPr>
          <p:nvPr>
            <p:ph idx="1"/>
          </p:nvPr>
        </p:nvSpPr>
        <p:spPr>
          <a:xfrm>
            <a:off x="650631" y="1385033"/>
            <a:ext cx="10445261" cy="5155726"/>
          </a:xfrm>
        </p:spPr>
        <p:txBody>
          <a:bodyPr>
            <a:normAutofit/>
          </a:bodyPr>
          <a:lstStyle/>
          <a:p>
            <a:pPr marL="0" indent="0">
              <a:buNone/>
            </a:pPr>
            <a:r>
              <a:rPr lang="fr-FR" sz="2400" u="sng" dirty="0" smtClean="0"/>
              <a:t>Cluster 0 </a:t>
            </a:r>
            <a:r>
              <a:rPr lang="fr-FR" sz="2400" dirty="0" smtClean="0"/>
              <a:t>: Ce sont ceux qui n’ont pas commandés depuis longtemps. De plus ils n’apportent pas vraiment de valeur monétaire.</a:t>
            </a:r>
          </a:p>
          <a:p>
            <a:pPr marL="0" indent="0">
              <a:buNone/>
            </a:pPr>
            <a:endParaRPr lang="fr-FR" sz="2400" dirty="0"/>
          </a:p>
          <a:p>
            <a:pPr marL="0" indent="0">
              <a:buNone/>
            </a:pPr>
            <a:r>
              <a:rPr lang="fr-FR" sz="2400" u="sng" dirty="0" smtClean="0"/>
              <a:t>Cluster 1 </a:t>
            </a:r>
            <a:r>
              <a:rPr lang="fr-FR" sz="2400" dirty="0" smtClean="0"/>
              <a:t>: Tout est moyen, récence moyenne, dépense moyenne également</a:t>
            </a:r>
          </a:p>
          <a:p>
            <a:pPr marL="0" indent="0">
              <a:buNone/>
            </a:pPr>
            <a:endParaRPr lang="fr-FR" sz="2400" dirty="0"/>
          </a:p>
          <a:p>
            <a:pPr marL="0" indent="0">
              <a:buNone/>
            </a:pPr>
            <a:r>
              <a:rPr lang="fr-FR" sz="2400" u="sng" dirty="0" smtClean="0"/>
              <a:t>Cluster 2 </a:t>
            </a:r>
            <a:r>
              <a:rPr lang="fr-FR" sz="2400" dirty="0" smtClean="0"/>
              <a:t>: Ce sont ceux qui dépensent le moins mais avec la récence la plus élevée</a:t>
            </a:r>
          </a:p>
          <a:p>
            <a:pPr marL="0" indent="0">
              <a:buNone/>
            </a:pPr>
            <a:endParaRPr lang="fr-FR" sz="2400" dirty="0"/>
          </a:p>
          <a:p>
            <a:pPr marL="0" indent="0">
              <a:buNone/>
            </a:pPr>
            <a:r>
              <a:rPr lang="fr-FR" sz="2400" u="sng" dirty="0" smtClean="0"/>
              <a:t>Cluster 3 </a:t>
            </a:r>
            <a:r>
              <a:rPr lang="fr-FR" sz="2400" dirty="0" smtClean="0"/>
              <a:t>: Ce sont ceux qui dépensent le plus. </a:t>
            </a:r>
          </a:p>
          <a:p>
            <a:pPr marL="0" indent="0">
              <a:buNone/>
            </a:pPr>
            <a:endParaRPr lang="fr-FR" sz="2400" dirty="0"/>
          </a:p>
          <a:p>
            <a:pPr marL="0" indent="0">
              <a:buNone/>
            </a:pPr>
            <a:r>
              <a:rPr lang="fr-FR" sz="2400" u="sng" dirty="0" smtClean="0"/>
              <a:t>Cluster 4 </a:t>
            </a:r>
            <a:r>
              <a:rPr lang="fr-FR" sz="2400" dirty="0" smtClean="0"/>
              <a:t>: Ce sont ceux qui dépensent le plus souvent, avec des dépenses correctes</a:t>
            </a: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31</a:t>
            </a:fld>
            <a:endParaRPr lang="fr-FR"/>
          </a:p>
        </p:txBody>
      </p:sp>
    </p:spTree>
    <p:extLst>
      <p:ext uri="{BB962C8B-B14F-4D97-AF65-F5344CB8AC3E}">
        <p14:creationId xmlns:p14="http://schemas.microsoft.com/office/powerpoint/2010/main" val="1610942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Contrat de maintenance</a:t>
            </a:r>
            <a:endParaRPr lang="fr-FR" sz="6000" b="1"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32</a:t>
            </a:fld>
            <a:endParaRPr lang="fr-FR"/>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2076111708"/>
              </p:ext>
            </p:extLst>
          </p:nvPr>
        </p:nvGraphicFramePr>
        <p:xfrm>
          <a:off x="254976" y="1565031"/>
          <a:ext cx="11808069" cy="461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849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Contrat de maintenance</a:t>
            </a:r>
            <a:endParaRPr lang="fr-FR" sz="60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721"/>
            <a:ext cx="5965195" cy="3919659"/>
          </a:xfrm>
        </p:spPr>
      </p:pic>
      <p:sp>
        <p:nvSpPr>
          <p:cNvPr id="4" name="Espace réservé du numéro de diapositive 3"/>
          <p:cNvSpPr>
            <a:spLocks noGrp="1"/>
          </p:cNvSpPr>
          <p:nvPr>
            <p:ph type="sldNum" sz="quarter" idx="12"/>
          </p:nvPr>
        </p:nvSpPr>
        <p:spPr/>
        <p:txBody>
          <a:bodyPr/>
          <a:lstStyle/>
          <a:p>
            <a:fld id="{3A6BDACD-33AC-4A26-8801-5356CCA481A7}" type="slidenum">
              <a:rPr lang="fr-FR" smtClean="0"/>
              <a:t>33</a:t>
            </a:fld>
            <a:endParaRPr lang="fr-FR"/>
          </a:p>
        </p:txBody>
      </p:sp>
      <p:sp>
        <p:nvSpPr>
          <p:cNvPr id="6" name="ZoneTexte 5"/>
          <p:cNvSpPr txBox="1"/>
          <p:nvPr/>
        </p:nvSpPr>
        <p:spPr>
          <a:xfrm>
            <a:off x="7561384" y="2918411"/>
            <a:ext cx="4226169"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L’ARI score décroit au cours du temps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On propose une maintenance lorsque le seuil de 0,50 est atteint. </a:t>
            </a:r>
            <a:endParaRPr lang="fr-FR" dirty="0"/>
          </a:p>
        </p:txBody>
      </p:sp>
      <p:sp>
        <p:nvSpPr>
          <p:cNvPr id="7" name="ZoneTexte 6"/>
          <p:cNvSpPr txBox="1"/>
          <p:nvPr/>
        </p:nvSpPr>
        <p:spPr>
          <a:xfrm>
            <a:off x="1855177" y="1778389"/>
            <a:ext cx="5046784" cy="369332"/>
          </a:xfrm>
          <a:prstGeom prst="rect">
            <a:avLst/>
          </a:prstGeom>
          <a:noFill/>
        </p:spPr>
        <p:txBody>
          <a:bodyPr wrap="square" rtlCol="0">
            <a:spAutoFit/>
          </a:bodyPr>
          <a:lstStyle/>
          <a:p>
            <a:r>
              <a:rPr lang="fr-FR" dirty="0" smtClean="0"/>
              <a:t>Évolution du ARI score au cours du temps </a:t>
            </a:r>
            <a:endParaRPr lang="fr-FR" dirty="0"/>
          </a:p>
        </p:txBody>
      </p:sp>
    </p:spTree>
    <p:extLst>
      <p:ext uri="{BB962C8B-B14F-4D97-AF65-F5344CB8AC3E}">
        <p14:creationId xmlns:p14="http://schemas.microsoft.com/office/powerpoint/2010/main" val="1933684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52900" y="2303413"/>
            <a:ext cx="3828274" cy="1330376"/>
          </a:xfrm>
        </p:spPr>
        <p:txBody>
          <a:bodyPr/>
          <a:lstStyle/>
          <a:p>
            <a:r>
              <a:rPr lang="fr-FR" sz="6000" b="1" dirty="0" smtClean="0"/>
              <a:t>Conclusion</a:t>
            </a:r>
            <a:endParaRPr lang="fr-FR" sz="6000" b="1"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34</a:t>
            </a:fld>
            <a:endParaRPr lang="fr-FR"/>
          </a:p>
        </p:txBody>
      </p:sp>
    </p:spTree>
    <p:extLst>
      <p:ext uri="{BB962C8B-B14F-4D97-AF65-F5344CB8AC3E}">
        <p14:creationId xmlns:p14="http://schemas.microsoft.com/office/powerpoint/2010/main" val="1046005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rmAutofit/>
          </a:bodyPr>
          <a:lstStyle/>
          <a:p>
            <a:pPr algn="ctr"/>
            <a:r>
              <a:rPr lang="fr-FR" sz="6000" b="1" dirty="0" smtClean="0"/>
              <a:t>Organisation des données</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688" y="1106833"/>
            <a:ext cx="8373534" cy="5079597"/>
          </a:xfrm>
        </p:spPr>
      </p:pic>
      <p:sp>
        <p:nvSpPr>
          <p:cNvPr id="5" name="ZoneTexte 4"/>
          <p:cNvSpPr txBox="1"/>
          <p:nvPr/>
        </p:nvSpPr>
        <p:spPr>
          <a:xfrm>
            <a:off x="3776838" y="6186430"/>
            <a:ext cx="5301848" cy="369332"/>
          </a:xfrm>
          <a:prstGeom prst="rect">
            <a:avLst/>
          </a:prstGeom>
          <a:noFill/>
        </p:spPr>
        <p:txBody>
          <a:bodyPr wrap="square" rtlCol="0">
            <a:spAutoFit/>
          </a:bodyPr>
          <a:lstStyle/>
          <a:p>
            <a:r>
              <a:rPr lang="fr-FR" dirty="0" smtClean="0"/>
              <a:t>Les différentes tables et les relations des données</a:t>
            </a:r>
            <a:endParaRPr lang="fr-FR"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4</a:t>
            </a:fld>
            <a:endParaRPr lang="fr-FR"/>
          </a:p>
        </p:txBody>
      </p:sp>
    </p:spTree>
    <p:extLst>
      <p:ext uri="{BB962C8B-B14F-4D97-AF65-F5344CB8AC3E}">
        <p14:creationId xmlns:p14="http://schemas.microsoft.com/office/powerpoint/2010/main" val="2221625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Préparation du </a:t>
            </a:r>
            <a:r>
              <a:rPr lang="fr-FR" sz="6000" b="1" dirty="0" err="1" smtClean="0"/>
              <a:t>dataset</a:t>
            </a:r>
            <a:endParaRPr lang="fr-FR" sz="6000" b="1" dirty="0"/>
          </a:p>
        </p:txBody>
      </p:sp>
      <p:sp>
        <p:nvSpPr>
          <p:cNvPr id="3" name="Espace réservé du contenu 2"/>
          <p:cNvSpPr>
            <a:spLocks noGrp="1"/>
          </p:cNvSpPr>
          <p:nvPr>
            <p:ph idx="1"/>
          </p:nvPr>
        </p:nvSpPr>
        <p:spPr/>
        <p:txBody>
          <a:bodyPr/>
          <a:lstStyle/>
          <a:p>
            <a:r>
              <a:rPr lang="fr-FR" dirty="0" smtClean="0"/>
              <a:t>Création de nouvelles </a:t>
            </a:r>
            <a:r>
              <a:rPr lang="fr-FR" dirty="0"/>
              <a:t>variables </a:t>
            </a:r>
          </a:p>
          <a:p>
            <a:endParaRPr lang="fr-FR" dirty="0" smtClean="0"/>
          </a:p>
          <a:p>
            <a:r>
              <a:rPr lang="fr-FR" dirty="0" smtClean="0"/>
              <a:t>Suppression des valeurs manquantes (seulement deux colonnes avec plus de 5%)</a:t>
            </a:r>
          </a:p>
          <a:p>
            <a:endParaRPr lang="fr-FR" dirty="0"/>
          </a:p>
          <a:p>
            <a:r>
              <a:rPr lang="fr-FR" dirty="0" smtClean="0"/>
              <a:t>Fusion de tous les </a:t>
            </a:r>
            <a:r>
              <a:rPr lang="fr-FR" dirty="0" err="1" smtClean="0"/>
              <a:t>datasets</a:t>
            </a:r>
            <a:r>
              <a:rPr lang="fr-FR" dirty="0" smtClean="0"/>
              <a:t> pour faciliter l’analyse</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5</a:t>
            </a:fld>
            <a:endParaRPr lang="fr-FR"/>
          </a:p>
        </p:txBody>
      </p:sp>
    </p:spTree>
    <p:extLst>
      <p:ext uri="{BB962C8B-B14F-4D97-AF65-F5344CB8AC3E}">
        <p14:creationId xmlns:p14="http://schemas.microsoft.com/office/powerpoint/2010/main" val="3791505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79" y="1550575"/>
            <a:ext cx="8116521" cy="4251511"/>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6</a:t>
            </a:fld>
            <a:endParaRPr lang="fr-FR"/>
          </a:p>
        </p:txBody>
      </p:sp>
      <p:sp>
        <p:nvSpPr>
          <p:cNvPr id="4" name="ZoneTexte 3"/>
          <p:cNvSpPr txBox="1"/>
          <p:nvPr/>
        </p:nvSpPr>
        <p:spPr>
          <a:xfrm>
            <a:off x="9082454" y="2901461"/>
            <a:ext cx="2875085" cy="2308324"/>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grandes villes commandent énormément plus que les autres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Cela aura un impact sur la façon d’organiser les transports de colis</a:t>
            </a:r>
            <a:endParaRPr lang="fr-FR" dirty="0"/>
          </a:p>
        </p:txBody>
      </p:sp>
    </p:spTree>
    <p:extLst>
      <p:ext uri="{BB962C8B-B14F-4D97-AF65-F5344CB8AC3E}">
        <p14:creationId xmlns:p14="http://schemas.microsoft.com/office/powerpoint/2010/main" val="222195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690" y="1027906"/>
            <a:ext cx="8772619" cy="5265356"/>
          </a:xfrm>
        </p:spPr>
      </p:pic>
      <p:sp>
        <p:nvSpPr>
          <p:cNvPr id="4" name="ZoneTexte 3"/>
          <p:cNvSpPr txBox="1"/>
          <p:nvPr/>
        </p:nvSpPr>
        <p:spPr>
          <a:xfrm>
            <a:off x="4402665" y="6400800"/>
            <a:ext cx="3386667" cy="369332"/>
          </a:xfrm>
          <a:prstGeom prst="rect">
            <a:avLst/>
          </a:prstGeom>
          <a:noFill/>
        </p:spPr>
        <p:txBody>
          <a:bodyPr wrap="square" rtlCol="0">
            <a:spAutoFit/>
          </a:bodyPr>
          <a:lstStyle/>
          <a:p>
            <a:r>
              <a:rPr lang="fr-FR" dirty="0" smtClean="0"/>
              <a:t>Emplacement des achats sur </a:t>
            </a:r>
            <a:r>
              <a:rPr lang="fr-FR" dirty="0" err="1" smtClean="0"/>
              <a:t>Olist</a:t>
            </a:r>
            <a:endParaRPr lang="fr-FR"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7</a:t>
            </a:fld>
            <a:endParaRPr lang="fr-FR"/>
          </a:p>
        </p:txBody>
      </p:sp>
    </p:spTree>
    <p:extLst>
      <p:ext uri="{BB962C8B-B14F-4D97-AF65-F5344CB8AC3E}">
        <p14:creationId xmlns:p14="http://schemas.microsoft.com/office/powerpoint/2010/main" val="218738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Analyse exploratoire</a:t>
            </a:r>
            <a:br>
              <a:rPr lang="fr-FR" sz="6000" b="1" dirty="0"/>
            </a:br>
            <a:endParaRPr lang="fr-FR" sz="60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85" y="1602445"/>
            <a:ext cx="8173915" cy="4203959"/>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8</a:t>
            </a:fld>
            <a:endParaRPr lang="fr-FR"/>
          </a:p>
        </p:txBody>
      </p:sp>
      <p:sp>
        <p:nvSpPr>
          <p:cNvPr id="5" name="ZoneTexte 4"/>
          <p:cNvSpPr txBox="1"/>
          <p:nvPr/>
        </p:nvSpPr>
        <p:spPr>
          <a:xfrm>
            <a:off x="8897816" y="2892670"/>
            <a:ext cx="3033346" cy="923330"/>
          </a:xfrm>
          <a:prstGeom prst="rect">
            <a:avLst/>
          </a:prstGeom>
          <a:noFill/>
        </p:spPr>
        <p:txBody>
          <a:bodyPr wrap="square" rtlCol="0">
            <a:spAutoFit/>
          </a:bodyPr>
          <a:lstStyle/>
          <a:p>
            <a:r>
              <a:rPr lang="fr-FR" dirty="0" smtClean="0"/>
              <a:t>On voit qu’il y a une écrasante dominance de certaines catégorie comparé aux autres</a:t>
            </a:r>
            <a:endParaRPr lang="fr-FR" dirty="0"/>
          </a:p>
        </p:txBody>
      </p:sp>
    </p:spTree>
    <p:extLst>
      <p:ext uri="{BB962C8B-B14F-4D97-AF65-F5344CB8AC3E}">
        <p14:creationId xmlns:p14="http://schemas.microsoft.com/office/powerpoint/2010/main" val="254081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50751"/>
            <a:ext cx="12191999" cy="1757179"/>
          </a:xfrm>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9</a:t>
            </a:fld>
            <a:endParaRPr lang="fr-FR"/>
          </a:p>
        </p:txBody>
      </p:sp>
      <p:sp>
        <p:nvSpPr>
          <p:cNvPr id="4" name="ZoneTexte 3"/>
          <p:cNvSpPr txBox="1"/>
          <p:nvPr/>
        </p:nvSpPr>
        <p:spPr>
          <a:xfrm>
            <a:off x="8362950" y="2912428"/>
            <a:ext cx="2990850" cy="1200329"/>
          </a:xfrm>
          <a:prstGeom prst="rect">
            <a:avLst/>
          </a:prstGeom>
          <a:noFill/>
        </p:spPr>
        <p:txBody>
          <a:bodyPr wrap="square" rtlCol="0">
            <a:spAutoFit/>
          </a:bodyPr>
          <a:lstStyle/>
          <a:p>
            <a:r>
              <a:rPr lang="fr-FR" dirty="0" smtClean="0"/>
              <a:t>Le nombre de clients augmente au fur et a mesure du temps pour se stabiliser durant 2018</a:t>
            </a: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188" y="1662112"/>
            <a:ext cx="7284407" cy="4351338"/>
          </a:xfrm>
        </p:spPr>
      </p:pic>
    </p:spTree>
    <p:extLst>
      <p:ext uri="{BB962C8B-B14F-4D97-AF65-F5344CB8AC3E}">
        <p14:creationId xmlns:p14="http://schemas.microsoft.com/office/powerpoint/2010/main" val="1676990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1156</Words>
  <Application>Microsoft Office PowerPoint</Application>
  <PresentationFormat>Grand écran</PresentationFormat>
  <Paragraphs>177</Paragraphs>
  <Slides>34</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Calibri Light</vt:lpstr>
      <vt:lpstr>Thème Office</vt:lpstr>
      <vt:lpstr>Segmentation des clients du site Olist</vt:lpstr>
      <vt:lpstr>Problématique</vt:lpstr>
      <vt:lpstr>Objectifs</vt:lpstr>
      <vt:lpstr>Organisation des données</vt:lpstr>
      <vt:lpstr>Préparation du dataset</vt:lpstr>
      <vt:lpstr>Analyse exploratoire </vt:lpstr>
      <vt:lpstr>Analyse exploratoire </vt:lpstr>
      <vt:lpstr>Analyse exploratoire </vt:lpstr>
      <vt:lpstr>Analyse exploratoire </vt:lpstr>
      <vt:lpstr>Analyse exploratoire </vt:lpstr>
      <vt:lpstr>Analyse exploratoire </vt:lpstr>
      <vt:lpstr>RFM Manuel</vt:lpstr>
      <vt:lpstr>Distribution des données RFM</vt:lpstr>
      <vt:lpstr>Visualisation des données RFM </vt:lpstr>
      <vt:lpstr>Distribution de la récence</vt:lpstr>
      <vt:lpstr>Distribution de la fréquence et des dépenses</vt:lpstr>
      <vt:lpstr>Distribution de la fréquence et des dépenses après manipulation</vt:lpstr>
      <vt:lpstr>Distribution des données RFM après normalisation</vt:lpstr>
      <vt:lpstr>T-SNE</vt:lpstr>
      <vt:lpstr>Visualisation des données RFM après manipulations</vt:lpstr>
      <vt:lpstr>Modèles de clustering</vt:lpstr>
      <vt:lpstr>Visualisation avec DBSCAN</vt:lpstr>
      <vt:lpstr>Méthode du coude (Kmeans)</vt:lpstr>
      <vt:lpstr>Visualisation des données Kmeans</vt:lpstr>
      <vt:lpstr>Coefficient de silhouette</vt:lpstr>
      <vt:lpstr>Snake plot RFM manuel </vt:lpstr>
      <vt:lpstr>Snake plot Kmeans </vt:lpstr>
      <vt:lpstr>Nombre d’individus par clusters dans RFM manuel</vt:lpstr>
      <vt:lpstr>Nombre d’individus par clusters dans Kmeans</vt:lpstr>
      <vt:lpstr>Conclusion sur les clusters du RFM manuel</vt:lpstr>
      <vt:lpstr>Conclusion sur les clusters du Kmeans</vt:lpstr>
      <vt:lpstr>Contrat de maintenance</vt:lpstr>
      <vt:lpstr>Contrat de maintenance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Julien RIGOT</dc:creator>
  <cp:lastModifiedBy>Mikozo</cp:lastModifiedBy>
  <cp:revision>43</cp:revision>
  <dcterms:created xsi:type="dcterms:W3CDTF">2021-05-11T18:45:10Z</dcterms:created>
  <dcterms:modified xsi:type="dcterms:W3CDTF">2022-11-28T16:14:03Z</dcterms:modified>
</cp:coreProperties>
</file>