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3"/>
  </p:notesMasterIdLst>
  <p:sldIdLst>
    <p:sldId id="256" r:id="rId2"/>
    <p:sldId id="258" r:id="rId3"/>
    <p:sldId id="260" r:id="rId4"/>
    <p:sldId id="336" r:id="rId5"/>
    <p:sldId id="335" r:id="rId6"/>
    <p:sldId id="301" r:id="rId7"/>
    <p:sldId id="344" r:id="rId8"/>
    <p:sldId id="318" r:id="rId9"/>
    <p:sldId id="326" r:id="rId10"/>
    <p:sldId id="331" r:id="rId11"/>
    <p:sldId id="337" r:id="rId12"/>
    <p:sldId id="345" r:id="rId13"/>
    <p:sldId id="316" r:id="rId14"/>
    <p:sldId id="330" r:id="rId15"/>
    <p:sldId id="342" r:id="rId16"/>
    <p:sldId id="341" r:id="rId17"/>
    <p:sldId id="339" r:id="rId18"/>
    <p:sldId id="297" r:id="rId19"/>
    <p:sldId id="343" r:id="rId20"/>
    <p:sldId id="266" r:id="rId21"/>
    <p:sldId id="274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n RIGOT" initials="JR" lastIdx="1" clrIdx="0">
    <p:extLst>
      <p:ext uri="{19B8F6BF-5375-455C-9EA6-DF929625EA0E}">
        <p15:presenceInfo xmlns:p15="http://schemas.microsoft.com/office/powerpoint/2012/main" userId="7b87a5e3e80641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5930" autoAdjust="0"/>
  </p:normalViewPr>
  <p:slideViewPr>
    <p:cSldViewPr snapToGrid="0">
      <p:cViewPr varScale="1">
        <p:scale>
          <a:sx n="78" d="100"/>
          <a:sy n="78" d="100"/>
        </p:scale>
        <p:origin x="91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FC6321-F3D7-4E1B-8AD7-4B75291E4D31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A9D60D4-A3B8-4363-A741-DA83199C5658}">
      <dgm:prSet phldrT="[Texte]"/>
      <dgm:spPr/>
      <dgm:t>
        <a:bodyPr/>
        <a:lstStyle/>
        <a:p>
          <a:r>
            <a:rPr lang="fr-FR" b="0" i="0" dirty="0" smtClean="0"/>
            <a:t>Prédire le sentiment associé à un tweet</a:t>
          </a:r>
          <a:endParaRPr lang="fr-FR" dirty="0"/>
        </a:p>
      </dgm:t>
    </dgm:pt>
    <dgm:pt modelId="{8FEA7EB9-F38D-4D89-9823-98C659A2CB4B}" type="parTrans" cxnId="{1F55C35A-FFF5-4B6A-B646-57B8D8E1B21F}">
      <dgm:prSet/>
      <dgm:spPr/>
      <dgm:t>
        <a:bodyPr/>
        <a:lstStyle/>
        <a:p>
          <a:endParaRPr lang="fr-FR"/>
        </a:p>
      </dgm:t>
    </dgm:pt>
    <dgm:pt modelId="{1F2B6837-AD11-4934-A19A-F693DD4407E6}" type="sibTrans" cxnId="{1F55C35A-FFF5-4B6A-B646-57B8D8E1B21F}">
      <dgm:prSet/>
      <dgm:spPr/>
      <dgm:t>
        <a:bodyPr/>
        <a:lstStyle/>
        <a:p>
          <a:endParaRPr lang="fr-FR"/>
        </a:p>
      </dgm:t>
    </dgm:pt>
    <dgm:pt modelId="{18362F1D-9D9D-4EFD-BF1B-F3E9D698962A}">
      <dgm:prSet phldrT="[Texte]"/>
      <dgm:spPr/>
      <dgm:t>
        <a:bodyPr/>
        <a:lstStyle/>
        <a:p>
          <a:r>
            <a:rPr lang="fr-FR" dirty="0" smtClean="0"/>
            <a:t>Utiliser un jeu de données existant </a:t>
          </a:r>
          <a:endParaRPr lang="fr-FR" dirty="0"/>
        </a:p>
      </dgm:t>
    </dgm:pt>
    <dgm:pt modelId="{1B478FD8-CA39-4CCD-9ED5-630CD3B0C93F}" type="parTrans" cxnId="{9E317227-58A6-412D-9340-7BCABCECFD07}">
      <dgm:prSet/>
      <dgm:spPr/>
      <dgm:t>
        <a:bodyPr/>
        <a:lstStyle/>
        <a:p>
          <a:endParaRPr lang="fr-FR"/>
        </a:p>
      </dgm:t>
    </dgm:pt>
    <dgm:pt modelId="{24BB5809-2E00-4087-9A36-29028236E558}" type="sibTrans" cxnId="{9E317227-58A6-412D-9340-7BCABCECFD07}">
      <dgm:prSet/>
      <dgm:spPr/>
      <dgm:t>
        <a:bodyPr/>
        <a:lstStyle/>
        <a:p>
          <a:endParaRPr lang="fr-FR"/>
        </a:p>
      </dgm:t>
    </dgm:pt>
    <dgm:pt modelId="{6F2E8B3B-1C47-47CC-8E6A-9037A4B09093}">
      <dgm:prSet phldrT="[Texte]"/>
      <dgm:spPr/>
      <dgm:t>
        <a:bodyPr/>
        <a:lstStyle/>
        <a:p>
          <a:r>
            <a:rPr lang="fr-FR" dirty="0" smtClean="0"/>
            <a:t>Préparer un modèle de prédiction </a:t>
          </a:r>
          <a:endParaRPr lang="fr-FR" dirty="0"/>
        </a:p>
      </dgm:t>
    </dgm:pt>
    <dgm:pt modelId="{5F4887DB-21BB-4AF0-B073-47FF16568C0F}" type="parTrans" cxnId="{819ECF05-5519-4A06-9D59-E6924CD17591}">
      <dgm:prSet/>
      <dgm:spPr/>
      <dgm:t>
        <a:bodyPr/>
        <a:lstStyle/>
        <a:p>
          <a:endParaRPr lang="fr-FR"/>
        </a:p>
      </dgm:t>
    </dgm:pt>
    <dgm:pt modelId="{5D776280-4DD6-43B5-B05E-18094D7443ED}" type="sibTrans" cxnId="{819ECF05-5519-4A06-9D59-E6924CD17591}">
      <dgm:prSet/>
      <dgm:spPr/>
      <dgm:t>
        <a:bodyPr/>
        <a:lstStyle/>
        <a:p>
          <a:endParaRPr lang="fr-FR"/>
        </a:p>
      </dgm:t>
    </dgm:pt>
    <dgm:pt modelId="{9BBA30E2-F72E-49B1-A3CE-445238B99325}" type="pres">
      <dgm:prSet presAssocID="{3CFC6321-F3D7-4E1B-8AD7-4B75291E4D3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7969372-7F2D-4EDC-8FD6-6A1F9CD22443}" type="pres">
      <dgm:prSet presAssocID="{6F2E8B3B-1C47-47CC-8E6A-9037A4B09093}" presName="boxAndChildren" presStyleCnt="0"/>
      <dgm:spPr/>
    </dgm:pt>
    <dgm:pt modelId="{F7BCDBD4-571A-4083-9013-00EDE9A83A04}" type="pres">
      <dgm:prSet presAssocID="{6F2E8B3B-1C47-47CC-8E6A-9037A4B09093}" presName="parentTextBox" presStyleLbl="node1" presStyleIdx="0" presStyleCnt="3"/>
      <dgm:spPr/>
      <dgm:t>
        <a:bodyPr/>
        <a:lstStyle/>
        <a:p>
          <a:endParaRPr lang="fr-FR"/>
        </a:p>
      </dgm:t>
    </dgm:pt>
    <dgm:pt modelId="{887C2E2A-4934-47D2-A81E-4BFC1CB50BC3}" type="pres">
      <dgm:prSet presAssocID="{24BB5809-2E00-4087-9A36-29028236E558}" presName="sp" presStyleCnt="0"/>
      <dgm:spPr/>
    </dgm:pt>
    <dgm:pt modelId="{BD73D7A5-BC5A-482B-BAC4-41342E95F445}" type="pres">
      <dgm:prSet presAssocID="{18362F1D-9D9D-4EFD-BF1B-F3E9D698962A}" presName="arrowAndChildren" presStyleCnt="0"/>
      <dgm:spPr/>
    </dgm:pt>
    <dgm:pt modelId="{67249219-6A2E-4BAE-B305-A934DC73031B}" type="pres">
      <dgm:prSet presAssocID="{18362F1D-9D9D-4EFD-BF1B-F3E9D698962A}" presName="parentTextArrow" presStyleLbl="node1" presStyleIdx="1" presStyleCnt="3"/>
      <dgm:spPr/>
      <dgm:t>
        <a:bodyPr/>
        <a:lstStyle/>
        <a:p>
          <a:endParaRPr lang="fr-FR"/>
        </a:p>
      </dgm:t>
    </dgm:pt>
    <dgm:pt modelId="{A1F55FDA-2D64-49B1-B320-699BEBABB743}" type="pres">
      <dgm:prSet presAssocID="{1F2B6837-AD11-4934-A19A-F693DD4407E6}" presName="sp" presStyleCnt="0"/>
      <dgm:spPr/>
    </dgm:pt>
    <dgm:pt modelId="{E110418C-5C41-4B15-BD25-E1FC0E2A2328}" type="pres">
      <dgm:prSet presAssocID="{AA9D60D4-A3B8-4363-A741-DA83199C5658}" presName="arrowAndChildren" presStyleCnt="0"/>
      <dgm:spPr/>
    </dgm:pt>
    <dgm:pt modelId="{0CB3C4D7-98E7-4410-9728-C61B74D40CC8}" type="pres">
      <dgm:prSet presAssocID="{AA9D60D4-A3B8-4363-A741-DA83199C5658}" presName="parentTextArrow" presStyleLbl="node1" presStyleIdx="2" presStyleCnt="3"/>
      <dgm:spPr/>
      <dgm:t>
        <a:bodyPr/>
        <a:lstStyle/>
        <a:p>
          <a:endParaRPr lang="fr-FR"/>
        </a:p>
      </dgm:t>
    </dgm:pt>
  </dgm:ptLst>
  <dgm:cxnLst>
    <dgm:cxn modelId="{1F55C35A-FFF5-4B6A-B646-57B8D8E1B21F}" srcId="{3CFC6321-F3D7-4E1B-8AD7-4B75291E4D31}" destId="{AA9D60D4-A3B8-4363-A741-DA83199C5658}" srcOrd="0" destOrd="0" parTransId="{8FEA7EB9-F38D-4D89-9823-98C659A2CB4B}" sibTransId="{1F2B6837-AD11-4934-A19A-F693DD4407E6}"/>
    <dgm:cxn modelId="{6C982D13-2274-4EC3-A7C3-F0217797FD2C}" type="presOf" srcId="{6F2E8B3B-1C47-47CC-8E6A-9037A4B09093}" destId="{F7BCDBD4-571A-4083-9013-00EDE9A83A04}" srcOrd="0" destOrd="0" presId="urn:microsoft.com/office/officeart/2005/8/layout/process4"/>
    <dgm:cxn modelId="{B224732F-A80F-4D69-A83A-355FCBCDD68A}" type="presOf" srcId="{3CFC6321-F3D7-4E1B-8AD7-4B75291E4D31}" destId="{9BBA30E2-F72E-49B1-A3CE-445238B99325}" srcOrd="0" destOrd="0" presId="urn:microsoft.com/office/officeart/2005/8/layout/process4"/>
    <dgm:cxn modelId="{819ECF05-5519-4A06-9D59-E6924CD17591}" srcId="{3CFC6321-F3D7-4E1B-8AD7-4B75291E4D31}" destId="{6F2E8B3B-1C47-47CC-8E6A-9037A4B09093}" srcOrd="2" destOrd="0" parTransId="{5F4887DB-21BB-4AF0-B073-47FF16568C0F}" sibTransId="{5D776280-4DD6-43B5-B05E-18094D7443ED}"/>
    <dgm:cxn modelId="{6F47C7D1-ED2C-4D54-B809-0AA1E6B08B79}" type="presOf" srcId="{18362F1D-9D9D-4EFD-BF1B-F3E9D698962A}" destId="{67249219-6A2E-4BAE-B305-A934DC73031B}" srcOrd="0" destOrd="0" presId="urn:microsoft.com/office/officeart/2005/8/layout/process4"/>
    <dgm:cxn modelId="{C472C9CB-64ED-4715-9A38-8BC694F6A514}" type="presOf" srcId="{AA9D60D4-A3B8-4363-A741-DA83199C5658}" destId="{0CB3C4D7-98E7-4410-9728-C61B74D40CC8}" srcOrd="0" destOrd="0" presId="urn:microsoft.com/office/officeart/2005/8/layout/process4"/>
    <dgm:cxn modelId="{9E317227-58A6-412D-9340-7BCABCECFD07}" srcId="{3CFC6321-F3D7-4E1B-8AD7-4B75291E4D31}" destId="{18362F1D-9D9D-4EFD-BF1B-F3E9D698962A}" srcOrd="1" destOrd="0" parTransId="{1B478FD8-CA39-4CCD-9ED5-630CD3B0C93F}" sibTransId="{24BB5809-2E00-4087-9A36-29028236E558}"/>
    <dgm:cxn modelId="{C29FB997-85CD-4A6C-ADF4-C3CCD0D31698}" type="presParOf" srcId="{9BBA30E2-F72E-49B1-A3CE-445238B99325}" destId="{F7969372-7F2D-4EDC-8FD6-6A1F9CD22443}" srcOrd="0" destOrd="0" presId="urn:microsoft.com/office/officeart/2005/8/layout/process4"/>
    <dgm:cxn modelId="{23B2F203-0DCA-49F1-841E-61F2C5F223A2}" type="presParOf" srcId="{F7969372-7F2D-4EDC-8FD6-6A1F9CD22443}" destId="{F7BCDBD4-571A-4083-9013-00EDE9A83A04}" srcOrd="0" destOrd="0" presId="urn:microsoft.com/office/officeart/2005/8/layout/process4"/>
    <dgm:cxn modelId="{A6FEABC9-D861-41EE-8B5B-4A27AA97C08F}" type="presParOf" srcId="{9BBA30E2-F72E-49B1-A3CE-445238B99325}" destId="{887C2E2A-4934-47D2-A81E-4BFC1CB50BC3}" srcOrd="1" destOrd="0" presId="urn:microsoft.com/office/officeart/2005/8/layout/process4"/>
    <dgm:cxn modelId="{57055D2A-3746-493E-8B5A-8AB950FE62E3}" type="presParOf" srcId="{9BBA30E2-F72E-49B1-A3CE-445238B99325}" destId="{BD73D7A5-BC5A-482B-BAC4-41342E95F445}" srcOrd="2" destOrd="0" presId="urn:microsoft.com/office/officeart/2005/8/layout/process4"/>
    <dgm:cxn modelId="{075FD6AB-D0C5-4504-9D92-32518B9AB9FA}" type="presParOf" srcId="{BD73D7A5-BC5A-482B-BAC4-41342E95F445}" destId="{67249219-6A2E-4BAE-B305-A934DC73031B}" srcOrd="0" destOrd="0" presId="urn:microsoft.com/office/officeart/2005/8/layout/process4"/>
    <dgm:cxn modelId="{9CB28AB0-BF35-4214-BC82-BFC8104DC776}" type="presParOf" srcId="{9BBA30E2-F72E-49B1-A3CE-445238B99325}" destId="{A1F55FDA-2D64-49B1-B320-699BEBABB743}" srcOrd="3" destOrd="0" presId="urn:microsoft.com/office/officeart/2005/8/layout/process4"/>
    <dgm:cxn modelId="{B78BE3D9-1BCD-415F-9BAB-17C85F3DF42D}" type="presParOf" srcId="{9BBA30E2-F72E-49B1-A3CE-445238B99325}" destId="{E110418C-5C41-4B15-BD25-E1FC0E2A2328}" srcOrd="4" destOrd="0" presId="urn:microsoft.com/office/officeart/2005/8/layout/process4"/>
    <dgm:cxn modelId="{586456F7-48F8-40B4-94F9-A33B9D367D22}" type="presParOf" srcId="{E110418C-5C41-4B15-BD25-E1FC0E2A2328}" destId="{0CB3C4D7-98E7-4410-9728-C61B74D40CC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CDBD4-571A-4083-9013-00EDE9A83A04}">
      <dsp:nvSpPr>
        <dsp:cNvPr id="0" name=""/>
        <dsp:cNvSpPr/>
      </dsp:nvSpPr>
      <dsp:spPr>
        <a:xfrm>
          <a:off x="0" y="3355117"/>
          <a:ext cx="7604369" cy="11012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dirty="0" smtClean="0"/>
            <a:t>Préparer un modèle de prédiction </a:t>
          </a:r>
          <a:endParaRPr lang="fr-FR" sz="3500" kern="1200" dirty="0"/>
        </a:p>
      </dsp:txBody>
      <dsp:txXfrm>
        <a:off x="0" y="3355117"/>
        <a:ext cx="7604369" cy="1101224"/>
      </dsp:txXfrm>
    </dsp:sp>
    <dsp:sp modelId="{67249219-6A2E-4BAE-B305-A934DC73031B}">
      <dsp:nvSpPr>
        <dsp:cNvPr id="0" name=""/>
        <dsp:cNvSpPr/>
      </dsp:nvSpPr>
      <dsp:spPr>
        <a:xfrm rot="10800000">
          <a:off x="0" y="1677952"/>
          <a:ext cx="7604369" cy="169368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dirty="0" smtClean="0"/>
            <a:t>Utiliser un jeu de données existant </a:t>
          </a:r>
          <a:endParaRPr lang="fr-FR" sz="3500" kern="1200" dirty="0"/>
        </a:p>
      </dsp:txBody>
      <dsp:txXfrm rot="10800000">
        <a:off x="0" y="1677952"/>
        <a:ext cx="7604369" cy="1100504"/>
      </dsp:txXfrm>
    </dsp:sp>
    <dsp:sp modelId="{0CB3C4D7-98E7-4410-9728-C61B74D40CC8}">
      <dsp:nvSpPr>
        <dsp:cNvPr id="0" name=""/>
        <dsp:cNvSpPr/>
      </dsp:nvSpPr>
      <dsp:spPr>
        <a:xfrm rot="10800000">
          <a:off x="0" y="787"/>
          <a:ext cx="7604369" cy="169368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b="0" i="0" kern="1200" dirty="0" smtClean="0"/>
            <a:t>Prédire le sentiment associé à un tweet</a:t>
          </a:r>
          <a:endParaRPr lang="fr-FR" sz="3500" kern="1200" dirty="0"/>
        </a:p>
      </dsp:txBody>
      <dsp:txXfrm rot="10800000">
        <a:off x="0" y="787"/>
        <a:ext cx="7604369" cy="1100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A1F01-3970-491A-BA73-631962EB412C}" type="datetimeFigureOut">
              <a:rPr lang="fr-FR" smtClean="0"/>
              <a:t>14/11/2022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6B564-9DA8-4EFD-A218-570B74DE2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79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32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 assez de données sur la plateforme Avis Restau.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S’assurer de la possibilité de collecter de nouvelles données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 API sert a récolter des informations sur une base de données puis la renvoyer 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575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33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429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864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On peut classifier les commentaires</a:t>
            </a:r>
          </a:p>
          <a:p>
            <a:endParaRPr lang="fr-FR" baseline="0" dirty="0" smtClean="0"/>
          </a:p>
          <a:p>
            <a:r>
              <a:rPr lang="fr-FR" baseline="0" dirty="0" smtClean="0"/>
              <a:t>On peut classifier les images</a:t>
            </a:r>
          </a:p>
          <a:p>
            <a:endParaRPr lang="fr-FR" baseline="0" dirty="0" smtClean="0"/>
          </a:p>
          <a:p>
            <a:r>
              <a:rPr lang="fr-FR" baseline="0" dirty="0" smtClean="0"/>
              <a:t>On peut </a:t>
            </a:r>
            <a:r>
              <a:rPr lang="fr-FR" baseline="0" dirty="0" err="1" smtClean="0"/>
              <a:t>recolter</a:t>
            </a:r>
            <a:r>
              <a:rPr lang="fr-FR" baseline="0" dirty="0" smtClean="0"/>
              <a:t> les données</a:t>
            </a:r>
          </a:p>
          <a:p>
            <a:endParaRPr lang="fr-FR" baseline="0" dirty="0" smtClean="0"/>
          </a:p>
          <a:p>
            <a:r>
              <a:rPr lang="fr-FR" baseline="0" dirty="0" smtClean="0"/>
              <a:t>Les résultats ne sont pas très poussés mais en mettant en place des modèles de machine </a:t>
            </a:r>
            <a:r>
              <a:rPr lang="fr-FR" baseline="0" dirty="0" err="1" smtClean="0"/>
              <a:t>learning</a:t>
            </a:r>
            <a:r>
              <a:rPr lang="fr-FR" baseline="0" dirty="0" smtClean="0"/>
              <a:t> on voit que ce serait faisable</a:t>
            </a:r>
          </a:p>
          <a:p>
            <a:endParaRPr lang="fr-FR" baseline="0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6B564-9DA8-4EFD-A218-570B74DE2EBD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33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AD5A-994D-4AF5-A030-843D37A905D2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5D46-0095-4C1A-9EFB-A3AA028921AF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77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FF4C-4576-4F62-94A0-9951E30876A9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45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DEDE-75F4-4752-A8D3-92957711F089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62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73D0A-7D19-487F-B857-94A0F947F587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96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87F1-8583-4F51-98B4-28B974866C7F}" type="datetime1">
              <a:rPr lang="fr-FR" smtClean="0"/>
              <a:t>14/11/2022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82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24317-EEC3-4295-8B96-53575BC7F298}" type="datetime1">
              <a:rPr lang="fr-FR" smtClean="0"/>
              <a:t>14/11/2022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36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28F9-6BC8-4111-8840-F575CF6158F7}" type="datetime1">
              <a:rPr lang="fr-FR" smtClean="0"/>
              <a:t>14/11/2022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96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2474-0DF1-450C-BCB0-F91918FEAA3B}" type="datetime1">
              <a:rPr lang="fr-FR" smtClean="0"/>
              <a:t>14/11/2022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91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B0D1-59F5-42C3-8E9E-8E7F123B02D9}" type="datetime1">
              <a:rPr lang="fr-FR" smtClean="0"/>
              <a:t>14/11/2022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01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5945-AC97-45D2-8586-7C0F2DA4E927}" type="datetime1">
              <a:rPr lang="fr-FR" smtClean="0"/>
              <a:t>14/11/2022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06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2B28C-1EA1-4C4B-85A7-F47E8681D7C1}" type="datetime1">
              <a:rPr lang="fr-FR" smtClean="0"/>
              <a:t>14/11/2022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BDACD-33AC-4A26-8801-5356CCA481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96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488123"/>
            <a:ext cx="9144000" cy="2387600"/>
          </a:xfrm>
        </p:spPr>
        <p:txBody>
          <a:bodyPr>
            <a:normAutofit/>
          </a:bodyPr>
          <a:lstStyle/>
          <a:p>
            <a:r>
              <a:rPr lang="fr-FR" b="1" dirty="0" smtClean="0"/>
              <a:t>Détecter </a:t>
            </a:r>
            <a:r>
              <a:rPr lang="fr-FR" b="1" dirty="0"/>
              <a:t>les Bad Buzz grâce au </a:t>
            </a:r>
            <a:r>
              <a:rPr lang="fr-FR" b="1" dirty="0" err="1"/>
              <a:t>Deep</a:t>
            </a:r>
            <a:r>
              <a:rPr lang="fr-FR" b="1" dirty="0"/>
              <a:t> </a:t>
            </a:r>
            <a:r>
              <a:rPr lang="fr-FR" b="1" dirty="0" smtClean="0"/>
              <a:t>Learning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537" y="270410"/>
            <a:ext cx="3590925" cy="1543050"/>
          </a:xfrm>
          <a:prstGeom prst="rect">
            <a:avLst/>
          </a:prstGeom>
        </p:spPr>
      </p:pic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06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88343"/>
            <a:ext cx="12100560" cy="1325563"/>
          </a:xfrm>
        </p:spPr>
        <p:txBody>
          <a:bodyPr>
            <a:normAutofit/>
          </a:bodyPr>
          <a:lstStyle/>
          <a:p>
            <a:pPr algn="ctr"/>
            <a:r>
              <a:rPr lang="fr-FR" sz="5500" b="1" dirty="0" err="1" smtClean="0"/>
              <a:t>Stemming</a:t>
            </a:r>
            <a:endParaRPr lang="fr-FR" sz="55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10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41557" y="1685184"/>
            <a:ext cx="5208471" cy="5307569"/>
          </a:xfrm>
        </p:spPr>
        <p:txBody>
          <a:bodyPr/>
          <a:lstStyle/>
          <a:p>
            <a:r>
              <a:rPr lang="fr-FR" dirty="0" smtClean="0"/>
              <a:t>On met le mot sous sa forme stem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En français, les mots tradition et </a:t>
            </a:r>
            <a:r>
              <a:rPr lang="fr-FR" dirty="0" err="1" smtClean="0"/>
              <a:t>traditionel</a:t>
            </a:r>
            <a:r>
              <a:rPr lang="fr-FR" dirty="0" smtClean="0"/>
              <a:t> </a:t>
            </a:r>
            <a:r>
              <a:rPr lang="fr-FR" dirty="0"/>
              <a:t>deviennent ‘‘ </a:t>
            </a:r>
            <a:r>
              <a:rPr lang="fr-FR" dirty="0" err="1" smtClean="0"/>
              <a:t>trad</a:t>
            </a:r>
            <a:r>
              <a:rPr lang="fr-FR" dirty="0" smtClean="0"/>
              <a:t> </a:t>
            </a:r>
            <a:r>
              <a:rPr lang="fr-FR" dirty="0"/>
              <a:t>’’</a:t>
            </a:r>
          </a:p>
          <a:p>
            <a:endParaRPr lang="fr-FR" dirty="0" smtClean="0"/>
          </a:p>
          <a:p>
            <a:r>
              <a:rPr lang="fr-FR" dirty="0" smtClean="0"/>
              <a:t>On aperçoit ici que le mot ‘‘</a:t>
            </a:r>
            <a:r>
              <a:rPr lang="fr-FR" dirty="0" err="1" smtClean="0"/>
              <a:t>selection</a:t>
            </a:r>
            <a:r>
              <a:rPr lang="fr-FR" dirty="0" smtClean="0"/>
              <a:t>’’ devient </a:t>
            </a:r>
            <a:r>
              <a:rPr lang="fr-FR" dirty="0"/>
              <a:t> </a:t>
            </a:r>
            <a:r>
              <a:rPr lang="fr-FR" dirty="0" smtClean="0"/>
              <a:t>‘‘select’’ par exemple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8056880" y="1091398"/>
            <a:ext cx="3210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u="sng" dirty="0" smtClean="0"/>
              <a:t>Exemple : </a:t>
            </a:r>
            <a:endParaRPr lang="fr-FR" sz="2500" u="sng" dirty="0"/>
          </a:p>
        </p:txBody>
      </p:sp>
      <p:sp>
        <p:nvSpPr>
          <p:cNvPr id="12" name="ZoneTexte 11"/>
          <p:cNvSpPr txBox="1"/>
          <p:nvPr/>
        </p:nvSpPr>
        <p:spPr>
          <a:xfrm>
            <a:off x="7802880" y="1762998"/>
            <a:ext cx="4053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'place','friday','night','look</a:t>
            </a:r>
            <a:r>
              <a:rPr lang="fr-FR" dirty="0">
                <a:solidFill>
                  <a:srgbClr val="FF0000"/>
                </a:solidFill>
              </a:rPr>
              <a:t>ing</a:t>
            </a:r>
            <a:r>
              <a:rPr lang="fr-FR" dirty="0"/>
              <a:t>','best','french','onion','soup','boulder','pair</a:t>
            </a:r>
            <a:r>
              <a:rPr lang="fr-FR" dirty="0">
                <a:solidFill>
                  <a:srgbClr val="FF0000"/>
                </a:solidFill>
              </a:rPr>
              <a:t>ed</a:t>
            </a:r>
            <a:r>
              <a:rPr lang="fr-FR" dirty="0"/>
              <a:t>','with','best','craft','beer','select</a:t>
            </a:r>
            <a:r>
              <a:rPr lang="fr-FR" dirty="0">
                <a:solidFill>
                  <a:srgbClr val="FF0000"/>
                </a:solidFill>
              </a:rPr>
              <a:t>ion</a:t>
            </a:r>
            <a:r>
              <a:rPr lang="fr-FR" dirty="0"/>
              <a:t>','pearl','street'</a:t>
            </a:r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774004" y="4788038"/>
            <a:ext cx="4082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'place','friday','night','look','best','french','onion','soup','boulder','pair',</a:t>
            </a:r>
            <a:r>
              <a:rPr lang="fr-FR" dirty="0" smtClean="0"/>
              <a:t>'best',</a:t>
            </a:r>
            <a:r>
              <a:rPr lang="fr-FR" dirty="0"/>
              <a:t>'craft','beer',</a:t>
            </a:r>
            <a:r>
              <a:rPr lang="fr-FR" dirty="0" smtClean="0"/>
              <a:t>'select',</a:t>
            </a:r>
            <a:r>
              <a:rPr lang="fr-FR" dirty="0"/>
              <a:t>'pearl','street'</a:t>
            </a:r>
          </a:p>
        </p:txBody>
      </p:sp>
      <p:sp>
        <p:nvSpPr>
          <p:cNvPr id="15" name="Flèche vers le bas 14"/>
          <p:cNvSpPr/>
          <p:nvPr/>
        </p:nvSpPr>
        <p:spPr>
          <a:xfrm>
            <a:off x="9357360" y="3441199"/>
            <a:ext cx="944880" cy="99371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 smtClean="0"/>
              <a:t>Préparation du </a:t>
            </a:r>
            <a:r>
              <a:rPr lang="fr-FR" sz="6000" b="1" dirty="0" err="1" smtClean="0"/>
              <a:t>dataset</a:t>
            </a:r>
            <a:endParaRPr lang="fr-FR" sz="6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31503"/>
            <a:ext cx="10515600" cy="4351338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11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492943" y="5636510"/>
            <a:ext cx="763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Le jeu de données ressemble maintenant a ceci et est maintenant prêt a être utilisé pour développer notre modèle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34" y="1690688"/>
            <a:ext cx="10509918" cy="338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1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1572" y="22613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 smtClean="0"/>
              <a:t>Réseaux de neurones </a:t>
            </a:r>
            <a:endParaRPr lang="fr-FR" sz="6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342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fr-FR" b="1" dirty="0" smtClean="0"/>
              <a:t>Word </a:t>
            </a:r>
            <a:r>
              <a:rPr lang="fr-FR" b="1" dirty="0" err="1" smtClean="0"/>
              <a:t>embedding</a:t>
            </a:r>
            <a:endParaRPr lang="fr-FR" b="1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0" y="1159724"/>
            <a:ext cx="9701463" cy="5561751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9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 smtClean="0"/>
              <a:t>Modèles </a:t>
            </a:r>
            <a:endParaRPr lang="fr-FR" sz="60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703673" y="1646238"/>
            <a:ext cx="23100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/>
              <a:t>RNN simple  </a:t>
            </a:r>
            <a:endParaRPr lang="fr-FR" sz="3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7323122" y="1521826"/>
            <a:ext cx="3310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/>
              <a:t>RNN avec plus de couches</a:t>
            </a:r>
            <a:endParaRPr lang="fr-FR" sz="3000" b="1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912" y="2624114"/>
            <a:ext cx="5521376" cy="3112541"/>
          </a:xfrm>
          <a:prstGeom prst="rect">
            <a:avLst/>
          </a:prstGeom>
        </p:spPr>
      </p:pic>
      <p:pic>
        <p:nvPicPr>
          <p:cNvPr id="16" name="Espace réservé du contenu 1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" y="2624114"/>
            <a:ext cx="5386913" cy="1914184"/>
          </a:xfrm>
        </p:spPr>
      </p:pic>
    </p:spTree>
    <p:extLst>
      <p:ext uri="{BB962C8B-B14F-4D97-AF65-F5344CB8AC3E}">
        <p14:creationId xmlns:p14="http://schemas.microsoft.com/office/powerpoint/2010/main" val="287491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 smtClean="0"/>
              <a:t>Modèles </a:t>
            </a:r>
            <a:endParaRPr lang="fr-FR" sz="60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474670" y="1605353"/>
            <a:ext cx="2729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/>
              <a:t>RNN simple </a:t>
            </a:r>
            <a:endParaRPr lang="fr-FR" sz="3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8201527" y="1605353"/>
            <a:ext cx="1896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smtClean="0"/>
              <a:t>RNN</a:t>
            </a:r>
            <a:endParaRPr lang="fr-FR" sz="3000" b="1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588" y="2213847"/>
            <a:ext cx="4450706" cy="3041689"/>
          </a:xfrm>
        </p:spPr>
      </p:pic>
      <p:sp>
        <p:nvSpPr>
          <p:cNvPr id="10" name="ZoneTexte 9"/>
          <p:cNvSpPr txBox="1"/>
          <p:nvPr/>
        </p:nvSpPr>
        <p:spPr>
          <a:xfrm>
            <a:off x="8216767" y="5460569"/>
            <a:ext cx="388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Précision de 0,81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667497" y="5460569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Précision de 0,78 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53" y="2268343"/>
            <a:ext cx="4606064" cy="31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94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6000" b="1" dirty="0" smtClean="0"/>
              <a:t>Test de différents </a:t>
            </a:r>
            <a:r>
              <a:rPr lang="fr-FR" sz="6000" b="1" dirty="0" err="1" smtClean="0"/>
              <a:t>words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embedding</a:t>
            </a:r>
            <a:r>
              <a:rPr lang="fr-FR" sz="6000" b="1" dirty="0" smtClean="0"/>
              <a:t> </a:t>
            </a:r>
            <a:endParaRPr lang="fr-FR" sz="60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8608795" y="1637912"/>
            <a:ext cx="18384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err="1" smtClean="0"/>
              <a:t>Glove</a:t>
            </a:r>
            <a:endParaRPr lang="fr-FR" sz="3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079458" y="1641270"/>
            <a:ext cx="1896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err="1" smtClean="0"/>
              <a:t>FastText</a:t>
            </a:r>
            <a:endParaRPr lang="fr-FR" sz="3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8303394" y="5463859"/>
            <a:ext cx="388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Précision de 0,80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987349" y="5463859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Précision de </a:t>
            </a:r>
            <a:r>
              <a:rPr lang="fr-FR" dirty="0" smtClean="0"/>
              <a:t>0,81</a:t>
            </a:r>
            <a:endParaRPr lang="fr-FR" dirty="0"/>
          </a:p>
        </p:txBody>
      </p:sp>
      <p:pic>
        <p:nvPicPr>
          <p:cNvPr id="14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0760"/>
            <a:ext cx="4378693" cy="2992474"/>
          </a:xfr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30" y="2195268"/>
            <a:ext cx="4474170" cy="308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1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 err="1"/>
              <a:t>Modele</a:t>
            </a:r>
            <a:r>
              <a:rPr lang="fr-FR" sz="6000" b="1" dirty="0"/>
              <a:t> RNN Stem/</a:t>
            </a:r>
            <a:r>
              <a:rPr lang="fr-FR" sz="6000" b="1" dirty="0" err="1"/>
              <a:t>Lem</a:t>
            </a:r>
            <a:r>
              <a:rPr lang="fr-FR" sz="6000" b="1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17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436987" y="1945078"/>
            <a:ext cx="2868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err="1" smtClean="0"/>
              <a:t>Stemmatisation</a:t>
            </a:r>
            <a:endParaRPr lang="fr-FR" sz="3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7921592" y="1945078"/>
            <a:ext cx="23108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 err="1" smtClean="0"/>
              <a:t>Lematisation</a:t>
            </a:r>
            <a:endParaRPr lang="fr-FR" sz="3000" b="1" dirty="0"/>
          </a:p>
        </p:txBody>
      </p:sp>
      <p:sp>
        <p:nvSpPr>
          <p:cNvPr id="10" name="Rectangle 9"/>
          <p:cNvSpPr/>
          <p:nvPr/>
        </p:nvSpPr>
        <p:spPr>
          <a:xfrm>
            <a:off x="8394903" y="5568721"/>
            <a:ext cx="1837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Précision de </a:t>
            </a:r>
            <a:r>
              <a:rPr lang="fr-FR" dirty="0" smtClean="0"/>
              <a:t>0,81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864816" y="5568721"/>
            <a:ext cx="1784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Précision de </a:t>
            </a:r>
            <a:r>
              <a:rPr lang="fr-FR" dirty="0" smtClean="0"/>
              <a:t>0,83</a:t>
            </a:r>
            <a:endParaRPr lang="fr-FR" dirty="0"/>
          </a:p>
        </p:txBody>
      </p:sp>
      <p:pic>
        <p:nvPicPr>
          <p:cNvPr id="13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366" y="2499076"/>
            <a:ext cx="4376361" cy="299088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80" y="2525621"/>
            <a:ext cx="4399729" cy="299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96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1197" y="10012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6000" b="1" dirty="0" smtClean="0"/>
              <a:t>Déploiement du modèle</a:t>
            </a:r>
            <a:endParaRPr lang="fr-FR" sz="60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18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715348"/>
            <a:ext cx="10515600" cy="4351338"/>
          </a:xfrm>
        </p:spPr>
        <p:txBody>
          <a:bodyPr/>
          <a:lstStyle/>
          <a:p>
            <a:r>
              <a:rPr lang="fr-FR" dirty="0" smtClean="0"/>
              <a:t>On utilise le service </a:t>
            </a:r>
            <a:r>
              <a:rPr lang="fr-FR" dirty="0"/>
              <a:t>A</a:t>
            </a:r>
            <a:r>
              <a:rPr lang="fr-FR" dirty="0" smtClean="0"/>
              <a:t>zure Machine Learning</a:t>
            </a:r>
          </a:p>
          <a:p>
            <a:endParaRPr lang="fr-FR" dirty="0"/>
          </a:p>
          <a:p>
            <a:r>
              <a:rPr lang="fr-FR" dirty="0" smtClean="0"/>
              <a:t>On déploie notre modèle en ligne afin de pouvoir lui envoyer une requête de n’importe quel endroit </a:t>
            </a:r>
          </a:p>
          <a:p>
            <a:endParaRPr lang="fr-FR" dirty="0" smtClean="0"/>
          </a:p>
          <a:p>
            <a:r>
              <a:rPr lang="fr-FR" dirty="0" smtClean="0"/>
              <a:t>La requête renvoie un score et le sentiment qui lui est associé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24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Gestion des environnements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730400"/>
            <a:ext cx="10515600" cy="4351338"/>
          </a:xfrm>
        </p:spPr>
        <p:txBody>
          <a:bodyPr/>
          <a:lstStyle/>
          <a:p>
            <a:r>
              <a:rPr lang="fr-FR" dirty="0" smtClean="0"/>
              <a:t>On fait des tests en local avec Docker</a:t>
            </a:r>
          </a:p>
          <a:p>
            <a:endParaRPr lang="fr-FR" dirty="0"/>
          </a:p>
          <a:p>
            <a:r>
              <a:rPr lang="fr-FR" dirty="0" smtClean="0"/>
              <a:t>Une fois les essais réussis, on peut déployer en ligne avec exactement la même configuration que l’environnement docker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80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377"/>
            <a:ext cx="12192000" cy="1664312"/>
          </a:xfrm>
        </p:spPr>
        <p:txBody>
          <a:bodyPr/>
          <a:lstStyle/>
          <a:p>
            <a:pPr algn="ctr"/>
            <a:r>
              <a:rPr lang="fr-FR" sz="6000" b="1" dirty="0" smtClean="0"/>
              <a:t>Objectifs</a:t>
            </a:r>
            <a:endParaRPr lang="fr-FR" sz="60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2903787196"/>
              </p:ext>
            </p:extLst>
          </p:nvPr>
        </p:nvGraphicFramePr>
        <p:xfrm>
          <a:off x="2214684" y="1450733"/>
          <a:ext cx="7604369" cy="4457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759069" y="6721475"/>
            <a:ext cx="10515600" cy="435133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98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6000" b="1" dirty="0" smtClean="0"/>
              <a:t>Exemple de requête </a:t>
            </a:r>
            <a:endParaRPr lang="fr-FR" sz="60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20</a:t>
            </a:fld>
            <a:endParaRPr lang="fr-FR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36" y="2294809"/>
            <a:ext cx="3743847" cy="2238687"/>
          </a:xfr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502" y="2294809"/>
            <a:ext cx="3762900" cy="233395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245894" y="5307889"/>
            <a:ext cx="770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modèle nous renvoie bien un score de probabilité et </a:t>
            </a:r>
            <a:r>
              <a:rPr lang="fr-FR" dirty="0"/>
              <a:t>les </a:t>
            </a:r>
            <a:r>
              <a:rPr lang="fr-FR" dirty="0" smtClean="0"/>
              <a:t>sentiments associés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810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52900" y="2303413"/>
            <a:ext cx="3828274" cy="1330376"/>
          </a:xfrm>
        </p:spPr>
        <p:txBody>
          <a:bodyPr/>
          <a:lstStyle/>
          <a:p>
            <a:r>
              <a:rPr lang="fr-FR" sz="6000" b="1" dirty="0" smtClean="0"/>
              <a:t>Conclusion</a:t>
            </a:r>
            <a:endParaRPr lang="fr-FR" sz="6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00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343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 smtClean="0"/>
              <a:t>Organisation du jeu de données</a:t>
            </a:r>
            <a:endParaRPr lang="fr-FR" sz="60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3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31442" y="5679096"/>
            <a:ext cx="348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La </a:t>
            </a:r>
            <a:r>
              <a:rPr lang="fr-FR" dirty="0" err="1" smtClean="0"/>
              <a:t>target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(le sentiment associé au tweet)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720950" y="5710019"/>
            <a:ext cx="2310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Tweets</a:t>
            </a:r>
          </a:p>
          <a:p>
            <a:pPr algn="ctr"/>
            <a:r>
              <a:rPr lang="fr-FR" dirty="0" smtClean="0"/>
              <a:t>(texte) 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855" y="4147706"/>
            <a:ext cx="1433735" cy="143373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67" y="4147706"/>
            <a:ext cx="2297850" cy="120822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389119" y="3184413"/>
            <a:ext cx="3051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Dataframe</a:t>
            </a:r>
            <a:r>
              <a:rPr lang="fr-FR" dirty="0" smtClean="0"/>
              <a:t> de </a:t>
            </a:r>
            <a:r>
              <a:rPr lang="fr-FR" dirty="0"/>
              <a:t>1600000 </a:t>
            </a:r>
            <a:r>
              <a:rPr lang="fr-FR" dirty="0" smtClean="0"/>
              <a:t>tweets comprenant :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925" y="1863892"/>
            <a:ext cx="1217596" cy="130189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610600" y="5581441"/>
            <a:ext cx="2444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Divers</a:t>
            </a:r>
          </a:p>
          <a:p>
            <a:pPr algn="ctr"/>
            <a:r>
              <a:rPr lang="fr-FR" dirty="0" smtClean="0"/>
              <a:t>(date du tweet, créateur du tweet…)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142" y="4367328"/>
            <a:ext cx="1135732" cy="113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2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 smtClean="0"/>
              <a:t>Analyse exploratoire</a:t>
            </a:r>
            <a:endParaRPr lang="fr-FR" sz="60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4</a:t>
            </a:fld>
            <a:endParaRPr lang="fr-FR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139" y="1980129"/>
            <a:ext cx="9392961" cy="3734321"/>
          </a:xfrm>
        </p:spPr>
      </p:pic>
      <p:sp>
        <p:nvSpPr>
          <p:cNvPr id="7" name="ZoneTexte 6"/>
          <p:cNvSpPr txBox="1"/>
          <p:nvPr/>
        </p:nvSpPr>
        <p:spPr>
          <a:xfrm>
            <a:off x="1164657" y="5900286"/>
            <a:ext cx="9894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On voit qu’il y a plusieurs colonnes inutiles et beaucoup de caractères spéciaux, de liens…</a:t>
            </a:r>
          </a:p>
          <a:p>
            <a:pPr algn="ctr"/>
            <a:r>
              <a:rPr lang="fr-FR" dirty="0" smtClean="0"/>
              <a:t>La </a:t>
            </a:r>
            <a:r>
              <a:rPr lang="fr-FR" dirty="0" err="1" smtClean="0"/>
              <a:t>target</a:t>
            </a:r>
            <a:r>
              <a:rPr lang="fr-FR" dirty="0" smtClean="0"/>
              <a:t> est 0 ou 4 et ne varie pas de 0 a 4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809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86627"/>
            <a:ext cx="12192000" cy="1604061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 smtClean="0"/>
              <a:t>Analyse exploratoire</a:t>
            </a:r>
            <a:endParaRPr lang="fr-FR" sz="6000" b="1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4" y="1931711"/>
            <a:ext cx="10515600" cy="3272891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617044" y="5736657"/>
            <a:ext cx="928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a beaucoup de tweets assez courts (moins de 60 caractères/10 mots) et très peu de tweets long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21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dirty="0" smtClean="0"/>
              <a:t>Préparation du </a:t>
            </a:r>
            <a:r>
              <a:rPr lang="fr-FR" sz="6000" b="1" dirty="0" err="1" smtClean="0"/>
              <a:t>dataset</a:t>
            </a:r>
            <a:endParaRPr lang="fr-FR" sz="6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31503"/>
            <a:ext cx="10515600" cy="4351338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On </a:t>
            </a:r>
            <a:r>
              <a:rPr lang="fr-FR" dirty="0"/>
              <a:t>prend seulement un échantillon </a:t>
            </a:r>
            <a:r>
              <a:rPr lang="fr-FR" dirty="0" smtClean="0"/>
              <a:t>de 200,000 tweets</a:t>
            </a:r>
          </a:p>
          <a:p>
            <a:endParaRPr lang="fr-FR" dirty="0"/>
          </a:p>
          <a:p>
            <a:r>
              <a:rPr lang="fr-FR" dirty="0" smtClean="0"/>
              <a:t>On supprime les colonnes inutiles</a:t>
            </a:r>
          </a:p>
          <a:p>
            <a:endParaRPr lang="fr-FR" dirty="0"/>
          </a:p>
          <a:p>
            <a:r>
              <a:rPr lang="fr-FR" dirty="0" smtClean="0"/>
              <a:t>On nomme les colonnes que l’on garde</a:t>
            </a:r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5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4923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 smtClean="0"/>
              <a:t>Prétraitement des données </a:t>
            </a:r>
            <a:endParaRPr lang="fr-FR" sz="6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10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88343"/>
            <a:ext cx="12100560" cy="1325563"/>
          </a:xfrm>
        </p:spPr>
        <p:txBody>
          <a:bodyPr>
            <a:normAutofit/>
          </a:bodyPr>
          <a:lstStyle/>
          <a:p>
            <a:pPr algn="ctr"/>
            <a:r>
              <a:rPr lang="fr-FR" sz="5500" b="1" dirty="0" smtClean="0"/>
              <a:t>Prétraitement (</a:t>
            </a:r>
            <a:r>
              <a:rPr lang="fr-FR" sz="5500" b="1" dirty="0" err="1" smtClean="0"/>
              <a:t>tokenisation</a:t>
            </a:r>
            <a:r>
              <a:rPr lang="fr-FR" sz="5500" b="1" dirty="0" smtClean="0"/>
              <a:t>/</a:t>
            </a:r>
            <a:r>
              <a:rPr lang="fr-FR" sz="5500" b="1" dirty="0" err="1" smtClean="0"/>
              <a:t>stopwords</a:t>
            </a:r>
            <a:r>
              <a:rPr lang="fr-FR" sz="5500" b="1" dirty="0" smtClean="0"/>
              <a:t>)</a:t>
            </a:r>
            <a:endParaRPr lang="fr-FR" sz="55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8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0530" y="1434731"/>
            <a:ext cx="4965700" cy="5307569"/>
          </a:xfrm>
        </p:spPr>
        <p:txBody>
          <a:bodyPr/>
          <a:lstStyle/>
          <a:p>
            <a:r>
              <a:rPr lang="fr-FR" dirty="0" smtClean="0"/>
              <a:t>On sépare les mots afin de faciliter la compréhension pour la machine</a:t>
            </a:r>
          </a:p>
          <a:p>
            <a:endParaRPr lang="fr-FR" dirty="0" smtClean="0"/>
          </a:p>
          <a:p>
            <a:r>
              <a:rPr lang="fr-FR" dirty="0" smtClean="0"/>
              <a:t>On retire les articles trop communs</a:t>
            </a:r>
          </a:p>
          <a:p>
            <a:endParaRPr lang="fr-FR" dirty="0"/>
          </a:p>
          <a:p>
            <a:r>
              <a:rPr lang="fr-FR" dirty="0" smtClean="0"/>
              <a:t>On met tout en minuscule</a:t>
            </a:r>
          </a:p>
          <a:p>
            <a:endParaRPr lang="fr-FR" dirty="0"/>
          </a:p>
          <a:p>
            <a:r>
              <a:rPr lang="fr-FR" dirty="0" smtClean="0"/>
              <a:t>Cela retire également la ponctuation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056880" y="1091398"/>
            <a:ext cx="3210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u="sng" dirty="0" smtClean="0"/>
              <a:t>Exemple : </a:t>
            </a:r>
            <a:endParaRPr lang="fr-FR" sz="2500" u="sng" dirty="0"/>
          </a:p>
        </p:txBody>
      </p:sp>
      <p:sp>
        <p:nvSpPr>
          <p:cNvPr id="12" name="ZoneTexte 11"/>
          <p:cNvSpPr txBox="1"/>
          <p:nvPr/>
        </p:nvSpPr>
        <p:spPr>
          <a:xfrm>
            <a:off x="7802880" y="1762998"/>
            <a:ext cx="4053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</a:t>
            </a:r>
            <a:r>
              <a:rPr lang="en-US" dirty="0" smtClean="0">
                <a:solidFill>
                  <a:srgbClr val="FF0000"/>
                </a:solidFill>
              </a:rPr>
              <a:t>was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the</a:t>
            </a:r>
            <a:r>
              <a:rPr lang="en-US" dirty="0" smtClean="0"/>
              <a:t> place </a:t>
            </a:r>
            <a:r>
              <a:rPr lang="en-US" dirty="0" smtClean="0">
                <a:solidFill>
                  <a:srgbClr val="FF0000"/>
                </a:solidFill>
              </a:rPr>
              <a:t>the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on</a:t>
            </a:r>
            <a:r>
              <a:rPr lang="en-US" dirty="0" smtClean="0"/>
              <a:t> Friday Night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you're</a:t>
            </a:r>
            <a:r>
              <a:rPr lang="en-US" dirty="0" smtClean="0"/>
              <a:t> looking </a:t>
            </a:r>
            <a:r>
              <a:rPr lang="en-US" dirty="0" smtClean="0">
                <a:solidFill>
                  <a:srgbClr val="FF0000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the</a:t>
            </a:r>
            <a:r>
              <a:rPr lang="en-US" dirty="0" smtClean="0"/>
              <a:t> best French Onion Soup </a:t>
            </a:r>
            <a:r>
              <a:rPr lang="en-US" dirty="0" smtClean="0">
                <a:solidFill>
                  <a:srgbClr val="FF0000"/>
                </a:solidFill>
              </a:rPr>
              <a:t>in</a:t>
            </a:r>
            <a:r>
              <a:rPr lang="en-US" dirty="0" smtClean="0"/>
              <a:t> Boulder, paired with </a:t>
            </a:r>
            <a:r>
              <a:rPr lang="en-US" dirty="0" smtClean="0">
                <a:solidFill>
                  <a:srgbClr val="FF0000"/>
                </a:solidFill>
              </a:rPr>
              <a:t>the</a:t>
            </a:r>
            <a:r>
              <a:rPr lang="en-US" dirty="0" smtClean="0"/>
              <a:t> best craft beer selection </a:t>
            </a:r>
            <a:r>
              <a:rPr lang="en-US" dirty="0" smtClean="0">
                <a:solidFill>
                  <a:srgbClr val="FF0000"/>
                </a:solidFill>
              </a:rPr>
              <a:t>on</a:t>
            </a:r>
            <a:r>
              <a:rPr lang="en-US" dirty="0" smtClean="0"/>
              <a:t> Pearl Street. </a:t>
            </a:r>
            <a:r>
              <a:rPr lang="en-US" dirty="0" smtClean="0">
                <a:solidFill>
                  <a:srgbClr val="FF0000"/>
                </a:solidFill>
              </a:rPr>
              <a:t>Go. Go now!</a:t>
            </a:r>
            <a:endParaRPr lang="fr-FR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802880" y="4609345"/>
            <a:ext cx="3718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'this','place','friday','night','looking','best','french','onion','soup','boulder','paired','with','best','craft','beer','selection','pearl','street'</a:t>
            </a:r>
          </a:p>
        </p:txBody>
      </p:sp>
      <p:sp>
        <p:nvSpPr>
          <p:cNvPr id="15" name="Flèche vers le bas 14"/>
          <p:cNvSpPr/>
          <p:nvPr/>
        </p:nvSpPr>
        <p:spPr>
          <a:xfrm>
            <a:off x="9265920" y="3517324"/>
            <a:ext cx="944880" cy="99371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9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88343"/>
            <a:ext cx="12100560" cy="1325563"/>
          </a:xfrm>
        </p:spPr>
        <p:txBody>
          <a:bodyPr>
            <a:normAutofit/>
          </a:bodyPr>
          <a:lstStyle/>
          <a:p>
            <a:pPr algn="ctr"/>
            <a:r>
              <a:rPr lang="fr-FR" sz="5500" b="1" dirty="0" err="1" smtClean="0"/>
              <a:t>Lemmatization</a:t>
            </a:r>
            <a:endParaRPr lang="fr-FR" sz="55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BDACD-33AC-4A26-8801-5356CCA481A7}" type="slidenum">
              <a:rPr lang="fr-FR" smtClean="0"/>
              <a:t>9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41558" y="1685184"/>
            <a:ext cx="4965700" cy="5307569"/>
          </a:xfrm>
        </p:spPr>
        <p:txBody>
          <a:bodyPr/>
          <a:lstStyle/>
          <a:p>
            <a:r>
              <a:rPr lang="fr-FR" dirty="0" smtClean="0"/>
              <a:t>On met le mot sous sa forme canonique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En français, le mot ‘‘petites’’ deviendra ‘‘petit ’’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On aperçoit ici que le mot </a:t>
            </a:r>
            <a:r>
              <a:rPr lang="fr-FR" dirty="0"/>
              <a:t>‘</a:t>
            </a:r>
            <a:r>
              <a:rPr lang="fr-FR" dirty="0" smtClean="0"/>
              <a:t>‘</a:t>
            </a:r>
            <a:r>
              <a:rPr lang="fr-FR" dirty="0" err="1" smtClean="0"/>
              <a:t>looking</a:t>
            </a:r>
            <a:r>
              <a:rPr lang="fr-FR" dirty="0" smtClean="0"/>
              <a:t>’’ devient </a:t>
            </a:r>
            <a:r>
              <a:rPr lang="fr-FR" dirty="0"/>
              <a:t> </a:t>
            </a:r>
            <a:r>
              <a:rPr lang="fr-FR" dirty="0" smtClean="0"/>
              <a:t>‘‘look’’ par exemple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8056880" y="1091398"/>
            <a:ext cx="3210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u="sng" dirty="0" smtClean="0"/>
              <a:t>Exemple : </a:t>
            </a:r>
            <a:endParaRPr lang="fr-FR" sz="2500" u="sng" dirty="0"/>
          </a:p>
        </p:txBody>
      </p:sp>
      <p:sp>
        <p:nvSpPr>
          <p:cNvPr id="12" name="ZoneTexte 11"/>
          <p:cNvSpPr txBox="1"/>
          <p:nvPr/>
        </p:nvSpPr>
        <p:spPr>
          <a:xfrm>
            <a:off x="7802880" y="1762998"/>
            <a:ext cx="4053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'place','friday','night','look</a:t>
            </a:r>
            <a:r>
              <a:rPr lang="fr-FR" dirty="0">
                <a:solidFill>
                  <a:srgbClr val="FF0000"/>
                </a:solidFill>
              </a:rPr>
              <a:t>ing</a:t>
            </a:r>
            <a:r>
              <a:rPr lang="fr-FR" dirty="0"/>
              <a:t>','best','french','onion','soup','boulder','pair</a:t>
            </a:r>
            <a:r>
              <a:rPr lang="fr-FR" dirty="0">
                <a:solidFill>
                  <a:srgbClr val="FF0000"/>
                </a:solidFill>
              </a:rPr>
              <a:t>ed</a:t>
            </a:r>
            <a:r>
              <a:rPr lang="fr-FR" dirty="0"/>
              <a:t>','with','best','craft','beer','selection','pearl','street'</a:t>
            </a:r>
          </a:p>
          <a:p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774004" y="4788038"/>
            <a:ext cx="4082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'place','friday','night','look','best','french','onion','soup','boulder','pair',</a:t>
            </a:r>
            <a:r>
              <a:rPr lang="fr-FR" dirty="0" smtClean="0"/>
              <a:t>'best',</a:t>
            </a:r>
            <a:r>
              <a:rPr lang="fr-FR" dirty="0"/>
              <a:t>'craft','beer','selection','pearl','street'</a:t>
            </a:r>
          </a:p>
        </p:txBody>
      </p:sp>
      <p:sp>
        <p:nvSpPr>
          <p:cNvPr id="15" name="Flèche vers le bas 14"/>
          <p:cNvSpPr/>
          <p:nvPr/>
        </p:nvSpPr>
        <p:spPr>
          <a:xfrm>
            <a:off x="9357360" y="3441199"/>
            <a:ext cx="944880" cy="99371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56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3978</TotalTime>
  <Words>718</Words>
  <Application>Microsoft Office PowerPoint</Application>
  <PresentationFormat>Grand écran</PresentationFormat>
  <Paragraphs>139</Paragraphs>
  <Slides>21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Thème Office</vt:lpstr>
      <vt:lpstr>Détecter les Bad Buzz grâce au Deep Learning</vt:lpstr>
      <vt:lpstr>Objectifs</vt:lpstr>
      <vt:lpstr>Organisation du jeu de données</vt:lpstr>
      <vt:lpstr>Analyse exploratoire</vt:lpstr>
      <vt:lpstr>Analyse exploratoire</vt:lpstr>
      <vt:lpstr>Préparation du dataset</vt:lpstr>
      <vt:lpstr>Prétraitement des données </vt:lpstr>
      <vt:lpstr>Prétraitement (tokenisation/stopwords)</vt:lpstr>
      <vt:lpstr>Lemmatization</vt:lpstr>
      <vt:lpstr>Stemming</vt:lpstr>
      <vt:lpstr>Préparation du dataset</vt:lpstr>
      <vt:lpstr>Réseaux de neurones </vt:lpstr>
      <vt:lpstr>Word embedding</vt:lpstr>
      <vt:lpstr>Modèles </vt:lpstr>
      <vt:lpstr>Modèles </vt:lpstr>
      <vt:lpstr>Test de différents words embedding </vt:lpstr>
      <vt:lpstr>Modele RNN Stem/Lem </vt:lpstr>
      <vt:lpstr>Déploiement du modèle</vt:lpstr>
      <vt:lpstr>Gestion des environnements</vt:lpstr>
      <vt:lpstr>Exemple de requête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RIGOT</dc:creator>
  <cp:lastModifiedBy>Mikozo</cp:lastModifiedBy>
  <cp:revision>130</cp:revision>
  <dcterms:created xsi:type="dcterms:W3CDTF">2021-05-11T18:45:10Z</dcterms:created>
  <dcterms:modified xsi:type="dcterms:W3CDTF">2022-11-14T18:15:05Z</dcterms:modified>
</cp:coreProperties>
</file>