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362" r:id="rId3"/>
    <p:sldId id="258" r:id="rId4"/>
    <p:sldId id="368" r:id="rId5"/>
    <p:sldId id="357" r:id="rId6"/>
    <p:sldId id="283" r:id="rId7"/>
    <p:sldId id="301" r:id="rId8"/>
    <p:sldId id="364" r:id="rId9"/>
    <p:sldId id="363" r:id="rId10"/>
    <p:sldId id="351" r:id="rId11"/>
    <p:sldId id="361" r:id="rId12"/>
    <p:sldId id="344" r:id="rId13"/>
    <p:sldId id="345" r:id="rId14"/>
    <p:sldId id="350" r:id="rId15"/>
    <p:sldId id="370" r:id="rId16"/>
    <p:sldId id="369" r:id="rId17"/>
    <p:sldId id="372" r:id="rId18"/>
    <p:sldId id="374" r:id="rId19"/>
    <p:sldId id="348" r:id="rId20"/>
    <p:sldId id="346" r:id="rId21"/>
    <p:sldId id="297" r:id="rId22"/>
    <p:sldId id="266" r:id="rId23"/>
    <p:sldId id="355" r:id="rId24"/>
    <p:sldId id="354" r:id="rId25"/>
    <p:sldId id="367" r:id="rId26"/>
    <p:sldId id="36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RIGOT" initials="JR" lastIdx="1" clrIdx="0">
    <p:extLst>
      <p:ext uri="{19B8F6BF-5375-455C-9EA6-DF929625EA0E}">
        <p15:presenceInfo xmlns:p15="http://schemas.microsoft.com/office/powerpoint/2012/main" userId="7b87a5e3e80641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930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C6321-F3D7-4E1B-8AD7-4B75291E4D3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9D60D4-A3B8-4363-A741-DA83199C5658}">
      <dgm:prSet phldrT="[Texte]"/>
      <dgm:spPr/>
      <dgm:t>
        <a:bodyPr/>
        <a:lstStyle/>
        <a:p>
          <a:r>
            <a:rPr lang="fr-FR" b="1" i="0" dirty="0" smtClean="0"/>
            <a:t>entraîner un modèle de segmentation</a:t>
          </a:r>
          <a:r>
            <a:rPr lang="fr-FR" b="0" i="0" dirty="0" smtClean="0"/>
            <a:t> des images sur les 8 catégories principales</a:t>
          </a:r>
          <a:endParaRPr lang="fr-FR" dirty="0"/>
        </a:p>
      </dgm:t>
    </dgm:pt>
    <dgm:pt modelId="{8FEA7EB9-F38D-4D89-9823-98C659A2CB4B}" type="parTrans" cxnId="{1F55C35A-FFF5-4B6A-B646-57B8D8E1B21F}">
      <dgm:prSet/>
      <dgm:spPr/>
      <dgm:t>
        <a:bodyPr/>
        <a:lstStyle/>
        <a:p>
          <a:endParaRPr lang="fr-FR"/>
        </a:p>
      </dgm:t>
    </dgm:pt>
    <dgm:pt modelId="{1F2B6837-AD11-4934-A19A-F693DD4407E6}" type="sibTrans" cxnId="{1F55C35A-FFF5-4B6A-B646-57B8D8E1B21F}">
      <dgm:prSet/>
      <dgm:spPr/>
      <dgm:t>
        <a:bodyPr/>
        <a:lstStyle/>
        <a:p>
          <a:endParaRPr lang="fr-FR"/>
        </a:p>
      </dgm:t>
    </dgm:pt>
    <dgm:pt modelId="{6F2E8B3B-1C47-47CC-8E6A-9037A4B09093}">
      <dgm:prSet phldrT="[Texte]"/>
      <dgm:spPr/>
      <dgm:t>
        <a:bodyPr/>
        <a:lstStyle/>
        <a:p>
          <a:r>
            <a:rPr lang="fr-FR" b="0" i="0" dirty="0" smtClean="0"/>
            <a:t>Le déployer via une </a:t>
          </a:r>
          <a:r>
            <a:rPr lang="fr-FR" b="1" i="0" dirty="0" smtClean="0"/>
            <a:t>API </a:t>
          </a:r>
          <a:r>
            <a:rPr lang="fr-FR" b="1" i="0" dirty="0" err="1" smtClean="0"/>
            <a:t>Flask</a:t>
          </a:r>
          <a:r>
            <a:rPr lang="fr-FR" b="0" i="0" dirty="0" smtClean="0"/>
            <a:t> grâce au </a:t>
          </a:r>
          <a:r>
            <a:rPr lang="fr-FR" b="1" i="0" dirty="0" smtClean="0"/>
            <a:t>service Azure </a:t>
          </a:r>
          <a:endParaRPr lang="fr-FR" dirty="0"/>
        </a:p>
      </dgm:t>
    </dgm:pt>
    <dgm:pt modelId="{5F4887DB-21BB-4AF0-B073-47FF16568C0F}" type="parTrans" cxnId="{819ECF05-5519-4A06-9D59-E6924CD17591}">
      <dgm:prSet/>
      <dgm:spPr/>
      <dgm:t>
        <a:bodyPr/>
        <a:lstStyle/>
        <a:p>
          <a:endParaRPr lang="fr-FR"/>
        </a:p>
      </dgm:t>
    </dgm:pt>
    <dgm:pt modelId="{5D776280-4DD6-43B5-B05E-18094D7443ED}" type="sibTrans" cxnId="{819ECF05-5519-4A06-9D59-E6924CD17591}">
      <dgm:prSet/>
      <dgm:spPr/>
      <dgm:t>
        <a:bodyPr/>
        <a:lstStyle/>
        <a:p>
          <a:endParaRPr lang="fr-FR"/>
        </a:p>
      </dgm:t>
    </dgm:pt>
    <dgm:pt modelId="{9BBA30E2-F72E-49B1-A3CE-445238B99325}" type="pres">
      <dgm:prSet presAssocID="{3CFC6321-F3D7-4E1B-8AD7-4B75291E4D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969372-7F2D-4EDC-8FD6-6A1F9CD22443}" type="pres">
      <dgm:prSet presAssocID="{6F2E8B3B-1C47-47CC-8E6A-9037A4B09093}" presName="boxAndChildren" presStyleCnt="0"/>
      <dgm:spPr/>
    </dgm:pt>
    <dgm:pt modelId="{F7BCDBD4-571A-4083-9013-00EDE9A83A04}" type="pres">
      <dgm:prSet presAssocID="{6F2E8B3B-1C47-47CC-8E6A-9037A4B09093}" presName="parentTextBox" presStyleLbl="node1" presStyleIdx="0" presStyleCnt="2"/>
      <dgm:spPr/>
      <dgm:t>
        <a:bodyPr/>
        <a:lstStyle/>
        <a:p>
          <a:endParaRPr lang="fr-FR"/>
        </a:p>
      </dgm:t>
    </dgm:pt>
    <dgm:pt modelId="{A1F55FDA-2D64-49B1-B320-699BEBABB743}" type="pres">
      <dgm:prSet presAssocID="{1F2B6837-AD11-4934-A19A-F693DD4407E6}" presName="sp" presStyleCnt="0"/>
      <dgm:spPr/>
    </dgm:pt>
    <dgm:pt modelId="{E110418C-5C41-4B15-BD25-E1FC0E2A2328}" type="pres">
      <dgm:prSet presAssocID="{AA9D60D4-A3B8-4363-A741-DA83199C5658}" presName="arrowAndChildren" presStyleCnt="0"/>
      <dgm:spPr/>
    </dgm:pt>
    <dgm:pt modelId="{0CB3C4D7-98E7-4410-9728-C61B74D40CC8}" type="pres">
      <dgm:prSet presAssocID="{AA9D60D4-A3B8-4363-A741-DA83199C5658}" presName="parentTextArrow" presStyleLbl="node1" presStyleIdx="1" presStyleCnt="2"/>
      <dgm:spPr/>
      <dgm:t>
        <a:bodyPr/>
        <a:lstStyle/>
        <a:p>
          <a:endParaRPr lang="fr-FR"/>
        </a:p>
      </dgm:t>
    </dgm:pt>
  </dgm:ptLst>
  <dgm:cxnLst>
    <dgm:cxn modelId="{1F55C35A-FFF5-4B6A-B646-57B8D8E1B21F}" srcId="{3CFC6321-F3D7-4E1B-8AD7-4B75291E4D31}" destId="{AA9D60D4-A3B8-4363-A741-DA83199C5658}" srcOrd="0" destOrd="0" parTransId="{8FEA7EB9-F38D-4D89-9823-98C659A2CB4B}" sibTransId="{1F2B6837-AD11-4934-A19A-F693DD4407E6}"/>
    <dgm:cxn modelId="{B224732F-A80F-4D69-A83A-355FCBCDD68A}" type="presOf" srcId="{3CFC6321-F3D7-4E1B-8AD7-4B75291E4D31}" destId="{9BBA30E2-F72E-49B1-A3CE-445238B99325}" srcOrd="0" destOrd="0" presId="urn:microsoft.com/office/officeart/2005/8/layout/process4"/>
    <dgm:cxn modelId="{6C982D13-2274-4EC3-A7C3-F0217797FD2C}" type="presOf" srcId="{6F2E8B3B-1C47-47CC-8E6A-9037A4B09093}" destId="{F7BCDBD4-571A-4083-9013-00EDE9A83A04}" srcOrd="0" destOrd="0" presId="urn:microsoft.com/office/officeart/2005/8/layout/process4"/>
    <dgm:cxn modelId="{C472C9CB-64ED-4715-9A38-8BC694F6A514}" type="presOf" srcId="{AA9D60D4-A3B8-4363-A741-DA83199C5658}" destId="{0CB3C4D7-98E7-4410-9728-C61B74D40CC8}" srcOrd="0" destOrd="0" presId="urn:microsoft.com/office/officeart/2005/8/layout/process4"/>
    <dgm:cxn modelId="{819ECF05-5519-4A06-9D59-E6924CD17591}" srcId="{3CFC6321-F3D7-4E1B-8AD7-4B75291E4D31}" destId="{6F2E8B3B-1C47-47CC-8E6A-9037A4B09093}" srcOrd="1" destOrd="0" parTransId="{5F4887DB-21BB-4AF0-B073-47FF16568C0F}" sibTransId="{5D776280-4DD6-43B5-B05E-18094D7443ED}"/>
    <dgm:cxn modelId="{C29FB997-85CD-4A6C-ADF4-C3CCD0D31698}" type="presParOf" srcId="{9BBA30E2-F72E-49B1-A3CE-445238B99325}" destId="{F7969372-7F2D-4EDC-8FD6-6A1F9CD22443}" srcOrd="0" destOrd="0" presId="urn:microsoft.com/office/officeart/2005/8/layout/process4"/>
    <dgm:cxn modelId="{23B2F203-0DCA-49F1-841E-61F2C5F223A2}" type="presParOf" srcId="{F7969372-7F2D-4EDC-8FD6-6A1F9CD22443}" destId="{F7BCDBD4-571A-4083-9013-00EDE9A83A04}" srcOrd="0" destOrd="0" presId="urn:microsoft.com/office/officeart/2005/8/layout/process4"/>
    <dgm:cxn modelId="{9CB28AB0-BF35-4214-BC82-BFC8104DC776}" type="presParOf" srcId="{9BBA30E2-F72E-49B1-A3CE-445238B99325}" destId="{A1F55FDA-2D64-49B1-B320-699BEBABB743}" srcOrd="1" destOrd="0" presId="urn:microsoft.com/office/officeart/2005/8/layout/process4"/>
    <dgm:cxn modelId="{B78BE3D9-1BCD-415F-9BAB-17C85F3DF42D}" type="presParOf" srcId="{9BBA30E2-F72E-49B1-A3CE-445238B99325}" destId="{E110418C-5C41-4B15-BD25-E1FC0E2A2328}" srcOrd="2" destOrd="0" presId="urn:microsoft.com/office/officeart/2005/8/layout/process4"/>
    <dgm:cxn modelId="{586456F7-48F8-40B4-94F9-A33B9D367D22}" type="presParOf" srcId="{E110418C-5C41-4B15-BD25-E1FC0E2A2328}" destId="{0CB3C4D7-98E7-4410-9728-C61B74D40C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DBD4-571A-4083-9013-00EDE9A83A04}">
      <dsp:nvSpPr>
        <dsp:cNvPr id="0" name=""/>
        <dsp:cNvSpPr/>
      </dsp:nvSpPr>
      <dsp:spPr>
        <a:xfrm>
          <a:off x="0" y="2690114"/>
          <a:ext cx="7604369" cy="1765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dirty="0" smtClean="0"/>
            <a:t>Le déployer via une </a:t>
          </a:r>
          <a:r>
            <a:rPr lang="fr-FR" sz="3200" b="1" i="0" kern="1200" dirty="0" smtClean="0"/>
            <a:t>API </a:t>
          </a:r>
          <a:r>
            <a:rPr lang="fr-FR" sz="3200" b="1" i="0" kern="1200" dirty="0" err="1" smtClean="0"/>
            <a:t>Flask</a:t>
          </a:r>
          <a:r>
            <a:rPr lang="fr-FR" sz="3200" b="0" i="0" kern="1200" dirty="0" smtClean="0"/>
            <a:t> grâce au </a:t>
          </a:r>
          <a:r>
            <a:rPr lang="fr-FR" sz="3200" b="1" i="0" kern="1200" dirty="0" smtClean="0"/>
            <a:t>service Azure </a:t>
          </a:r>
          <a:endParaRPr lang="fr-FR" sz="3200" kern="1200" dirty="0"/>
        </a:p>
      </dsp:txBody>
      <dsp:txXfrm>
        <a:off x="0" y="2690114"/>
        <a:ext cx="7604369" cy="1765006"/>
      </dsp:txXfrm>
    </dsp:sp>
    <dsp:sp modelId="{0CB3C4D7-98E7-4410-9728-C61B74D40CC8}">
      <dsp:nvSpPr>
        <dsp:cNvPr id="0" name=""/>
        <dsp:cNvSpPr/>
      </dsp:nvSpPr>
      <dsp:spPr>
        <a:xfrm rot="10800000">
          <a:off x="0" y="2009"/>
          <a:ext cx="7604369" cy="2714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dirty="0" smtClean="0"/>
            <a:t>entraîner un modèle de segmentation</a:t>
          </a:r>
          <a:r>
            <a:rPr lang="fr-FR" sz="3200" b="0" i="0" kern="1200" dirty="0" smtClean="0"/>
            <a:t> des images sur les 8 catégories principales</a:t>
          </a:r>
          <a:endParaRPr lang="fr-FR" sz="3200" kern="1200" dirty="0"/>
        </a:p>
      </dsp:txBody>
      <dsp:txXfrm rot="10800000">
        <a:off x="0" y="2009"/>
        <a:ext cx="7604369" cy="1763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1F01-3970-491A-BA73-631962EB412C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B564-9DA8-4EFD-A218-570B74DE2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est un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2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5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48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50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5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6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un </a:t>
            </a:r>
            <a:r>
              <a:rPr lang="fr-FR" baseline="0" dirty="0" smtClean="0"/>
              <a:t>premier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0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57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64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Préparation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1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8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buts : plus </a:t>
            </a:r>
            <a:r>
              <a:rPr lang="fr-FR" dirty="0" smtClean="0"/>
              <a:t>de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AD5A-994D-4AF5-A030-843D37A905D2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5D46-0095-4C1A-9EFB-A3AA028921AF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FF4C-4576-4F62-94A0-9951E30876A9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4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DEDE-75F4-4752-A8D3-92957711F089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3D0A-7D19-487F-B857-94A0F947F587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87F1-8583-4F51-98B4-28B974866C7F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4317-EEC3-4295-8B96-53575BC7F298}" type="datetime1">
              <a:rPr lang="fr-FR" smtClean="0"/>
              <a:t>14/12/2021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F9-6BC8-4111-8840-F575CF6158F7}" type="datetime1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474-0DF1-450C-BCB0-F91918FEAA3B}" type="datetime1">
              <a:rPr lang="fr-FR" smtClean="0"/>
              <a:t>14/12/2021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B0D1-59F5-42C3-8E9E-8E7F123B02D9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5945-AC97-45D2-8586-7C0F2DA4E927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28C-1EA1-4C4B-85A7-F47E8681D7C1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2244" y="29680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Participez à la conception d'une voiture autonome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27726"/>
            <a:ext cx="9144000" cy="1655762"/>
          </a:xfrm>
        </p:spPr>
        <p:txBody>
          <a:bodyPr/>
          <a:lstStyle/>
          <a:p>
            <a:r>
              <a:rPr lang="fr-FR" dirty="0" smtClean="0"/>
              <a:t>15/12/2021</a:t>
            </a:r>
          </a:p>
          <a:p>
            <a:r>
              <a:rPr lang="fr-FR" dirty="0" smtClean="0"/>
              <a:t>Par Julien RIGOT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95" y="580407"/>
            <a:ext cx="2933697" cy="1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105878"/>
            <a:ext cx="11800573" cy="1325563"/>
          </a:xfrm>
        </p:spPr>
        <p:txBody>
          <a:bodyPr/>
          <a:lstStyle/>
          <a:p>
            <a:pPr algn="ctr"/>
            <a:r>
              <a:rPr lang="fr-FR" b="1" dirty="0" smtClean="0"/>
              <a:t>Augmentation d’image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53" y="1260394"/>
            <a:ext cx="5812647" cy="401414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72665" y="5630779"/>
            <a:ext cx="1044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L’augmentation d’image permet de créé de nouvelles données a partir de celles déjà existantes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2675731"/>
            <a:ext cx="10515600" cy="1325563"/>
          </a:xfrm>
        </p:spPr>
        <p:txBody>
          <a:bodyPr>
            <a:normAutofit/>
          </a:bodyPr>
          <a:lstStyle/>
          <a:p>
            <a:r>
              <a:rPr lang="fr-FR" sz="5500" b="1" dirty="0" smtClean="0"/>
              <a:t>Réseaux de neurones</a:t>
            </a:r>
            <a:endParaRPr lang="fr-FR" sz="5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1198" y="5425474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00" y="320675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/>
              <a:t>coefficient </a:t>
            </a:r>
            <a:r>
              <a:rPr lang="fr-FR" sz="5500" b="1" dirty="0" err="1"/>
              <a:t>Sørensen-Dice</a:t>
            </a:r>
            <a:r>
              <a:rPr lang="fr-FR" sz="5500" b="1" dirty="0"/>
              <a:t> de similarité</a:t>
            </a:r>
            <a:br>
              <a:rPr lang="fr-FR" sz="5500" b="1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4" y="1254935"/>
            <a:ext cx="4981074" cy="500331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42" y="2525559"/>
            <a:ext cx="5979293" cy="24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R-CNN simple (</a:t>
            </a:r>
            <a:r>
              <a:rPr lang="fr-FR" b="1" dirty="0" err="1" smtClean="0"/>
              <a:t>Dummy</a:t>
            </a:r>
            <a:r>
              <a:rPr lang="fr-FR" b="1" dirty="0" smtClean="0"/>
              <a:t>)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4" y="1969820"/>
            <a:ext cx="11389150" cy="384383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4733" y="249357"/>
            <a:ext cx="12272211" cy="1325563"/>
          </a:xfrm>
        </p:spPr>
        <p:txBody>
          <a:bodyPr/>
          <a:lstStyle/>
          <a:p>
            <a:pPr algn="ctr"/>
            <a:r>
              <a:rPr lang="fr-FR" b="1" dirty="0" smtClean="0"/>
              <a:t>Résultats du R-CNN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14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65" y="8436866"/>
            <a:ext cx="7047619" cy="1561905"/>
          </a:xfrm>
        </p:spPr>
      </p:pic>
      <p:sp>
        <p:nvSpPr>
          <p:cNvPr id="8" name="ZoneTexte 7"/>
          <p:cNvSpPr txBox="1"/>
          <p:nvPr/>
        </p:nvSpPr>
        <p:spPr>
          <a:xfrm>
            <a:off x="4019350" y="1621041"/>
            <a:ext cx="45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Résultats sans </a:t>
            </a:r>
            <a:r>
              <a:rPr lang="fr-FR" dirty="0" err="1" smtClean="0"/>
              <a:t>pré-traitement</a:t>
            </a:r>
            <a:r>
              <a:rPr lang="fr-FR" dirty="0" smtClean="0"/>
              <a:t> d’image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96206" y="3989683"/>
            <a:ext cx="485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</a:t>
            </a:r>
            <a:r>
              <a:rPr lang="fr-FR" dirty="0" smtClean="0"/>
              <a:t>avec </a:t>
            </a:r>
            <a:r>
              <a:rPr lang="fr-FR" dirty="0" err="1"/>
              <a:t>pré-traitement</a:t>
            </a:r>
            <a:r>
              <a:rPr lang="fr-FR" dirty="0"/>
              <a:t> </a:t>
            </a:r>
            <a:r>
              <a:rPr lang="fr-FR" dirty="0" smtClean="0"/>
              <a:t>d’image et augmentation d’image 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95" y="2044626"/>
            <a:ext cx="7665998" cy="166113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95" y="4675977"/>
            <a:ext cx="7665998" cy="15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200" b="1" dirty="0" smtClean="0"/>
              <a:t>Architecture </a:t>
            </a:r>
            <a:r>
              <a:rPr lang="fr-FR" sz="5200" b="1" dirty="0" err="1" smtClean="0"/>
              <a:t>PSPNet</a:t>
            </a:r>
            <a:r>
              <a:rPr lang="fr-FR" sz="5200" b="1" dirty="0" smtClean="0"/>
              <a:t> </a:t>
            </a:r>
            <a:endParaRPr lang="fr-FR" sz="52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2" y="2073338"/>
            <a:ext cx="10515600" cy="281638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2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200" b="1" dirty="0" smtClean="0"/>
              <a:t>Résultats </a:t>
            </a:r>
            <a:r>
              <a:rPr lang="fr-FR" sz="5200" b="1" dirty="0" err="1" smtClean="0"/>
              <a:t>PSPNet</a:t>
            </a:r>
            <a:r>
              <a:rPr lang="fr-FR" sz="5200" b="1" dirty="0" smtClean="0"/>
              <a:t> </a:t>
            </a:r>
            <a:endParaRPr lang="fr-FR" sz="52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30" y="2867269"/>
            <a:ext cx="8295339" cy="354280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17" y="1225343"/>
            <a:ext cx="8190549" cy="19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6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200" b="1" dirty="0" smtClean="0"/>
              <a:t>Architecture FPN</a:t>
            </a:r>
            <a:endParaRPr lang="fr-FR" sz="52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06" y="1843128"/>
            <a:ext cx="8754779" cy="379966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2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200" b="1" dirty="0" smtClean="0"/>
              <a:t>Résultats FPN </a:t>
            </a:r>
            <a:endParaRPr lang="fr-FR" sz="5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18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8" y="3642064"/>
            <a:ext cx="10209524" cy="2714286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89" y="1213181"/>
            <a:ext cx="9100074" cy="1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 smtClean="0"/>
              <a:t>Architecture U-Net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06" y="1271969"/>
            <a:ext cx="9079787" cy="508438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6444" y="2242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/>
              <a:t>Problématique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6444" y="4682331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0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200" b="1" dirty="0"/>
              <a:t>Résultats du </a:t>
            </a:r>
            <a:r>
              <a:rPr lang="fr-FR" sz="5200" b="1" dirty="0" smtClean="0"/>
              <a:t>U-Net</a:t>
            </a:r>
            <a:endParaRPr lang="fr-FR" sz="52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" y="3095415"/>
            <a:ext cx="10515600" cy="326093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33" y="1074670"/>
            <a:ext cx="9647334" cy="21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0720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API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50579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b="1" dirty="0" smtClean="0"/>
              <a:t>API </a:t>
            </a:r>
            <a:r>
              <a:rPr lang="fr-FR" sz="6000" b="1" dirty="0" err="1" smtClean="0"/>
              <a:t>Flask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2441642"/>
            <a:ext cx="10515600" cy="3704950"/>
          </a:xfrm>
        </p:spPr>
        <p:txBody>
          <a:bodyPr/>
          <a:lstStyle/>
          <a:p>
            <a:r>
              <a:rPr lang="fr-FR" dirty="0" err="1" smtClean="0"/>
              <a:t>Flask</a:t>
            </a:r>
            <a:r>
              <a:rPr lang="fr-FR" dirty="0" smtClean="0"/>
              <a:t> est un </a:t>
            </a:r>
            <a:r>
              <a:rPr lang="fr-FR" dirty="0" err="1" smtClean="0"/>
              <a:t>microframework</a:t>
            </a:r>
            <a:r>
              <a:rPr lang="fr-FR" dirty="0" smtClean="0"/>
              <a:t> de python</a:t>
            </a:r>
          </a:p>
          <a:p>
            <a:endParaRPr lang="fr-FR" dirty="0"/>
          </a:p>
          <a:p>
            <a:r>
              <a:rPr lang="fr-FR" dirty="0" smtClean="0"/>
              <a:t>Il permet de créer et déployer des applis ou des sites </a:t>
            </a:r>
            <a:r>
              <a:rPr lang="fr-FR" dirty="0" err="1" smtClean="0"/>
              <a:t>webs</a:t>
            </a:r>
            <a:r>
              <a:rPr lang="fr-FR" dirty="0" smtClean="0"/>
              <a:t> simples</a:t>
            </a:r>
          </a:p>
          <a:p>
            <a:endParaRPr lang="fr-FR" dirty="0"/>
          </a:p>
          <a:p>
            <a:r>
              <a:rPr lang="fr-FR" dirty="0" smtClean="0"/>
              <a:t>Une fois que l’appli est prête, on la déploie sur Azure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Flask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fait l’appli avec VS studio</a:t>
            </a:r>
          </a:p>
          <a:p>
            <a:endParaRPr lang="fr-FR" dirty="0"/>
          </a:p>
          <a:p>
            <a:r>
              <a:rPr lang="fr-FR" dirty="0" smtClean="0"/>
              <a:t>On test en local </a:t>
            </a:r>
          </a:p>
          <a:p>
            <a:endParaRPr lang="fr-FR" dirty="0"/>
          </a:p>
          <a:p>
            <a:r>
              <a:rPr lang="fr-FR" dirty="0" smtClean="0"/>
              <a:t>Une fois prêt au déploiement, on met l’appli sur azure avec </a:t>
            </a:r>
            <a:r>
              <a:rPr lang="fr-FR" dirty="0" err="1" smtClean="0"/>
              <a:t>app</a:t>
            </a:r>
            <a:r>
              <a:rPr lang="fr-FR" dirty="0" smtClean="0"/>
              <a:t> service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1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fr-FR" b="1" dirty="0" smtClean="0"/>
              <a:t>Application </a:t>
            </a:r>
            <a:r>
              <a:rPr lang="fr-FR" b="1" dirty="0" err="1" smtClean="0"/>
              <a:t>Flask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641"/>
            <a:ext cx="12192000" cy="603086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fr-FR" b="1" dirty="0" smtClean="0"/>
              <a:t>Application </a:t>
            </a:r>
            <a:r>
              <a:rPr lang="fr-FR" b="1" dirty="0" err="1" smtClean="0"/>
              <a:t>Flask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3" y="1049154"/>
            <a:ext cx="12223873" cy="60084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200" b="1" dirty="0" smtClean="0"/>
              <a:t>Conclusion </a:t>
            </a:r>
            <a:endParaRPr lang="fr-FR" sz="5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77"/>
            <a:ext cx="12192000" cy="1664312"/>
          </a:xfrm>
        </p:spPr>
        <p:txBody>
          <a:bodyPr/>
          <a:lstStyle/>
          <a:p>
            <a:pPr algn="ctr"/>
            <a:r>
              <a:rPr lang="fr-FR" sz="6000" b="1" dirty="0" smtClean="0"/>
              <a:t>Objectifs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957202434"/>
              </p:ext>
            </p:extLst>
          </p:nvPr>
        </p:nvGraphicFramePr>
        <p:xfrm>
          <a:off x="2214684" y="1450733"/>
          <a:ext cx="7604369" cy="445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59069" y="672147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8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200" b="1" dirty="0" smtClean="0"/>
              <a:t>Les 8 différentes catégories</a:t>
            </a:r>
            <a:endParaRPr lang="fr-FR" sz="5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Vide </a:t>
            </a:r>
          </a:p>
          <a:p>
            <a:r>
              <a:rPr lang="fr-FR" dirty="0" smtClean="0"/>
              <a:t>Appartements</a:t>
            </a:r>
          </a:p>
          <a:p>
            <a:r>
              <a:rPr lang="fr-FR" dirty="0" smtClean="0"/>
              <a:t>Constructions</a:t>
            </a:r>
          </a:p>
          <a:p>
            <a:r>
              <a:rPr lang="fr-FR" dirty="0" smtClean="0"/>
              <a:t>Objets</a:t>
            </a:r>
          </a:p>
          <a:p>
            <a:r>
              <a:rPr lang="fr-FR" dirty="0" smtClean="0"/>
              <a:t>Nature</a:t>
            </a:r>
          </a:p>
          <a:p>
            <a:r>
              <a:rPr lang="fr-FR" dirty="0" smtClean="0"/>
              <a:t>Ciel</a:t>
            </a:r>
          </a:p>
          <a:p>
            <a:r>
              <a:rPr lang="fr-FR" dirty="0" smtClean="0"/>
              <a:t>Humains</a:t>
            </a:r>
          </a:p>
          <a:p>
            <a:r>
              <a:rPr lang="fr-FR" dirty="0" smtClean="0"/>
              <a:t>véhicules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4677" y="112801"/>
            <a:ext cx="6189406" cy="123586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Les photos du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(5000 photos)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5</a:t>
            </a:fld>
            <a:endParaRPr lang="fr-FR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" y="0"/>
            <a:ext cx="6044664" cy="3022333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45" y="2341663"/>
            <a:ext cx="6044664" cy="3022332"/>
          </a:xfrm>
        </p:spPr>
      </p:pic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2468"/>
            <a:ext cx="6046118" cy="302305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3022333"/>
            <a:ext cx="172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originelle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58091" y="5357093"/>
            <a:ext cx="23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Masque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113168" y="3435584"/>
            <a:ext cx="254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3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178" y="24197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Préparation des données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8648" y="56580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Préparation du </a:t>
            </a:r>
            <a:r>
              <a:rPr lang="fr-FR" sz="6000" b="1" dirty="0" err="1" smtClean="0"/>
              <a:t>dataset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31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réduit a seulement 8 catégories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réarrange les photos, certaines sont complétement noires et sont donc néfastes pour l’entrainement de notre modèle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On utilise un générateur de données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Prétraitement des données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met toutes les images a la même échelle </a:t>
            </a:r>
          </a:p>
          <a:p>
            <a:endParaRPr lang="fr-FR" dirty="0"/>
          </a:p>
          <a:p>
            <a:r>
              <a:rPr lang="fr-FR" dirty="0" smtClean="0"/>
              <a:t>On </a:t>
            </a:r>
            <a:r>
              <a:rPr lang="fr-FR" dirty="0"/>
              <a:t>met les images en noir et </a:t>
            </a:r>
            <a:r>
              <a:rPr lang="fr-FR" dirty="0" smtClean="0"/>
              <a:t>blanc pour faciliter les traitement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ajoute du flou afin de faciliter les traitements </a:t>
            </a:r>
            <a:r>
              <a:rPr lang="fr-FR" dirty="0" smtClean="0"/>
              <a:t>et enlever les détails inutiles(</a:t>
            </a:r>
            <a:r>
              <a:rPr lang="fr-FR" dirty="0" err="1" smtClean="0"/>
              <a:t>gaussian</a:t>
            </a:r>
            <a:r>
              <a:rPr lang="fr-FR" dirty="0" smtClean="0"/>
              <a:t> </a:t>
            </a:r>
            <a:r>
              <a:rPr lang="fr-FR" dirty="0" err="1"/>
              <a:t>blurring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utilise la technique de l’augmentation d’image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" y="6610826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595" y="6641563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9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Prétraitement</a:t>
            </a:r>
            <a:r>
              <a:rPr lang="fr-FR" b="1" u="sng" dirty="0" smtClean="0"/>
              <a:t> </a:t>
            </a:r>
            <a:endParaRPr lang="fr-FR" b="1" u="sng" dirty="0"/>
          </a:p>
        </p:txBody>
      </p:sp>
      <p:pic>
        <p:nvPicPr>
          <p:cNvPr id="14" name="Espace réservé du conten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99" y="1548164"/>
            <a:ext cx="3764675" cy="3867215"/>
          </a:xfrm>
          <a:prstGeom prst="rect">
            <a:avLst/>
          </a:prstGeom>
        </p:spPr>
      </p:pic>
      <p:sp>
        <p:nvSpPr>
          <p:cNvPr id="15" name="Espace réservé du numéro de diapositiv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6BDACD-33AC-4A26-8801-5356CCA481A7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5017"/>
            <a:ext cx="3890349" cy="3996312"/>
          </a:xfrm>
          <a:prstGeom prst="rect">
            <a:avLst/>
          </a:prstGeom>
        </p:spPr>
      </p:pic>
      <p:sp>
        <p:nvSpPr>
          <p:cNvPr id="18" name="Flèche droite 17"/>
          <p:cNvSpPr/>
          <p:nvPr/>
        </p:nvSpPr>
        <p:spPr>
          <a:xfrm>
            <a:off x="5211212" y="2916439"/>
            <a:ext cx="1746524" cy="96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14440" y="4099557"/>
            <a:ext cx="296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met en noir et blanc et ajout de flou (bruit)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3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341</Words>
  <Application>Microsoft Office PowerPoint</Application>
  <PresentationFormat>Grand écran</PresentationFormat>
  <Paragraphs>118</Paragraphs>
  <Slides>26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Participez à la conception d'une voiture autonome  </vt:lpstr>
      <vt:lpstr>Problématique</vt:lpstr>
      <vt:lpstr>Objectifs</vt:lpstr>
      <vt:lpstr>Les 8 différentes catégories</vt:lpstr>
      <vt:lpstr>Les photos du dataset        (5000 photos) </vt:lpstr>
      <vt:lpstr>Préparation des données</vt:lpstr>
      <vt:lpstr>Préparation du dataset</vt:lpstr>
      <vt:lpstr>Prétraitement des données </vt:lpstr>
      <vt:lpstr>Présentation PowerPoint</vt:lpstr>
      <vt:lpstr>Augmentation d’image</vt:lpstr>
      <vt:lpstr>Réseaux de neurones</vt:lpstr>
      <vt:lpstr>coefficient Sørensen-Dice de similarité </vt:lpstr>
      <vt:lpstr>R-CNN simple (Dummy)</vt:lpstr>
      <vt:lpstr>Résultats du R-CNN</vt:lpstr>
      <vt:lpstr>Architecture PSPNet </vt:lpstr>
      <vt:lpstr>Résultats PSPNet </vt:lpstr>
      <vt:lpstr>Architecture FPN</vt:lpstr>
      <vt:lpstr>Résultats FPN </vt:lpstr>
      <vt:lpstr>Architecture U-Net</vt:lpstr>
      <vt:lpstr>Résultats du U-Net</vt:lpstr>
      <vt:lpstr>API</vt:lpstr>
      <vt:lpstr>API Flask</vt:lpstr>
      <vt:lpstr>Flask</vt:lpstr>
      <vt:lpstr>Application Flask</vt:lpstr>
      <vt:lpstr>Application Flask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RIGOT</dc:creator>
  <cp:lastModifiedBy>Mikozocouye</cp:lastModifiedBy>
  <cp:revision>144</cp:revision>
  <dcterms:created xsi:type="dcterms:W3CDTF">2021-05-11T18:45:10Z</dcterms:created>
  <dcterms:modified xsi:type="dcterms:W3CDTF">2021-12-14T19:32:03Z</dcterms:modified>
</cp:coreProperties>
</file>