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4"/>
  </p:notesMasterIdLst>
  <p:sldIdLst>
    <p:sldId id="256" r:id="rId2"/>
    <p:sldId id="258" r:id="rId3"/>
    <p:sldId id="260" r:id="rId4"/>
    <p:sldId id="337" r:id="rId5"/>
    <p:sldId id="283" r:id="rId6"/>
    <p:sldId id="301" r:id="rId7"/>
    <p:sldId id="327" r:id="rId8"/>
    <p:sldId id="328" r:id="rId9"/>
    <p:sldId id="318" r:id="rId10"/>
    <p:sldId id="325" r:id="rId11"/>
    <p:sldId id="326" r:id="rId12"/>
    <p:sldId id="314" r:id="rId13"/>
    <p:sldId id="338" r:id="rId14"/>
    <p:sldId id="295" r:id="rId15"/>
    <p:sldId id="329" r:id="rId16"/>
    <p:sldId id="330" r:id="rId17"/>
    <p:sldId id="265" r:id="rId18"/>
    <p:sldId id="296" r:id="rId19"/>
    <p:sldId id="333" r:id="rId20"/>
    <p:sldId id="317" r:id="rId21"/>
    <p:sldId id="331" r:id="rId22"/>
    <p:sldId id="332" r:id="rId23"/>
    <p:sldId id="316" r:id="rId24"/>
    <p:sldId id="290" r:id="rId25"/>
    <p:sldId id="339" r:id="rId26"/>
    <p:sldId id="297" r:id="rId27"/>
    <p:sldId id="266" r:id="rId28"/>
    <p:sldId id="284" r:id="rId29"/>
    <p:sldId id="341" r:id="rId30"/>
    <p:sldId id="342" r:id="rId31"/>
    <p:sldId id="340" r:id="rId32"/>
    <p:sldId id="274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n RIGOT" initials="JR" lastIdx="1" clrIdx="0">
    <p:extLst>
      <p:ext uri="{19B8F6BF-5375-455C-9EA6-DF929625EA0E}">
        <p15:presenceInfo xmlns:p15="http://schemas.microsoft.com/office/powerpoint/2012/main" userId="7b87a5e3e80641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5930" autoAdjust="0"/>
  </p:normalViewPr>
  <p:slideViewPr>
    <p:cSldViewPr snapToGrid="0">
      <p:cViewPr varScale="1">
        <p:scale>
          <a:sx n="78" d="100"/>
          <a:sy n="78" d="100"/>
        </p:scale>
        <p:origin x="91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20T18:33:04.694" idx="1">
    <p:pos x="6595" y="1467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FC6321-F3D7-4E1B-8AD7-4B75291E4D31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A9D60D4-A3B8-4363-A741-DA83199C5658}">
      <dgm:prSet phldrT="[Texte]"/>
      <dgm:spPr/>
      <dgm:t>
        <a:bodyPr/>
        <a:lstStyle/>
        <a:p>
          <a:r>
            <a:rPr lang="fr-FR" b="0" i="0" dirty="0" smtClean="0"/>
            <a:t>1) Détecter les sujets d’insatisfaction présents dans les commentaires postés sur la plateforme.</a:t>
          </a:r>
        </a:p>
        <a:p>
          <a:r>
            <a:rPr lang="fr-FR" b="0" i="0" dirty="0" smtClean="0"/>
            <a:t>2) Labelliser automatiquement les photos postées sur la plateforme.</a:t>
          </a:r>
          <a:endParaRPr lang="fr-FR" dirty="0"/>
        </a:p>
      </dgm:t>
    </dgm:pt>
    <dgm:pt modelId="{8FEA7EB9-F38D-4D89-9823-98C659A2CB4B}" type="parTrans" cxnId="{1F55C35A-FFF5-4B6A-B646-57B8D8E1B21F}">
      <dgm:prSet/>
      <dgm:spPr/>
      <dgm:t>
        <a:bodyPr/>
        <a:lstStyle/>
        <a:p>
          <a:endParaRPr lang="fr-FR"/>
        </a:p>
      </dgm:t>
    </dgm:pt>
    <dgm:pt modelId="{1F2B6837-AD11-4934-A19A-F693DD4407E6}" type="sibTrans" cxnId="{1F55C35A-FFF5-4B6A-B646-57B8D8E1B21F}">
      <dgm:prSet/>
      <dgm:spPr/>
      <dgm:t>
        <a:bodyPr/>
        <a:lstStyle/>
        <a:p>
          <a:endParaRPr lang="fr-FR"/>
        </a:p>
      </dgm:t>
    </dgm:pt>
    <dgm:pt modelId="{18362F1D-9D9D-4EFD-BF1B-F3E9D698962A}">
      <dgm:prSet phldrT="[Texte]"/>
      <dgm:spPr/>
      <dgm:t>
        <a:bodyPr/>
        <a:lstStyle/>
        <a:p>
          <a:r>
            <a:rPr lang="fr-FR" dirty="0" smtClean="0"/>
            <a:t>Utiliser un jeu de données existant (Jeu de données </a:t>
          </a:r>
          <a:r>
            <a:rPr lang="fr-FR" dirty="0" err="1" smtClean="0"/>
            <a:t>Yelp</a:t>
          </a:r>
          <a:r>
            <a:rPr lang="fr-FR" dirty="0" smtClean="0"/>
            <a:t>) </a:t>
          </a:r>
          <a:endParaRPr lang="fr-FR" dirty="0"/>
        </a:p>
      </dgm:t>
    </dgm:pt>
    <dgm:pt modelId="{1B478FD8-CA39-4CCD-9ED5-630CD3B0C93F}" type="parTrans" cxnId="{9E317227-58A6-412D-9340-7BCABCECFD07}">
      <dgm:prSet/>
      <dgm:spPr/>
      <dgm:t>
        <a:bodyPr/>
        <a:lstStyle/>
        <a:p>
          <a:endParaRPr lang="fr-FR"/>
        </a:p>
      </dgm:t>
    </dgm:pt>
    <dgm:pt modelId="{24BB5809-2E00-4087-9A36-29028236E558}" type="sibTrans" cxnId="{9E317227-58A6-412D-9340-7BCABCECFD07}">
      <dgm:prSet/>
      <dgm:spPr/>
      <dgm:t>
        <a:bodyPr/>
        <a:lstStyle/>
        <a:p>
          <a:endParaRPr lang="fr-FR"/>
        </a:p>
      </dgm:t>
    </dgm:pt>
    <dgm:pt modelId="{6F2E8B3B-1C47-47CC-8E6A-9037A4B09093}">
      <dgm:prSet phldrT="[Texte]"/>
      <dgm:spPr/>
      <dgm:t>
        <a:bodyPr/>
        <a:lstStyle/>
        <a:p>
          <a:r>
            <a:rPr lang="fr-FR" dirty="0" smtClean="0"/>
            <a:t>S’assurer de la possibilité de collecter de nouvelles données via une API </a:t>
          </a:r>
          <a:endParaRPr lang="fr-FR" dirty="0"/>
        </a:p>
      </dgm:t>
    </dgm:pt>
    <dgm:pt modelId="{5F4887DB-21BB-4AF0-B073-47FF16568C0F}" type="parTrans" cxnId="{819ECF05-5519-4A06-9D59-E6924CD17591}">
      <dgm:prSet/>
      <dgm:spPr/>
      <dgm:t>
        <a:bodyPr/>
        <a:lstStyle/>
        <a:p>
          <a:endParaRPr lang="fr-FR"/>
        </a:p>
      </dgm:t>
    </dgm:pt>
    <dgm:pt modelId="{5D776280-4DD6-43B5-B05E-18094D7443ED}" type="sibTrans" cxnId="{819ECF05-5519-4A06-9D59-E6924CD17591}">
      <dgm:prSet/>
      <dgm:spPr/>
      <dgm:t>
        <a:bodyPr/>
        <a:lstStyle/>
        <a:p>
          <a:endParaRPr lang="fr-FR"/>
        </a:p>
      </dgm:t>
    </dgm:pt>
    <dgm:pt modelId="{9BBA30E2-F72E-49B1-A3CE-445238B99325}" type="pres">
      <dgm:prSet presAssocID="{3CFC6321-F3D7-4E1B-8AD7-4B75291E4D3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7969372-7F2D-4EDC-8FD6-6A1F9CD22443}" type="pres">
      <dgm:prSet presAssocID="{6F2E8B3B-1C47-47CC-8E6A-9037A4B09093}" presName="boxAndChildren" presStyleCnt="0"/>
      <dgm:spPr/>
    </dgm:pt>
    <dgm:pt modelId="{F7BCDBD4-571A-4083-9013-00EDE9A83A04}" type="pres">
      <dgm:prSet presAssocID="{6F2E8B3B-1C47-47CC-8E6A-9037A4B09093}" presName="parentTextBox" presStyleLbl="node1" presStyleIdx="0" presStyleCnt="3"/>
      <dgm:spPr/>
      <dgm:t>
        <a:bodyPr/>
        <a:lstStyle/>
        <a:p>
          <a:endParaRPr lang="fr-FR"/>
        </a:p>
      </dgm:t>
    </dgm:pt>
    <dgm:pt modelId="{887C2E2A-4934-47D2-A81E-4BFC1CB50BC3}" type="pres">
      <dgm:prSet presAssocID="{24BB5809-2E00-4087-9A36-29028236E558}" presName="sp" presStyleCnt="0"/>
      <dgm:spPr/>
    </dgm:pt>
    <dgm:pt modelId="{BD73D7A5-BC5A-482B-BAC4-41342E95F445}" type="pres">
      <dgm:prSet presAssocID="{18362F1D-9D9D-4EFD-BF1B-F3E9D698962A}" presName="arrowAndChildren" presStyleCnt="0"/>
      <dgm:spPr/>
    </dgm:pt>
    <dgm:pt modelId="{67249219-6A2E-4BAE-B305-A934DC73031B}" type="pres">
      <dgm:prSet presAssocID="{18362F1D-9D9D-4EFD-BF1B-F3E9D698962A}" presName="parentTextArrow" presStyleLbl="node1" presStyleIdx="1" presStyleCnt="3"/>
      <dgm:spPr/>
      <dgm:t>
        <a:bodyPr/>
        <a:lstStyle/>
        <a:p>
          <a:endParaRPr lang="fr-FR"/>
        </a:p>
      </dgm:t>
    </dgm:pt>
    <dgm:pt modelId="{A1F55FDA-2D64-49B1-B320-699BEBABB743}" type="pres">
      <dgm:prSet presAssocID="{1F2B6837-AD11-4934-A19A-F693DD4407E6}" presName="sp" presStyleCnt="0"/>
      <dgm:spPr/>
    </dgm:pt>
    <dgm:pt modelId="{E110418C-5C41-4B15-BD25-E1FC0E2A2328}" type="pres">
      <dgm:prSet presAssocID="{AA9D60D4-A3B8-4363-A741-DA83199C5658}" presName="arrowAndChildren" presStyleCnt="0"/>
      <dgm:spPr/>
    </dgm:pt>
    <dgm:pt modelId="{0CB3C4D7-98E7-4410-9728-C61B74D40CC8}" type="pres">
      <dgm:prSet presAssocID="{AA9D60D4-A3B8-4363-A741-DA83199C5658}" presName="parentTextArrow" presStyleLbl="node1" presStyleIdx="2" presStyleCnt="3"/>
      <dgm:spPr/>
      <dgm:t>
        <a:bodyPr/>
        <a:lstStyle/>
        <a:p>
          <a:endParaRPr lang="fr-FR"/>
        </a:p>
      </dgm:t>
    </dgm:pt>
  </dgm:ptLst>
  <dgm:cxnLst>
    <dgm:cxn modelId="{1F55C35A-FFF5-4B6A-B646-57B8D8E1B21F}" srcId="{3CFC6321-F3D7-4E1B-8AD7-4B75291E4D31}" destId="{AA9D60D4-A3B8-4363-A741-DA83199C5658}" srcOrd="0" destOrd="0" parTransId="{8FEA7EB9-F38D-4D89-9823-98C659A2CB4B}" sibTransId="{1F2B6837-AD11-4934-A19A-F693DD4407E6}"/>
    <dgm:cxn modelId="{6C982D13-2274-4EC3-A7C3-F0217797FD2C}" type="presOf" srcId="{6F2E8B3B-1C47-47CC-8E6A-9037A4B09093}" destId="{F7BCDBD4-571A-4083-9013-00EDE9A83A04}" srcOrd="0" destOrd="0" presId="urn:microsoft.com/office/officeart/2005/8/layout/process4"/>
    <dgm:cxn modelId="{B224732F-A80F-4D69-A83A-355FCBCDD68A}" type="presOf" srcId="{3CFC6321-F3D7-4E1B-8AD7-4B75291E4D31}" destId="{9BBA30E2-F72E-49B1-A3CE-445238B99325}" srcOrd="0" destOrd="0" presId="urn:microsoft.com/office/officeart/2005/8/layout/process4"/>
    <dgm:cxn modelId="{819ECF05-5519-4A06-9D59-E6924CD17591}" srcId="{3CFC6321-F3D7-4E1B-8AD7-4B75291E4D31}" destId="{6F2E8B3B-1C47-47CC-8E6A-9037A4B09093}" srcOrd="2" destOrd="0" parTransId="{5F4887DB-21BB-4AF0-B073-47FF16568C0F}" sibTransId="{5D776280-4DD6-43B5-B05E-18094D7443ED}"/>
    <dgm:cxn modelId="{6F47C7D1-ED2C-4D54-B809-0AA1E6B08B79}" type="presOf" srcId="{18362F1D-9D9D-4EFD-BF1B-F3E9D698962A}" destId="{67249219-6A2E-4BAE-B305-A934DC73031B}" srcOrd="0" destOrd="0" presId="urn:microsoft.com/office/officeart/2005/8/layout/process4"/>
    <dgm:cxn modelId="{C472C9CB-64ED-4715-9A38-8BC694F6A514}" type="presOf" srcId="{AA9D60D4-A3B8-4363-A741-DA83199C5658}" destId="{0CB3C4D7-98E7-4410-9728-C61B74D40CC8}" srcOrd="0" destOrd="0" presId="urn:microsoft.com/office/officeart/2005/8/layout/process4"/>
    <dgm:cxn modelId="{9E317227-58A6-412D-9340-7BCABCECFD07}" srcId="{3CFC6321-F3D7-4E1B-8AD7-4B75291E4D31}" destId="{18362F1D-9D9D-4EFD-BF1B-F3E9D698962A}" srcOrd="1" destOrd="0" parTransId="{1B478FD8-CA39-4CCD-9ED5-630CD3B0C93F}" sibTransId="{24BB5809-2E00-4087-9A36-29028236E558}"/>
    <dgm:cxn modelId="{C29FB997-85CD-4A6C-ADF4-C3CCD0D31698}" type="presParOf" srcId="{9BBA30E2-F72E-49B1-A3CE-445238B99325}" destId="{F7969372-7F2D-4EDC-8FD6-6A1F9CD22443}" srcOrd="0" destOrd="0" presId="urn:microsoft.com/office/officeart/2005/8/layout/process4"/>
    <dgm:cxn modelId="{23B2F203-0DCA-49F1-841E-61F2C5F223A2}" type="presParOf" srcId="{F7969372-7F2D-4EDC-8FD6-6A1F9CD22443}" destId="{F7BCDBD4-571A-4083-9013-00EDE9A83A04}" srcOrd="0" destOrd="0" presId="urn:microsoft.com/office/officeart/2005/8/layout/process4"/>
    <dgm:cxn modelId="{A6FEABC9-D861-41EE-8B5B-4A27AA97C08F}" type="presParOf" srcId="{9BBA30E2-F72E-49B1-A3CE-445238B99325}" destId="{887C2E2A-4934-47D2-A81E-4BFC1CB50BC3}" srcOrd="1" destOrd="0" presId="urn:microsoft.com/office/officeart/2005/8/layout/process4"/>
    <dgm:cxn modelId="{57055D2A-3746-493E-8B5A-8AB950FE62E3}" type="presParOf" srcId="{9BBA30E2-F72E-49B1-A3CE-445238B99325}" destId="{BD73D7A5-BC5A-482B-BAC4-41342E95F445}" srcOrd="2" destOrd="0" presId="urn:microsoft.com/office/officeart/2005/8/layout/process4"/>
    <dgm:cxn modelId="{075FD6AB-D0C5-4504-9D92-32518B9AB9FA}" type="presParOf" srcId="{BD73D7A5-BC5A-482B-BAC4-41342E95F445}" destId="{67249219-6A2E-4BAE-B305-A934DC73031B}" srcOrd="0" destOrd="0" presId="urn:microsoft.com/office/officeart/2005/8/layout/process4"/>
    <dgm:cxn modelId="{9CB28AB0-BF35-4214-BC82-BFC8104DC776}" type="presParOf" srcId="{9BBA30E2-F72E-49B1-A3CE-445238B99325}" destId="{A1F55FDA-2D64-49B1-B320-699BEBABB743}" srcOrd="3" destOrd="0" presId="urn:microsoft.com/office/officeart/2005/8/layout/process4"/>
    <dgm:cxn modelId="{B78BE3D9-1BCD-415F-9BAB-17C85F3DF42D}" type="presParOf" srcId="{9BBA30E2-F72E-49B1-A3CE-445238B99325}" destId="{E110418C-5C41-4B15-BD25-E1FC0E2A2328}" srcOrd="4" destOrd="0" presId="urn:microsoft.com/office/officeart/2005/8/layout/process4"/>
    <dgm:cxn modelId="{586456F7-48F8-40B4-94F9-A33B9D367D22}" type="presParOf" srcId="{E110418C-5C41-4B15-BD25-E1FC0E2A2328}" destId="{0CB3C4D7-98E7-4410-9728-C61B74D40CC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CDBD4-571A-4083-9013-00EDE9A83A04}">
      <dsp:nvSpPr>
        <dsp:cNvPr id="0" name=""/>
        <dsp:cNvSpPr/>
      </dsp:nvSpPr>
      <dsp:spPr>
        <a:xfrm>
          <a:off x="0" y="3355117"/>
          <a:ext cx="7604369" cy="11012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S’assurer de la possibilité de collecter de nouvelles données via une API </a:t>
          </a:r>
          <a:endParaRPr lang="fr-FR" sz="1700" kern="1200" dirty="0"/>
        </a:p>
      </dsp:txBody>
      <dsp:txXfrm>
        <a:off x="0" y="3355117"/>
        <a:ext cx="7604369" cy="1101224"/>
      </dsp:txXfrm>
    </dsp:sp>
    <dsp:sp modelId="{67249219-6A2E-4BAE-B305-A934DC73031B}">
      <dsp:nvSpPr>
        <dsp:cNvPr id="0" name=""/>
        <dsp:cNvSpPr/>
      </dsp:nvSpPr>
      <dsp:spPr>
        <a:xfrm rot="10800000">
          <a:off x="0" y="1677952"/>
          <a:ext cx="7604369" cy="169368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Utiliser un jeu de données existant (Jeu de données </a:t>
          </a:r>
          <a:r>
            <a:rPr lang="fr-FR" sz="1700" kern="1200" dirty="0" err="1" smtClean="0"/>
            <a:t>Yelp</a:t>
          </a:r>
          <a:r>
            <a:rPr lang="fr-FR" sz="1700" kern="1200" dirty="0" smtClean="0"/>
            <a:t>) </a:t>
          </a:r>
          <a:endParaRPr lang="fr-FR" sz="1700" kern="1200" dirty="0"/>
        </a:p>
      </dsp:txBody>
      <dsp:txXfrm rot="10800000">
        <a:off x="0" y="1677952"/>
        <a:ext cx="7604369" cy="1100504"/>
      </dsp:txXfrm>
    </dsp:sp>
    <dsp:sp modelId="{0CB3C4D7-98E7-4410-9728-C61B74D40CC8}">
      <dsp:nvSpPr>
        <dsp:cNvPr id="0" name=""/>
        <dsp:cNvSpPr/>
      </dsp:nvSpPr>
      <dsp:spPr>
        <a:xfrm rot="10800000">
          <a:off x="0" y="787"/>
          <a:ext cx="7604369" cy="169368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0" i="0" kern="1200" dirty="0" smtClean="0"/>
            <a:t>1) Détecter les sujets d’insatisfaction présents dans les commentaires postés sur la plateforme.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0" i="0" kern="1200" dirty="0" smtClean="0"/>
            <a:t>2) Labelliser automatiquement les photos postées sur la plateforme.</a:t>
          </a:r>
          <a:endParaRPr lang="fr-FR" sz="1700" kern="1200" dirty="0"/>
        </a:p>
      </dsp:txBody>
      <dsp:txXfrm rot="10800000">
        <a:off x="0" y="787"/>
        <a:ext cx="7604369" cy="1100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A1F01-3970-491A-BA73-631962EB412C}" type="datetimeFigureOut">
              <a:rPr lang="fr-FR" smtClean="0"/>
              <a:t>14/11/2022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6B564-9DA8-4EFD-A218-570B74DE2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799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Avis restau est une société qui met en relation des clients et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restaurants</a:t>
            </a:r>
          </a:p>
          <a:p>
            <a:endParaRPr lang="fr-F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société souhaite mettre en place une nouvelle fonctionnalité qui permet aux utilisateurs de poster des avis et des photos des restaurants qu’ils vont visiter. </a:t>
            </a:r>
          </a:p>
          <a:p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Pour l’entreprise, ce sera l’occasion de mieux comprendre les avis postés par les utilisateurs</a:t>
            </a:r>
          </a:p>
          <a:p>
            <a:endParaRPr lang="fr-F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Détecter les sujets d’insatisfaction présents dans les commentaires postés sur la plateforme.</a:t>
            </a:r>
          </a:p>
          <a:p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Labelliser automatiquement les photos postées sur la plateforme.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321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On peut classifier les commentaires</a:t>
            </a:r>
          </a:p>
          <a:p>
            <a:endParaRPr lang="fr-FR" baseline="0" dirty="0" smtClean="0"/>
          </a:p>
          <a:p>
            <a:r>
              <a:rPr lang="fr-FR" baseline="0" dirty="0" smtClean="0"/>
              <a:t>On peut classifier les images</a:t>
            </a:r>
          </a:p>
          <a:p>
            <a:endParaRPr lang="fr-FR" baseline="0" dirty="0" smtClean="0"/>
          </a:p>
          <a:p>
            <a:r>
              <a:rPr lang="fr-FR" baseline="0" dirty="0" smtClean="0"/>
              <a:t>On peut </a:t>
            </a:r>
            <a:r>
              <a:rPr lang="fr-FR" baseline="0" dirty="0" err="1" smtClean="0"/>
              <a:t>recolter</a:t>
            </a:r>
            <a:r>
              <a:rPr lang="fr-FR" baseline="0" dirty="0" smtClean="0"/>
              <a:t> les données</a:t>
            </a:r>
          </a:p>
          <a:p>
            <a:endParaRPr lang="fr-FR" baseline="0" dirty="0" smtClean="0"/>
          </a:p>
          <a:p>
            <a:r>
              <a:rPr lang="fr-FR" baseline="0" dirty="0" smtClean="0"/>
              <a:t>Les résultats ne sont pas très poussés mais en mettant en place des modèles de machine </a:t>
            </a:r>
            <a:r>
              <a:rPr lang="fr-FR" baseline="0" dirty="0" err="1" smtClean="0"/>
              <a:t>learning</a:t>
            </a:r>
            <a:r>
              <a:rPr lang="fr-FR" baseline="0" dirty="0" smtClean="0"/>
              <a:t> on voit que ce serait faisable</a:t>
            </a:r>
          </a:p>
          <a:p>
            <a:endParaRPr lang="fr-FR" baseline="0" dirty="0" smtClean="0"/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331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 assez de données sur la plateforme Avis Restau.</a:t>
            </a:r>
          </a:p>
          <a:p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S’assurer de la possibilité de collecter de nouvelles données</a:t>
            </a:r>
          </a:p>
          <a:p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 API sert a récolter des informations sur une base de données puis la renvoyer 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575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33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868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vision par ordinateur est un domaine scientifique interdisciplinaire qui traite de la façon dont les ordinateurs peuvent acquérir une compréhension de haut niveau à partir d'images ou de vidéos numériques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4721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953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75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864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4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AD5A-994D-4AF5-A030-843D37A905D2}" type="datetime1">
              <a:rPr lang="fr-FR" smtClean="0"/>
              <a:t>14/11/2022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5D46-0095-4C1A-9EFB-A3AA028921AF}" type="datetime1">
              <a:rPr lang="fr-FR" smtClean="0"/>
              <a:t>14/11/2022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77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FF4C-4576-4F62-94A0-9951E30876A9}" type="datetime1">
              <a:rPr lang="fr-FR" smtClean="0"/>
              <a:t>14/11/2022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45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DEDE-75F4-4752-A8D3-92957711F089}" type="datetime1">
              <a:rPr lang="fr-FR" smtClean="0"/>
              <a:t>14/11/2022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62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3D0A-7D19-487F-B857-94A0F947F587}" type="datetime1">
              <a:rPr lang="fr-FR" smtClean="0"/>
              <a:t>14/11/2022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96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87F1-8583-4F51-98B4-28B974866C7F}" type="datetime1">
              <a:rPr lang="fr-FR" smtClean="0"/>
              <a:t>14/11/2022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82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4317-EEC3-4295-8B96-53575BC7F298}" type="datetime1">
              <a:rPr lang="fr-FR" smtClean="0"/>
              <a:t>14/11/2022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36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28F9-6BC8-4111-8840-F575CF6158F7}" type="datetime1">
              <a:rPr lang="fr-FR" smtClean="0"/>
              <a:t>14/11/2022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96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E2474-0DF1-450C-BCB0-F91918FEAA3B}" type="datetime1">
              <a:rPr lang="fr-FR" smtClean="0"/>
              <a:t>14/11/2022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91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B0D1-59F5-42C3-8E9E-8E7F123B02D9}" type="datetime1">
              <a:rPr lang="fr-FR" smtClean="0"/>
              <a:t>14/11/2022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01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5945-AC97-45D2-8586-7C0F2DA4E927}" type="datetime1">
              <a:rPr lang="fr-FR" smtClean="0"/>
              <a:t>14/11/2022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06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2B28C-1EA1-4C4B-85A7-F47E8681D7C1}" type="datetime1">
              <a:rPr lang="fr-FR" smtClean="0"/>
              <a:t>14/11/2022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BDACD-33AC-4A26-8801-5356CCA48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96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atent_Dirichlet_allocat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Améliorez le produit IA de votre </a:t>
            </a:r>
            <a:r>
              <a:rPr lang="fr-FR" b="1" dirty="0" smtClean="0"/>
              <a:t>start-up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498" y="318694"/>
            <a:ext cx="3025004" cy="1261613"/>
          </a:xfrm>
          <a:prstGeom prst="rect">
            <a:avLst/>
          </a:prstGeom>
        </p:spPr>
      </p:pic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06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88343"/>
            <a:ext cx="12100560" cy="1325563"/>
          </a:xfrm>
        </p:spPr>
        <p:txBody>
          <a:bodyPr>
            <a:normAutofit/>
          </a:bodyPr>
          <a:lstStyle/>
          <a:p>
            <a:pPr algn="ctr"/>
            <a:r>
              <a:rPr lang="fr-FR" sz="5500" b="1" dirty="0" smtClean="0"/>
              <a:t>Retrait des </a:t>
            </a:r>
            <a:r>
              <a:rPr lang="fr-FR" sz="5500" b="1" dirty="0" err="1" smtClean="0"/>
              <a:t>stopwords</a:t>
            </a:r>
            <a:endParaRPr lang="fr-FR" sz="55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10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80060" y="1698386"/>
            <a:ext cx="4965700" cy="53075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On retire les mots les plus communs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smtClean="0"/>
              <a:t>En français, il s’agit de mots comme : </a:t>
            </a:r>
            <a:r>
              <a:rPr lang="fr-FR" dirty="0" smtClean="0">
                <a:solidFill>
                  <a:srgbClr val="FF0000"/>
                </a:solidFill>
              </a:rPr>
              <a:t>le, la ,ce </a:t>
            </a:r>
            <a:r>
              <a:rPr lang="fr-FR" dirty="0" smtClean="0"/>
              <a:t>… 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On aperçoit ici que le mot ‘’</a:t>
            </a:r>
            <a:r>
              <a:rPr lang="fr-FR" dirty="0" err="1" smtClean="0"/>
              <a:t>this</a:t>
            </a:r>
            <a:r>
              <a:rPr lang="fr-FR" dirty="0" smtClean="0"/>
              <a:t>’’ a disparu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8056880" y="1091398"/>
            <a:ext cx="32105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u="sng" dirty="0" smtClean="0"/>
              <a:t>Exemple : </a:t>
            </a:r>
            <a:endParaRPr lang="fr-FR" sz="2500" u="sng" dirty="0"/>
          </a:p>
        </p:txBody>
      </p:sp>
      <p:sp>
        <p:nvSpPr>
          <p:cNvPr id="12" name="ZoneTexte 11"/>
          <p:cNvSpPr txBox="1"/>
          <p:nvPr/>
        </p:nvSpPr>
        <p:spPr>
          <a:xfrm>
            <a:off x="7802880" y="1762998"/>
            <a:ext cx="4053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'this'</a:t>
            </a:r>
            <a:r>
              <a:rPr lang="fr-FR" dirty="0"/>
              <a:t>,'place','friday','night','looking','best','french','onion','soup','boulder','paired','with','best','craft','beer','selection','pearl','street'</a:t>
            </a:r>
          </a:p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7802880" y="4684476"/>
            <a:ext cx="4053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'place</a:t>
            </a:r>
            <a:r>
              <a:rPr lang="fr-FR" dirty="0"/>
              <a:t>','friday','night','looking','best','french','onion','soup','boulder','paired','with','best','craft','beer','selection','pearl','street'</a:t>
            </a:r>
          </a:p>
        </p:txBody>
      </p:sp>
      <p:sp>
        <p:nvSpPr>
          <p:cNvPr id="15" name="Flèche vers le bas 14"/>
          <p:cNvSpPr/>
          <p:nvPr/>
        </p:nvSpPr>
        <p:spPr>
          <a:xfrm>
            <a:off x="9265920" y="3434872"/>
            <a:ext cx="944880" cy="99371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11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88343"/>
            <a:ext cx="12100560" cy="1325563"/>
          </a:xfrm>
        </p:spPr>
        <p:txBody>
          <a:bodyPr>
            <a:normAutofit/>
          </a:bodyPr>
          <a:lstStyle/>
          <a:p>
            <a:pPr algn="ctr"/>
            <a:r>
              <a:rPr lang="fr-FR" sz="5500" b="1" dirty="0" err="1" smtClean="0"/>
              <a:t>Lemmatization</a:t>
            </a:r>
            <a:endParaRPr lang="fr-FR" sz="55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11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41558" y="1685184"/>
            <a:ext cx="4965700" cy="5307569"/>
          </a:xfrm>
        </p:spPr>
        <p:txBody>
          <a:bodyPr/>
          <a:lstStyle/>
          <a:p>
            <a:r>
              <a:rPr lang="fr-FR" dirty="0" smtClean="0"/>
              <a:t>On met le mot sous sa forme canonique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En français, le mot ‘‘petites’’ deviendra ‘‘petit ’’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On aperçoit ici que le mot </a:t>
            </a:r>
            <a:r>
              <a:rPr lang="fr-FR" dirty="0"/>
              <a:t>‘</a:t>
            </a:r>
            <a:r>
              <a:rPr lang="fr-FR" dirty="0" smtClean="0"/>
              <a:t>‘</a:t>
            </a:r>
            <a:r>
              <a:rPr lang="fr-FR" dirty="0" err="1" smtClean="0"/>
              <a:t>looking</a:t>
            </a:r>
            <a:r>
              <a:rPr lang="fr-FR" dirty="0" smtClean="0"/>
              <a:t>’’ devient </a:t>
            </a:r>
            <a:r>
              <a:rPr lang="fr-FR" dirty="0"/>
              <a:t> </a:t>
            </a:r>
            <a:r>
              <a:rPr lang="fr-FR" dirty="0" smtClean="0"/>
              <a:t>‘‘look’’ par exemple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8056880" y="1091398"/>
            <a:ext cx="32105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u="sng" dirty="0" smtClean="0"/>
              <a:t>Exemple : </a:t>
            </a:r>
            <a:endParaRPr lang="fr-FR" sz="2500" u="sng" dirty="0"/>
          </a:p>
        </p:txBody>
      </p:sp>
      <p:sp>
        <p:nvSpPr>
          <p:cNvPr id="12" name="ZoneTexte 11"/>
          <p:cNvSpPr txBox="1"/>
          <p:nvPr/>
        </p:nvSpPr>
        <p:spPr>
          <a:xfrm>
            <a:off x="7802880" y="1762998"/>
            <a:ext cx="4053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'place','friday','night','look</a:t>
            </a:r>
            <a:r>
              <a:rPr lang="fr-FR" dirty="0">
                <a:solidFill>
                  <a:srgbClr val="FF0000"/>
                </a:solidFill>
              </a:rPr>
              <a:t>ing</a:t>
            </a:r>
            <a:r>
              <a:rPr lang="fr-FR" dirty="0"/>
              <a:t>','best','french','onion','soup','boulder','pair</a:t>
            </a:r>
            <a:r>
              <a:rPr lang="fr-FR" dirty="0">
                <a:solidFill>
                  <a:srgbClr val="FF0000"/>
                </a:solidFill>
              </a:rPr>
              <a:t>ed</a:t>
            </a:r>
            <a:r>
              <a:rPr lang="fr-FR" dirty="0"/>
              <a:t>','with','best','craft','beer','selection','pearl','street'</a:t>
            </a:r>
          </a:p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7774004" y="4788038"/>
            <a:ext cx="4082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'place','friday','night','look','best','french','onion','soup','boulder','pair',</a:t>
            </a:r>
            <a:r>
              <a:rPr lang="fr-FR" dirty="0" smtClean="0"/>
              <a:t>'best',</a:t>
            </a:r>
            <a:r>
              <a:rPr lang="fr-FR" dirty="0"/>
              <a:t>'craft','beer','selection','pearl','street'</a:t>
            </a:r>
          </a:p>
        </p:txBody>
      </p:sp>
      <p:sp>
        <p:nvSpPr>
          <p:cNvPr id="15" name="Flèche vers le bas 14"/>
          <p:cNvSpPr/>
          <p:nvPr/>
        </p:nvSpPr>
        <p:spPr>
          <a:xfrm>
            <a:off x="9357360" y="3441199"/>
            <a:ext cx="944880" cy="99371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56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500" b="1" dirty="0" smtClean="0"/>
              <a:t>Latent Dirichlet Allocation (LDA)</a:t>
            </a:r>
            <a:endParaRPr lang="fr-FR" sz="5500" b="1" dirty="0">
              <a:hlinkClick r:id="rId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12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/>
              <a:t>LDA est utilisé pour classer le texte dans un document </a:t>
            </a:r>
            <a:r>
              <a:rPr lang="fr-FR" dirty="0" smtClean="0"/>
              <a:t>sur un sujet particulier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LDA suppose que chaque morceau de texte que nous introduisons contiendra des mots qui sont </a:t>
            </a:r>
            <a:r>
              <a:rPr lang="fr-FR" dirty="0" smtClean="0"/>
              <a:t>liés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Il suppose également que les documents sont produits à partir d'un mélange de sujets. Ces sujets génèrent ensuite des mots en fonction de leur distribution de probabilité.</a:t>
            </a:r>
          </a:p>
        </p:txBody>
      </p:sp>
    </p:spTree>
    <p:extLst>
      <p:ext uri="{BB962C8B-B14F-4D97-AF65-F5344CB8AC3E}">
        <p14:creationId xmlns:p14="http://schemas.microsoft.com/office/powerpoint/2010/main" val="388005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 smtClean="0"/>
              <a:t>Représentation des données LDA en 3D </a:t>
            </a:r>
            <a:endParaRPr lang="fr-FR" b="1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579" y="907673"/>
            <a:ext cx="5826840" cy="5866568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13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33939" y="2682725"/>
            <a:ext cx="408637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Cette représentation ne nous donne pas beaucoup d’information.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smtClean="0"/>
              <a:t>On peut cependant voir que les données groupées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35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311" y="-201318"/>
            <a:ext cx="12101689" cy="1907821"/>
          </a:xfrm>
        </p:spPr>
        <p:txBody>
          <a:bodyPr>
            <a:noAutofit/>
          </a:bodyPr>
          <a:lstStyle/>
          <a:p>
            <a:pPr algn="ctr"/>
            <a:r>
              <a:rPr lang="fr-FR" sz="6000" b="1" dirty="0" smtClean="0"/>
              <a:t>Analyse LDA </a:t>
            </a:r>
            <a:endParaRPr lang="fr-FR" sz="6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14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67890" y="2454443"/>
            <a:ext cx="325333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Ici on aperçoit les différents sujets détectés, a nous humains de les interpréter après.</a:t>
            </a:r>
          </a:p>
          <a:p>
            <a:pPr>
              <a:lnSpc>
                <a:spcPct val="150000"/>
              </a:lnSpc>
            </a:pP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On peut par exemple imaginer que le topic </a:t>
            </a:r>
            <a:r>
              <a:rPr lang="fr-FR" dirty="0"/>
              <a:t>8</a:t>
            </a:r>
            <a:r>
              <a:rPr lang="fr-FR" dirty="0" smtClean="0"/>
              <a:t> ce réfère a des restaurants de type restau bar  </a:t>
            </a:r>
            <a:endParaRPr lang="fr-FR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485" y="1578543"/>
            <a:ext cx="7104315" cy="4214793"/>
          </a:xfrm>
        </p:spPr>
      </p:pic>
    </p:spTree>
    <p:extLst>
      <p:ext uri="{BB962C8B-B14F-4D97-AF65-F5344CB8AC3E}">
        <p14:creationId xmlns:p14="http://schemas.microsoft.com/office/powerpoint/2010/main" val="412847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70101"/>
            <a:ext cx="10515600" cy="1325563"/>
          </a:xfrm>
        </p:spPr>
        <p:txBody>
          <a:bodyPr/>
          <a:lstStyle/>
          <a:p>
            <a:pPr algn="ctr"/>
            <a:r>
              <a:rPr lang="fr-FR" b="1" dirty="0" smtClean="0"/>
              <a:t>Visualisation LDA </a:t>
            </a:r>
            <a:endParaRPr lang="fr-FR" b="1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380" y="1136776"/>
            <a:ext cx="8205420" cy="5081145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15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69507" y="1822647"/>
            <a:ext cx="2733576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Ici on peut voir les données sur le premier plan PCA. 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endParaRPr lang="fr-FR" dirty="0" smtClean="0"/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smtClean="0"/>
              <a:t>On peut voir les termes les plus fréquents et les termes propres a chaque sujets. 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102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5401"/>
            <a:ext cx="10515600" cy="1325563"/>
          </a:xfrm>
        </p:spPr>
        <p:txBody>
          <a:bodyPr/>
          <a:lstStyle/>
          <a:p>
            <a:pPr algn="ctr"/>
            <a:r>
              <a:rPr lang="fr-FR" b="1" dirty="0"/>
              <a:t>Visualisation LDA 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95" y="1042195"/>
            <a:ext cx="8318408" cy="531310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16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667783" y="6354247"/>
            <a:ext cx="885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peut ici voir par exemple que l’on parle de sushi presque seulement dans le topic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824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3463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b="1" dirty="0" smtClean="0"/>
              <a:t>Computer Vision</a:t>
            </a:r>
            <a:endParaRPr lang="fr-FR" sz="6000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17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838200" y="3888406"/>
            <a:ext cx="10515600" cy="4351338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434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6000" b="1" dirty="0" smtClean="0"/>
              <a:t>Prétraitement</a:t>
            </a:r>
            <a:endParaRPr lang="fr-FR" sz="6000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18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met les images en noir et blanc</a:t>
            </a:r>
          </a:p>
          <a:p>
            <a:endParaRPr lang="fr-FR" dirty="0"/>
          </a:p>
          <a:p>
            <a:r>
              <a:rPr lang="fr-FR" dirty="0" smtClean="0"/>
              <a:t>On ajoute du flou afin de faciliter les traitements (</a:t>
            </a:r>
            <a:r>
              <a:rPr lang="fr-FR" dirty="0" err="1"/>
              <a:t>gaussian</a:t>
            </a:r>
            <a:r>
              <a:rPr lang="fr-FR" dirty="0"/>
              <a:t> </a:t>
            </a:r>
            <a:r>
              <a:rPr lang="fr-FR" dirty="0" err="1"/>
              <a:t>blurring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On égalise l’histogramme afin que toutes les images est le même contraste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35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Prétraitement </a:t>
            </a:r>
            <a:endParaRPr lang="fr-FR" b="1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003" y="2180284"/>
            <a:ext cx="3196784" cy="3283856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19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180284"/>
            <a:ext cx="3263492" cy="335238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472" y="2111759"/>
            <a:ext cx="3301587" cy="3352381"/>
          </a:xfrm>
          <a:prstGeom prst="rect">
            <a:avLst/>
          </a:prstGeom>
        </p:spPr>
      </p:pic>
      <p:sp>
        <p:nvSpPr>
          <p:cNvPr id="8" name="Flèche droite 7"/>
          <p:cNvSpPr/>
          <p:nvPr/>
        </p:nvSpPr>
        <p:spPr>
          <a:xfrm>
            <a:off x="3293301" y="3566568"/>
            <a:ext cx="872702" cy="442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7344076" y="3552538"/>
            <a:ext cx="921223" cy="442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2248092" y="5613738"/>
            <a:ext cx="296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On met en noir et blanc et ajout de flou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776865" y="5475238"/>
            <a:ext cx="2319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On égalise les histogrammes (les contrastes)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873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6377"/>
            <a:ext cx="12192000" cy="1664312"/>
          </a:xfrm>
        </p:spPr>
        <p:txBody>
          <a:bodyPr/>
          <a:lstStyle/>
          <a:p>
            <a:pPr algn="ctr"/>
            <a:r>
              <a:rPr lang="fr-FR" sz="6000" b="1" dirty="0" smtClean="0"/>
              <a:t>Objectifs</a:t>
            </a:r>
            <a:endParaRPr lang="fr-FR" sz="60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2</a:t>
            </a:fld>
            <a:endParaRPr lang="fr-FR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4147927069"/>
              </p:ext>
            </p:extLst>
          </p:nvPr>
        </p:nvGraphicFramePr>
        <p:xfrm>
          <a:off x="2214684" y="1450733"/>
          <a:ext cx="7604369" cy="4457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759069" y="6721475"/>
            <a:ext cx="10515600" cy="4351338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98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Exemple de deux images avec SIFT 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20</a:t>
            </a:fld>
            <a:endParaRPr lang="fr-FR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028214"/>
            <a:ext cx="253492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40840" y="4597875"/>
            <a:ext cx="522732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857500" cy="38100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75" y="1690688"/>
            <a:ext cx="50768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5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Exemple de deux images avec SIFT avec flou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21</a:t>
            </a:fld>
            <a:endParaRPr lang="fr-FR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028214"/>
            <a:ext cx="253492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40840" y="4597875"/>
            <a:ext cx="522732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296" y="1696932"/>
            <a:ext cx="5068504" cy="380375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3810"/>
            <a:ext cx="285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1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Exemple de deux images avec SIFT avec </a:t>
            </a:r>
            <a:r>
              <a:rPr lang="fr-FR" b="1" dirty="0" smtClean="0"/>
              <a:t>flou et égalisation des contrastes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75" y="1690688"/>
            <a:ext cx="5076825" cy="381000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22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85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8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 smtClean="0"/>
              <a:t>Creation</a:t>
            </a:r>
            <a:r>
              <a:rPr lang="fr-FR" b="1" dirty="0" smtClean="0"/>
              <a:t> de bag of </a:t>
            </a:r>
            <a:r>
              <a:rPr lang="fr-FR" b="1" dirty="0" err="1" smtClean="0"/>
              <a:t>features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fr-FR" dirty="0" smtClean="0"/>
              <a:t>On créé des variables comprenant tous les descripteurs de nos images</a:t>
            </a:r>
          </a:p>
          <a:p>
            <a:endParaRPr lang="fr-FR" dirty="0"/>
          </a:p>
          <a:p>
            <a:r>
              <a:rPr lang="fr-FR" dirty="0" smtClean="0"/>
              <a:t>Elles peuvent être utilisées pour entrainer des modèles par la suite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9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5500" b="1" dirty="0" smtClean="0"/>
              <a:t>Visualisation des données</a:t>
            </a:r>
            <a:br>
              <a:rPr lang="fr-FR" sz="5500" b="1" dirty="0" smtClean="0"/>
            </a:br>
            <a:r>
              <a:rPr lang="fr-FR" sz="5500" b="1" dirty="0" smtClean="0"/>
              <a:t>(catégories labélisées)</a:t>
            </a:r>
            <a:endParaRPr lang="fr-FR" sz="5500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24</a:t>
            </a:fld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411" y="1325563"/>
            <a:ext cx="5020377" cy="4915111"/>
          </a:xfrm>
        </p:spPr>
      </p:pic>
      <p:sp>
        <p:nvSpPr>
          <p:cNvPr id="6" name="ZoneTexte 5"/>
          <p:cNvSpPr txBox="1"/>
          <p:nvPr/>
        </p:nvSpPr>
        <p:spPr>
          <a:xfrm>
            <a:off x="838200" y="2304187"/>
            <a:ext cx="382123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Nous avons ici la représentation graphique de nos données sur un plan T-SNE 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smtClean="0"/>
              <a:t>On aperçoit facilement la présence de clusters notamment celui d’en bas a gauche 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906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Visualisation des données</a:t>
            </a:r>
            <a:br>
              <a:rPr lang="fr-FR" b="1" dirty="0" smtClean="0"/>
            </a:br>
            <a:r>
              <a:rPr lang="fr-FR" b="1" dirty="0" smtClean="0"/>
              <a:t>(catégories détectées par </a:t>
            </a:r>
            <a:r>
              <a:rPr lang="fr-FR" b="1" dirty="0" err="1" smtClean="0"/>
              <a:t>Kmeans</a:t>
            </a:r>
            <a:r>
              <a:rPr lang="fr-FR" b="1" dirty="0" smtClean="0"/>
              <a:t>) </a:t>
            </a:r>
            <a:endParaRPr lang="fr-FR" b="1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13686"/>
            <a:ext cx="4740532" cy="4633488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25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838200" y="2401617"/>
            <a:ext cx="406186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Comme dit avant, les données étant mal catégorisées, on ne peut pas savoir la pertinence de cette représentation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smtClean="0"/>
              <a:t>On peut cependant en déduire qu’il est possible de faire un modèle classifiant les images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035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07200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fr-FR" sz="6000" b="1" dirty="0" smtClean="0"/>
              <a:t>API</a:t>
            </a:r>
            <a:endParaRPr lang="fr-FR" sz="6000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26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750579"/>
            <a:ext cx="10515600" cy="4351338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243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6000" b="1" dirty="0" smtClean="0"/>
              <a:t>API </a:t>
            </a:r>
            <a:r>
              <a:rPr lang="fr-FR" sz="6000" b="1" dirty="0" err="1" smtClean="0"/>
              <a:t>Yelp</a:t>
            </a:r>
            <a:endParaRPr lang="fr-FR" sz="6000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27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38200" y="2441642"/>
            <a:ext cx="10515600" cy="3704950"/>
          </a:xfrm>
        </p:spPr>
        <p:txBody>
          <a:bodyPr/>
          <a:lstStyle/>
          <a:p>
            <a:r>
              <a:rPr lang="fr-FR" dirty="0" smtClean="0"/>
              <a:t>Elle nous donne accès aux données publiques de </a:t>
            </a:r>
            <a:r>
              <a:rPr lang="fr-FR" dirty="0" err="1" smtClean="0"/>
              <a:t>Yelp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Il faut créer un compte pour pouvoir y accéder, suite a quoi on reçoit une clé API qui nous servira a faire nos requêtes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810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472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500" b="1" dirty="0"/>
              <a:t>Requête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81310"/>
            <a:ext cx="10515600" cy="4351338"/>
          </a:xfrm>
        </p:spPr>
        <p:txBody>
          <a:bodyPr/>
          <a:lstStyle/>
          <a:p>
            <a:r>
              <a:rPr lang="fr-FR" dirty="0" smtClean="0"/>
              <a:t>On fait une requête sur les restaurants de Paris</a:t>
            </a:r>
          </a:p>
          <a:p>
            <a:endParaRPr lang="fr-FR" dirty="0"/>
          </a:p>
          <a:p>
            <a:r>
              <a:rPr lang="fr-FR" dirty="0" smtClean="0"/>
              <a:t>On garde </a:t>
            </a:r>
            <a:r>
              <a:rPr lang="fr-FR" dirty="0" err="1" smtClean="0"/>
              <a:t>seulements</a:t>
            </a:r>
            <a:r>
              <a:rPr lang="fr-FR" dirty="0" smtClean="0"/>
              <a:t> les champs suivants : nom du restaurant, les commentaires de ce restaurant et la note associée aux commentaires</a:t>
            </a:r>
          </a:p>
          <a:p>
            <a:endParaRPr lang="fr-FR" dirty="0"/>
          </a:p>
          <a:p>
            <a:r>
              <a:rPr lang="fr-FR" dirty="0" smtClean="0"/>
              <a:t>On fait 4 requêtes car on ne peut avoir que 50 restaurants par requête (on utilise offset)</a:t>
            </a:r>
          </a:p>
          <a:p>
            <a:endParaRPr lang="fr-FR" dirty="0"/>
          </a:p>
          <a:p>
            <a:r>
              <a:rPr lang="fr-FR" dirty="0" smtClean="0"/>
              <a:t>3 commentaires par restaurant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7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500" b="1" dirty="0" smtClean="0"/>
              <a:t>Dashboard</a:t>
            </a:r>
            <a:endParaRPr lang="fr-FR" sz="5500" b="1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6" y="940594"/>
            <a:ext cx="11691928" cy="5598318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296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343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b="1" dirty="0" smtClean="0"/>
              <a:t>Organisation du </a:t>
            </a:r>
            <a:r>
              <a:rPr lang="fr-FR" sz="6000" b="1" dirty="0" err="1" smtClean="0"/>
              <a:t>Dataset</a:t>
            </a:r>
            <a:r>
              <a:rPr lang="fr-FR" sz="6000" b="1" dirty="0" smtClean="0"/>
              <a:t> principal</a:t>
            </a:r>
            <a:endParaRPr lang="fr-FR" sz="6000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3</a:t>
            </a:fld>
            <a:endParaRPr lang="fr-FR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502" y="2313934"/>
            <a:ext cx="3067050" cy="1485900"/>
          </a:xfrm>
        </p:spPr>
      </p:pic>
      <p:sp>
        <p:nvSpPr>
          <p:cNvPr id="9" name="ZoneTexte 8"/>
          <p:cNvSpPr txBox="1"/>
          <p:nvPr/>
        </p:nvSpPr>
        <p:spPr>
          <a:xfrm>
            <a:off x="3774708" y="1686307"/>
            <a:ext cx="667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Nous avons 3 fichiers </a:t>
            </a:r>
            <a:r>
              <a:rPr lang="fr-FR" dirty="0" err="1" smtClean="0"/>
              <a:t>Json</a:t>
            </a:r>
            <a:r>
              <a:rPr lang="fr-FR" dirty="0"/>
              <a:t> </a:t>
            </a:r>
            <a:r>
              <a:rPr lang="fr-FR" dirty="0" smtClean="0"/>
              <a:t>principaux: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90364" y="5221959"/>
            <a:ext cx="3484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Business </a:t>
            </a:r>
          </a:p>
          <a:p>
            <a:pPr algn="ctr"/>
            <a:r>
              <a:rPr lang="fr-FR" dirty="0" smtClean="0"/>
              <a:t>(Nom, type de business, </a:t>
            </a:r>
          </a:p>
          <a:p>
            <a:pPr algn="ctr"/>
            <a:r>
              <a:rPr lang="fr-FR" dirty="0" smtClean="0"/>
              <a:t>adresse…) 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798997" y="5221959"/>
            <a:ext cx="2310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Review</a:t>
            </a:r>
            <a:endParaRPr lang="fr-FR" dirty="0"/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commentaires,id</a:t>
            </a:r>
            <a:r>
              <a:rPr lang="fr-FR" dirty="0" smtClean="0"/>
              <a:t> du commentaires, note..)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8831981" y="5221959"/>
            <a:ext cx="1655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User</a:t>
            </a:r>
          </a:p>
          <a:p>
            <a:pPr algn="ctr"/>
            <a:r>
              <a:rPr lang="fr-FR" dirty="0" smtClean="0"/>
              <a:t>(données sur les utilisateurs) 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905" y="4252263"/>
            <a:ext cx="969696" cy="96969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13" y="4058130"/>
            <a:ext cx="1163829" cy="116382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14" y="4252263"/>
            <a:ext cx="1032036" cy="103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2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500" b="1" dirty="0"/>
              <a:t>Dashboard</a:t>
            </a:r>
            <a:endParaRPr lang="fr-FR" sz="550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0582"/>
            <a:ext cx="11990408" cy="5245768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73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1573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500" b="1" dirty="0" smtClean="0"/>
              <a:t>Dashboard</a:t>
            </a:r>
            <a:endParaRPr lang="fr-FR" sz="5500" b="1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39" y="1098524"/>
            <a:ext cx="11026799" cy="5759476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10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52900" y="2303413"/>
            <a:ext cx="3828274" cy="1330376"/>
          </a:xfrm>
        </p:spPr>
        <p:txBody>
          <a:bodyPr/>
          <a:lstStyle/>
          <a:p>
            <a:r>
              <a:rPr lang="fr-FR" sz="6000" b="1" dirty="0" smtClean="0"/>
              <a:t>Conclusion</a:t>
            </a:r>
            <a:endParaRPr lang="fr-FR" sz="60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00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343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b="1" dirty="0" smtClean="0"/>
              <a:t>Organisation des données photos</a:t>
            </a:r>
            <a:endParaRPr lang="fr-FR" sz="6000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4</a:t>
            </a:fld>
            <a:endParaRPr lang="fr-FR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502" y="2486917"/>
            <a:ext cx="3067050" cy="1485900"/>
          </a:xfrm>
        </p:spPr>
      </p:pic>
      <p:sp>
        <p:nvSpPr>
          <p:cNvPr id="9" name="ZoneTexte 8"/>
          <p:cNvSpPr txBox="1"/>
          <p:nvPr/>
        </p:nvSpPr>
        <p:spPr>
          <a:xfrm>
            <a:off x="2617620" y="1717878"/>
            <a:ext cx="667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Nous avons 1 fichier </a:t>
            </a:r>
            <a:r>
              <a:rPr lang="fr-FR" dirty="0" err="1" smtClean="0"/>
              <a:t>Json</a:t>
            </a:r>
            <a:r>
              <a:rPr lang="fr-FR" dirty="0" smtClean="0"/>
              <a:t> et 200,000 photos divisées en 5 catégories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175887" y="4799822"/>
            <a:ext cx="3484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 Fichier </a:t>
            </a:r>
            <a:r>
              <a:rPr lang="fr-FR" dirty="0" err="1" smtClean="0"/>
              <a:t>Json</a:t>
            </a:r>
            <a:r>
              <a:rPr lang="fr-FR" dirty="0" smtClean="0"/>
              <a:t> contenant : 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 </a:t>
            </a:r>
          </a:p>
          <a:p>
            <a:pPr algn="ctr"/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897110"/>
              </p:ext>
            </p:extLst>
          </p:nvPr>
        </p:nvGraphicFramePr>
        <p:xfrm>
          <a:off x="226393" y="5399986"/>
          <a:ext cx="5086752" cy="611204"/>
        </p:xfrm>
        <a:graphic>
          <a:graphicData uri="http://schemas.openxmlformats.org/drawingml/2006/table">
            <a:tbl>
              <a:tblPr/>
              <a:tblGrid>
                <a:gridCol w="1271688">
                  <a:extLst>
                    <a:ext uri="{9D8B030D-6E8A-4147-A177-3AD203B41FA5}">
                      <a16:colId xmlns:a16="http://schemas.microsoft.com/office/drawing/2014/main" val="1566209054"/>
                    </a:ext>
                  </a:extLst>
                </a:gridCol>
                <a:gridCol w="1206618">
                  <a:extLst>
                    <a:ext uri="{9D8B030D-6E8A-4147-A177-3AD203B41FA5}">
                      <a16:colId xmlns:a16="http://schemas.microsoft.com/office/drawing/2014/main" val="316919187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293253322"/>
                    </a:ext>
                  </a:extLst>
                </a:gridCol>
                <a:gridCol w="1145406">
                  <a:extLst>
                    <a:ext uri="{9D8B030D-6E8A-4147-A177-3AD203B41FA5}">
                      <a16:colId xmlns:a16="http://schemas.microsoft.com/office/drawing/2014/main" val="2339120585"/>
                    </a:ext>
                  </a:extLst>
                </a:gridCol>
              </a:tblGrid>
              <a:tr h="611204">
                <a:tc>
                  <a:txBody>
                    <a:bodyPr/>
                    <a:lstStyle/>
                    <a:p>
                      <a:pPr algn="r" fontAlgn="ctr"/>
                      <a:r>
                        <a:rPr lang="fr-FR" b="1" dirty="0" smtClean="0">
                          <a:effectLst/>
                        </a:rPr>
                        <a:t>ID photo</a:t>
                      </a:r>
                      <a:endParaRPr lang="fr-FR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b="1" dirty="0" smtClean="0">
                          <a:effectLst/>
                        </a:rPr>
                        <a:t>Catégorie</a:t>
                      </a:r>
                      <a:endParaRPr lang="fr-FR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b="1" dirty="0" smtClean="0">
                          <a:effectLst/>
                        </a:rPr>
                        <a:t>ID business</a:t>
                      </a:r>
                      <a:endParaRPr lang="fr-FR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b="1" dirty="0" err="1">
                          <a:effectLst/>
                        </a:rPr>
                        <a:t>caption</a:t>
                      </a:r>
                      <a:endParaRPr lang="fr-FR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73008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7599195" y="4649522"/>
            <a:ext cx="3754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200 000 Photos divisées en 5 catégories répertoriées dans le </a:t>
            </a:r>
            <a:r>
              <a:rPr lang="fr-FR" dirty="0" err="1" smtClean="0"/>
              <a:t>Json</a:t>
            </a:r>
            <a:r>
              <a:rPr lang="fr-FR" dirty="0" smtClean="0"/>
              <a:t> :</a:t>
            </a:r>
            <a:endParaRPr lang="fr-FR" dirty="0"/>
          </a:p>
        </p:txBody>
      </p:sp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867398"/>
              </p:ext>
            </p:extLst>
          </p:nvPr>
        </p:nvGraphicFramePr>
        <p:xfrm>
          <a:off x="6375133" y="5388947"/>
          <a:ext cx="5685123" cy="611204"/>
        </p:xfrm>
        <a:graphic>
          <a:graphicData uri="http://schemas.openxmlformats.org/drawingml/2006/table">
            <a:tbl>
              <a:tblPr/>
              <a:tblGrid>
                <a:gridCol w="1260910">
                  <a:extLst>
                    <a:ext uri="{9D8B030D-6E8A-4147-A177-3AD203B41FA5}">
                      <a16:colId xmlns:a16="http://schemas.microsoft.com/office/drawing/2014/main" val="1566209054"/>
                    </a:ext>
                  </a:extLst>
                </a:gridCol>
                <a:gridCol w="895149">
                  <a:extLst>
                    <a:ext uri="{9D8B030D-6E8A-4147-A177-3AD203B41FA5}">
                      <a16:colId xmlns:a16="http://schemas.microsoft.com/office/drawing/2014/main" val="3169191873"/>
                    </a:ext>
                  </a:extLst>
                </a:gridCol>
                <a:gridCol w="2107783">
                  <a:extLst>
                    <a:ext uri="{9D8B030D-6E8A-4147-A177-3AD203B41FA5}">
                      <a16:colId xmlns:a16="http://schemas.microsoft.com/office/drawing/2014/main" val="1293253322"/>
                    </a:ext>
                  </a:extLst>
                </a:gridCol>
                <a:gridCol w="1421281">
                  <a:extLst>
                    <a:ext uri="{9D8B030D-6E8A-4147-A177-3AD203B41FA5}">
                      <a16:colId xmlns:a16="http://schemas.microsoft.com/office/drawing/2014/main" val="2339120585"/>
                    </a:ext>
                  </a:extLst>
                </a:gridCol>
              </a:tblGrid>
              <a:tr h="611204">
                <a:tc>
                  <a:txBody>
                    <a:bodyPr/>
                    <a:lstStyle/>
                    <a:p>
                      <a:pPr algn="r" fontAlgn="ctr"/>
                      <a:r>
                        <a:rPr lang="fr-FR" b="1" dirty="0" smtClean="0">
                          <a:effectLst/>
                        </a:rPr>
                        <a:t>Drink</a:t>
                      </a:r>
                      <a:endParaRPr lang="fr-FR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b="1" dirty="0" smtClean="0">
                          <a:effectLst/>
                        </a:rPr>
                        <a:t>Food</a:t>
                      </a:r>
                      <a:endParaRPr lang="fr-FR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b="1" dirty="0" err="1" smtClean="0">
                          <a:effectLst/>
                        </a:rPr>
                        <a:t>Interior</a:t>
                      </a:r>
                      <a:r>
                        <a:rPr lang="fr-FR" b="1" dirty="0" smtClean="0">
                          <a:effectLst/>
                        </a:rPr>
                        <a:t>/</a:t>
                      </a:r>
                      <a:r>
                        <a:rPr lang="fr-FR" b="1" dirty="0" err="1" smtClean="0">
                          <a:effectLst/>
                        </a:rPr>
                        <a:t>Exterior</a:t>
                      </a:r>
                      <a:r>
                        <a:rPr lang="fr-FR" b="1" dirty="0" smtClean="0">
                          <a:effectLst/>
                        </a:rPr>
                        <a:t>                           </a:t>
                      </a:r>
                      <a:endParaRPr lang="fr-FR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b="1" dirty="0" smtClean="0">
                          <a:effectLst/>
                        </a:rPr>
                        <a:t>Menu</a:t>
                      </a:r>
                      <a:endParaRPr lang="fr-FR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73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61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9178" y="24197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b="1" dirty="0" smtClean="0"/>
              <a:t>Natural </a:t>
            </a:r>
            <a:r>
              <a:rPr lang="fr-FR" sz="6000" b="1" dirty="0" err="1"/>
              <a:t>L</a:t>
            </a:r>
            <a:r>
              <a:rPr lang="fr-FR" sz="6000" b="1" dirty="0" err="1" smtClean="0"/>
              <a:t>anguage</a:t>
            </a:r>
            <a:r>
              <a:rPr lang="fr-FR" sz="6000" b="1" dirty="0" smtClean="0"/>
              <a:t> </a:t>
            </a:r>
            <a:r>
              <a:rPr lang="fr-FR" sz="6000" b="1" dirty="0" err="1"/>
              <a:t>P</a:t>
            </a:r>
            <a:r>
              <a:rPr lang="fr-FR" sz="6000" b="1" dirty="0" err="1" smtClean="0"/>
              <a:t>rocessing</a:t>
            </a:r>
            <a:endParaRPr lang="fr-FR" sz="60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8648" y="565809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70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 smtClean="0"/>
              <a:t>Préparation du </a:t>
            </a:r>
            <a:r>
              <a:rPr lang="fr-FR" sz="6000" b="1" dirty="0" err="1" smtClean="0"/>
              <a:t>dataset</a:t>
            </a:r>
            <a:endParaRPr lang="fr-FR" sz="60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93150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Le </a:t>
            </a:r>
            <a:r>
              <a:rPr lang="fr-FR" dirty="0" err="1" smtClean="0"/>
              <a:t>dataset</a:t>
            </a:r>
            <a:r>
              <a:rPr lang="fr-FR" dirty="0" smtClean="0"/>
              <a:t> est très grand (5Go),  on utilise donc un système de </a:t>
            </a:r>
            <a:r>
              <a:rPr lang="fr-FR" dirty="0" err="1" smtClean="0"/>
              <a:t>chunks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/>
              <a:t>Les données étant au format </a:t>
            </a:r>
            <a:r>
              <a:rPr lang="fr-FR" dirty="0" err="1"/>
              <a:t>json</a:t>
            </a:r>
            <a:r>
              <a:rPr lang="fr-FR" dirty="0"/>
              <a:t>, on convertit les données dans un </a:t>
            </a:r>
            <a:r>
              <a:rPr lang="fr-FR" dirty="0" err="1" smtClean="0"/>
              <a:t>DataFrame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On ne garde que les commentaires relatifs aux restaurants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On supprime les colonnes inutiles (</a:t>
            </a:r>
            <a:r>
              <a:rPr lang="fr-FR" dirty="0" err="1" smtClean="0"/>
              <a:t>useful</a:t>
            </a:r>
            <a:r>
              <a:rPr lang="fr-FR" dirty="0" smtClean="0"/>
              <a:t>, </a:t>
            </a:r>
            <a:r>
              <a:rPr lang="fr-FR" dirty="0" err="1" smtClean="0"/>
              <a:t>funny</a:t>
            </a:r>
            <a:r>
              <a:rPr lang="fr-FR" dirty="0" smtClean="0"/>
              <a:t>, cool)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50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500" b="1" dirty="0" smtClean="0"/>
              <a:t>Analyse exploratoire</a:t>
            </a:r>
            <a:endParaRPr lang="fr-FR" sz="5500" b="1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43" y="2357106"/>
            <a:ext cx="6207101" cy="3159571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7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838200" y="2868329"/>
            <a:ext cx="3311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Il y a une grosse dominance des avis 5 étoiles, les gens semblent commenter plus si ils sont extrêmement satisfaits.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197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500" b="1" dirty="0" smtClean="0"/>
              <a:t>Nuage de mots sur les commentaires</a:t>
            </a:r>
            <a:endParaRPr lang="fr-FR" sz="5500" b="1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720" y="2431833"/>
            <a:ext cx="6843080" cy="347893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8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42762" y="3107868"/>
            <a:ext cx="3619099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On a beaucoup plus de mots positifs, ce qui était prévisible vu que l’on a plus de commentaires positifs. 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Cela nous prouve que nos données font sens.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971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88343"/>
            <a:ext cx="12100560" cy="1325563"/>
          </a:xfrm>
        </p:spPr>
        <p:txBody>
          <a:bodyPr>
            <a:normAutofit/>
          </a:bodyPr>
          <a:lstStyle/>
          <a:p>
            <a:pPr algn="ctr"/>
            <a:r>
              <a:rPr lang="fr-FR" sz="5500" b="1" dirty="0" smtClean="0"/>
              <a:t>Prétraitement (</a:t>
            </a:r>
            <a:r>
              <a:rPr lang="fr-FR" sz="5500" b="1" dirty="0" err="1" smtClean="0"/>
              <a:t>tokenisation</a:t>
            </a:r>
            <a:r>
              <a:rPr lang="fr-FR" sz="5500" b="1" dirty="0" smtClean="0"/>
              <a:t>)</a:t>
            </a:r>
            <a:endParaRPr lang="fr-FR" sz="55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9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30530" y="1413906"/>
            <a:ext cx="4965700" cy="5307569"/>
          </a:xfrm>
        </p:spPr>
        <p:txBody>
          <a:bodyPr/>
          <a:lstStyle/>
          <a:p>
            <a:r>
              <a:rPr lang="fr-FR" dirty="0" smtClean="0"/>
              <a:t>On sépare les mots afin de faciliter la compréhension pour la machine</a:t>
            </a:r>
          </a:p>
          <a:p>
            <a:endParaRPr lang="fr-FR" dirty="0"/>
          </a:p>
          <a:p>
            <a:r>
              <a:rPr lang="fr-FR" dirty="0" smtClean="0"/>
              <a:t>On met tout en minuscule</a:t>
            </a:r>
          </a:p>
          <a:p>
            <a:endParaRPr lang="fr-FR" dirty="0"/>
          </a:p>
          <a:p>
            <a:r>
              <a:rPr lang="fr-FR" dirty="0" smtClean="0"/>
              <a:t>Cela retire également la ponctuation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On retire également les mots courts (moins de 4 lettres)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8056880" y="1091398"/>
            <a:ext cx="32105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u="sng" dirty="0" smtClean="0"/>
              <a:t>Exemple : </a:t>
            </a:r>
            <a:endParaRPr lang="fr-FR" sz="2500" u="sng" dirty="0"/>
          </a:p>
        </p:txBody>
      </p:sp>
      <p:sp>
        <p:nvSpPr>
          <p:cNvPr id="12" name="ZoneTexte 11"/>
          <p:cNvSpPr txBox="1"/>
          <p:nvPr/>
        </p:nvSpPr>
        <p:spPr>
          <a:xfrm>
            <a:off x="7802880" y="1762998"/>
            <a:ext cx="4053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</a:t>
            </a:r>
            <a:r>
              <a:rPr lang="en-US" dirty="0" smtClean="0">
                <a:solidFill>
                  <a:srgbClr val="FF0000"/>
                </a:solidFill>
              </a:rPr>
              <a:t>was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the</a:t>
            </a:r>
            <a:r>
              <a:rPr lang="en-US" dirty="0" smtClean="0"/>
              <a:t> place </a:t>
            </a:r>
            <a:r>
              <a:rPr lang="en-US" dirty="0" smtClean="0">
                <a:solidFill>
                  <a:srgbClr val="FF0000"/>
                </a:solidFill>
              </a:rPr>
              <a:t>the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be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on</a:t>
            </a:r>
            <a:r>
              <a:rPr lang="en-US" dirty="0" smtClean="0"/>
              <a:t> Friday Night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you're</a:t>
            </a:r>
            <a:r>
              <a:rPr lang="en-US" dirty="0" smtClean="0"/>
              <a:t> looking </a:t>
            </a:r>
            <a:r>
              <a:rPr lang="en-US" dirty="0" smtClean="0">
                <a:solidFill>
                  <a:srgbClr val="FF0000"/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the</a:t>
            </a:r>
            <a:r>
              <a:rPr lang="en-US" dirty="0" smtClean="0"/>
              <a:t> best French Onion Soup </a:t>
            </a:r>
            <a:r>
              <a:rPr lang="en-US" dirty="0" smtClean="0">
                <a:solidFill>
                  <a:srgbClr val="FF0000"/>
                </a:solidFill>
              </a:rPr>
              <a:t>in</a:t>
            </a:r>
            <a:r>
              <a:rPr lang="en-US" dirty="0" smtClean="0"/>
              <a:t> Boulder, paired with </a:t>
            </a:r>
            <a:r>
              <a:rPr lang="en-US" dirty="0" smtClean="0">
                <a:solidFill>
                  <a:srgbClr val="FF0000"/>
                </a:solidFill>
              </a:rPr>
              <a:t>the</a:t>
            </a:r>
            <a:r>
              <a:rPr lang="en-US" dirty="0" smtClean="0"/>
              <a:t> best craft beer selection </a:t>
            </a:r>
            <a:r>
              <a:rPr lang="en-US" dirty="0" smtClean="0">
                <a:solidFill>
                  <a:srgbClr val="FF0000"/>
                </a:solidFill>
              </a:rPr>
              <a:t>on</a:t>
            </a:r>
            <a:r>
              <a:rPr lang="en-US" dirty="0" smtClean="0"/>
              <a:t> Pearl Street. </a:t>
            </a:r>
            <a:r>
              <a:rPr lang="en-US" dirty="0" smtClean="0">
                <a:solidFill>
                  <a:srgbClr val="FF0000"/>
                </a:solidFill>
              </a:rPr>
              <a:t>Go. Go now!</a:t>
            </a:r>
            <a:endParaRPr lang="fr-FR" dirty="0" smtClean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7802880" y="4609345"/>
            <a:ext cx="3718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'this','place','friday','night','looking','best','french','onion','soup','boulder','paired','with','best','craft','beer','selection','pearl','street'</a:t>
            </a:r>
          </a:p>
        </p:txBody>
      </p:sp>
      <p:sp>
        <p:nvSpPr>
          <p:cNvPr id="15" name="Flèche vers le bas 14"/>
          <p:cNvSpPr/>
          <p:nvPr/>
        </p:nvSpPr>
        <p:spPr>
          <a:xfrm>
            <a:off x="9265920" y="3517324"/>
            <a:ext cx="944880" cy="99371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97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2029</TotalTime>
  <Words>1265</Words>
  <Application>Microsoft Office PowerPoint</Application>
  <PresentationFormat>Grand écran</PresentationFormat>
  <Paragraphs>211</Paragraphs>
  <Slides>32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Thème Office</vt:lpstr>
      <vt:lpstr>Améliorez le produit IA de votre start-up</vt:lpstr>
      <vt:lpstr>Objectifs</vt:lpstr>
      <vt:lpstr>Organisation du Dataset principal</vt:lpstr>
      <vt:lpstr>Organisation des données photos</vt:lpstr>
      <vt:lpstr>Natural Language Processing</vt:lpstr>
      <vt:lpstr>Préparation du dataset</vt:lpstr>
      <vt:lpstr>Analyse exploratoire</vt:lpstr>
      <vt:lpstr>Nuage de mots sur les commentaires</vt:lpstr>
      <vt:lpstr>Prétraitement (tokenisation)</vt:lpstr>
      <vt:lpstr>Retrait des stopwords</vt:lpstr>
      <vt:lpstr>Lemmatization</vt:lpstr>
      <vt:lpstr>Latent Dirichlet Allocation (LDA)</vt:lpstr>
      <vt:lpstr>Représentation des données LDA en 3D </vt:lpstr>
      <vt:lpstr>Analyse LDA </vt:lpstr>
      <vt:lpstr>Visualisation LDA </vt:lpstr>
      <vt:lpstr>Visualisation LDA </vt:lpstr>
      <vt:lpstr>Computer Vision</vt:lpstr>
      <vt:lpstr>Prétraitement</vt:lpstr>
      <vt:lpstr>Prétraitement </vt:lpstr>
      <vt:lpstr>Exemple de deux images avec SIFT </vt:lpstr>
      <vt:lpstr>Exemple de deux images avec SIFT avec flou</vt:lpstr>
      <vt:lpstr>Exemple de deux images avec SIFT avec flou et égalisation des contrastes</vt:lpstr>
      <vt:lpstr>Creation de bag of features</vt:lpstr>
      <vt:lpstr>Visualisation des données (catégories labélisées)</vt:lpstr>
      <vt:lpstr>Visualisation des données (catégories détectées par Kmeans) </vt:lpstr>
      <vt:lpstr>API</vt:lpstr>
      <vt:lpstr>API Yelp</vt:lpstr>
      <vt:lpstr>Requête</vt:lpstr>
      <vt:lpstr>Dashboard</vt:lpstr>
      <vt:lpstr>Dashboard</vt:lpstr>
      <vt:lpstr>Dashboard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RIGOT</dc:creator>
  <cp:lastModifiedBy>Mikozo</cp:lastModifiedBy>
  <cp:revision>96</cp:revision>
  <dcterms:created xsi:type="dcterms:W3CDTF">2021-05-11T18:45:10Z</dcterms:created>
  <dcterms:modified xsi:type="dcterms:W3CDTF">2022-11-14T18:11:49Z</dcterms:modified>
</cp:coreProperties>
</file>