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3"/>
  </p:notesMasterIdLst>
  <p:sldIdLst>
    <p:sldId id="256" r:id="rId2"/>
    <p:sldId id="290" r:id="rId3"/>
    <p:sldId id="257" r:id="rId4"/>
    <p:sldId id="260" r:id="rId5"/>
    <p:sldId id="285" r:id="rId6"/>
    <p:sldId id="315" r:id="rId7"/>
    <p:sldId id="314" r:id="rId8"/>
    <p:sldId id="313" r:id="rId9"/>
    <p:sldId id="294" r:id="rId10"/>
    <p:sldId id="278" r:id="rId11"/>
    <p:sldId id="280" r:id="rId12"/>
    <p:sldId id="279" r:id="rId13"/>
    <p:sldId id="283" r:id="rId14"/>
    <p:sldId id="274" r:id="rId15"/>
    <p:sldId id="276" r:id="rId16"/>
    <p:sldId id="284" r:id="rId17"/>
    <p:sldId id="262" r:id="rId18"/>
    <p:sldId id="299" r:id="rId19"/>
    <p:sldId id="301" r:id="rId20"/>
    <p:sldId id="259" r:id="rId21"/>
    <p:sldId id="298" r:id="rId22"/>
    <p:sldId id="263" r:id="rId23"/>
    <p:sldId id="266" r:id="rId24"/>
    <p:sldId id="303" r:id="rId25"/>
    <p:sldId id="302" r:id="rId26"/>
    <p:sldId id="265" r:id="rId27"/>
    <p:sldId id="305" r:id="rId28"/>
    <p:sldId id="291" r:id="rId29"/>
    <p:sldId id="267" r:id="rId30"/>
    <p:sldId id="307" r:id="rId31"/>
    <p:sldId id="287" r:id="rId32"/>
    <p:sldId id="309" r:id="rId33"/>
    <p:sldId id="310" r:id="rId34"/>
    <p:sldId id="316" r:id="rId35"/>
    <p:sldId id="296" r:id="rId36"/>
    <p:sldId id="312" r:id="rId37"/>
    <p:sldId id="311" r:id="rId38"/>
    <p:sldId id="320" r:id="rId39"/>
    <p:sldId id="322" r:id="rId40"/>
    <p:sldId id="321" r:id="rId41"/>
    <p:sldId id="27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F4300-6475-40B3-91F8-E09F5508EABB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2D97D-94FD-4AAF-92D9-1DA8AA52B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65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D97D-94FD-4AAF-92D9-1DA8AA52B7B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35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9730405-DF80-46D2-9C9E-719F40038C4E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337EAF1-4EC0-46D4-ADE6-B6607B56B44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2678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C606-1E92-4BC2-B861-04C41A26BCC6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EAF1-4EC0-46D4-ADE6-B6607B56B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08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234D-E8B1-4CED-B96C-0C3189DDF176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EAF1-4EC0-46D4-ADE6-B6607B56B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4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ACE-A47A-4D0F-AFC6-D5C24115A819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EAF1-4EC0-46D4-ADE6-B6607B56B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46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5852-AA7D-43B7-9A44-6917B0A27AEA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EAF1-4EC0-46D4-ADE6-B6607B56B44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448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2A16-2FF1-4B2B-9BAE-A728673202F7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EAF1-4EC0-46D4-ADE6-B6607B56B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83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EA2F-953B-46FB-AEED-72D53994EBE1}" type="datetime1">
              <a:rPr lang="fr-FR" smtClean="0"/>
              <a:t>14/11/2022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EAF1-4EC0-46D4-ADE6-B6607B56B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87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B81E-520C-41A3-8BA5-B6151B3B1D5E}" type="datetime1">
              <a:rPr lang="fr-FR" smtClean="0"/>
              <a:t>14/11/2022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EAF1-4EC0-46D4-ADE6-B6607B56B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72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15FB-48D7-4080-A6DF-F14DBAEE586D}" type="datetime1">
              <a:rPr lang="fr-FR" smtClean="0"/>
              <a:t>14/11/2022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EAF1-4EC0-46D4-ADE6-B6607B56B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7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4162-6414-4390-803E-45305E6B4CA5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EAF1-4EC0-46D4-ADE6-B6607B56B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52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C96-3A0D-4F7C-B46B-A13A94D19E7E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EAF1-4EC0-46D4-ADE6-B6607B56B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09737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79DEC96-3A0D-4F7C-B46B-A13A94D19E7E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337EAF1-4EC0-46D4-ADE6-B6607B56B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26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67559"/>
            <a:ext cx="9144000" cy="2387600"/>
          </a:xfrm>
        </p:spPr>
        <p:txBody>
          <a:bodyPr/>
          <a:lstStyle/>
          <a:p>
            <a:r>
              <a:rPr lang="fr-FR" dirty="0" smtClean="0"/>
              <a:t>Prêt à dépenser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1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662533"/>
            <a:ext cx="2133600" cy="1943218"/>
          </a:xfrm>
          <a:prstGeom prst="rect">
            <a:avLst/>
          </a:prstGeom>
        </p:spPr>
      </p:pic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3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2007635"/>
          </a:xfrm>
        </p:spPr>
        <p:txBody>
          <a:bodyPr>
            <a:noAutofit/>
          </a:bodyPr>
          <a:lstStyle/>
          <a:p>
            <a:pPr algn="ctr"/>
            <a:r>
              <a:rPr lang="fr-FR" sz="5500" b="1" dirty="0" smtClean="0"/>
              <a:t>Corrélation entre nos variables quantitatives</a:t>
            </a:r>
            <a:endParaRPr lang="fr-FR" sz="55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708" y="2007635"/>
            <a:ext cx="6031047" cy="475828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064" y="2024743"/>
            <a:ext cx="5168712" cy="4662457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2024743"/>
          </a:xfrm>
        </p:spPr>
        <p:txBody>
          <a:bodyPr>
            <a:noAutofit/>
          </a:bodyPr>
          <a:lstStyle/>
          <a:p>
            <a:pPr algn="ctr"/>
            <a:r>
              <a:rPr lang="fr-FR" sz="5500" b="1" dirty="0" smtClean="0"/>
              <a:t>Corrélation entre nos variables qualitatives</a:t>
            </a:r>
            <a:endParaRPr lang="fr-FR" sz="5500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0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1645920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smtClean="0"/>
              <a:t>Données manquantes </a:t>
            </a:r>
            <a:endParaRPr lang="fr-FR" sz="5500" b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39" y="1883663"/>
            <a:ext cx="8646962" cy="3625039"/>
          </a:xfr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2029121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smtClean="0"/>
              <a:t>Distribution des variables gardées</a:t>
            </a:r>
            <a:endParaRPr lang="fr-FR" sz="5500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13</a:t>
            </a:fld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5" y="2029121"/>
            <a:ext cx="9808309" cy="4319428"/>
          </a:xfrm>
        </p:spPr>
      </p:pic>
    </p:spTree>
    <p:extLst>
      <p:ext uri="{BB962C8B-B14F-4D97-AF65-F5344CB8AC3E}">
        <p14:creationId xmlns:p14="http://schemas.microsoft.com/office/powerpoint/2010/main" val="8893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3405352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err="1" smtClean="0"/>
              <a:t>Preprocessing</a:t>
            </a:r>
            <a:endParaRPr lang="fr-FR" sz="55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31244" y="4114800"/>
            <a:ext cx="8595360" cy="43513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500" b="1" dirty="0" err="1" smtClean="0"/>
              <a:t>Preprocessing</a:t>
            </a:r>
            <a:endParaRPr lang="fr-FR" sz="55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30" y="1874739"/>
            <a:ext cx="9460701" cy="4060259"/>
          </a:xfr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760"/>
            <a:ext cx="11292840" cy="1325562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smtClean="0"/>
              <a:t>Après application du </a:t>
            </a:r>
            <a:r>
              <a:rPr lang="fr-FR" sz="5500" b="1" dirty="0" err="1" smtClean="0"/>
              <a:t>MinMax</a:t>
            </a:r>
            <a:endParaRPr lang="fr-FR" sz="5500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02" y="1880680"/>
            <a:ext cx="7664631" cy="4891497"/>
          </a:xfrm>
          <a:prstGeom prst="rect">
            <a:avLst/>
          </a:prstGeom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261872" y="5042263"/>
            <a:ext cx="8595360" cy="1137874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5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204830"/>
            <a:ext cx="1129284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/>
              <a:t>Modèles de Machine </a:t>
            </a:r>
            <a:r>
              <a:rPr lang="fr-FR" sz="6000" b="1" dirty="0"/>
              <a:t>L</a:t>
            </a:r>
            <a:r>
              <a:rPr lang="fr-FR" sz="6000" b="1" dirty="0" smtClean="0"/>
              <a:t>earning</a:t>
            </a:r>
            <a:endParaRPr lang="fr-FR" sz="6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9660" y="4214495"/>
            <a:ext cx="10515600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2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1629103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smtClean="0"/>
              <a:t>Gestion de la </a:t>
            </a:r>
            <a:r>
              <a:rPr lang="fr-FR" sz="5500" b="1" dirty="0" err="1" smtClean="0"/>
              <a:t>target</a:t>
            </a:r>
            <a:r>
              <a:rPr lang="fr-FR" sz="5500" b="1" dirty="0" smtClean="0"/>
              <a:t> déséquilibrée</a:t>
            </a:r>
            <a:endParaRPr lang="fr-FR" sz="55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27" y="1876199"/>
            <a:ext cx="5727194" cy="391500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066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1292840" cy="1639614"/>
          </a:xfrm>
        </p:spPr>
        <p:txBody>
          <a:bodyPr>
            <a:noAutofit/>
          </a:bodyPr>
          <a:lstStyle/>
          <a:p>
            <a:pPr algn="ctr"/>
            <a:r>
              <a:rPr lang="fr-FR" sz="5500" b="1" dirty="0"/>
              <a:t>Gestion de la </a:t>
            </a:r>
            <a:r>
              <a:rPr lang="fr-FR" sz="5500" b="1" dirty="0" err="1"/>
              <a:t>target</a:t>
            </a:r>
            <a:r>
              <a:rPr lang="fr-FR" sz="5500" b="1" dirty="0"/>
              <a:t> </a:t>
            </a:r>
            <a:r>
              <a:rPr lang="fr-FR" sz="5500" b="1" dirty="0" smtClean="0"/>
              <a:t>déséquilibrée</a:t>
            </a:r>
            <a:endParaRPr lang="fr-FR" sz="5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19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012" y="1715145"/>
            <a:ext cx="6868815" cy="4536568"/>
          </a:xfrm>
        </p:spPr>
      </p:pic>
    </p:spTree>
    <p:extLst>
      <p:ext uri="{BB962C8B-B14F-4D97-AF65-F5344CB8AC3E}">
        <p14:creationId xmlns:p14="http://schemas.microsoft.com/office/powerpoint/2010/main" val="375680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22695" y="5453"/>
            <a:ext cx="12429935" cy="3652148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smtClean="0"/>
              <a:t>Introduction</a:t>
            </a:r>
            <a:endParaRPr lang="fr-FR" sz="55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60659" y="4528675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2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1691322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/>
              <a:t>Problématique</a:t>
            </a:r>
            <a:endParaRPr lang="fr-FR" sz="6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20</a:t>
            </a:fld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20" y="1691322"/>
            <a:ext cx="9591094" cy="4480878"/>
          </a:xfrm>
        </p:spPr>
      </p:pic>
    </p:spTree>
    <p:extLst>
      <p:ext uri="{BB962C8B-B14F-4D97-AF65-F5344CB8AC3E}">
        <p14:creationId xmlns:p14="http://schemas.microsoft.com/office/powerpoint/2010/main" val="27367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57655"/>
            <a:ext cx="11292840" cy="1691322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smtClean="0"/>
              <a:t>Métrique d’évaluation </a:t>
            </a:r>
            <a:r>
              <a:rPr lang="fr-FR" sz="5500" b="1" dirty="0" err="1" smtClean="0"/>
              <a:t>personalisée</a:t>
            </a:r>
            <a:endParaRPr lang="fr-FR" sz="5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21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59" y="2030632"/>
            <a:ext cx="5627566" cy="3380047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6246"/>
            <a:ext cx="6591730" cy="1488821"/>
          </a:xfrm>
        </p:spPr>
      </p:pic>
    </p:spTree>
    <p:extLst>
      <p:ext uri="{BB962C8B-B14F-4D97-AF65-F5344CB8AC3E}">
        <p14:creationId xmlns:p14="http://schemas.microsoft.com/office/powerpoint/2010/main" val="976260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 algn="ctr"/>
            <a:r>
              <a:rPr lang="fr-FR" sz="5500" b="1" dirty="0" smtClean="0"/>
              <a:t>Baseline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22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45736" y="1400518"/>
            <a:ext cx="3989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u="sng" dirty="0" smtClean="0"/>
              <a:t>Données </a:t>
            </a:r>
            <a:r>
              <a:rPr lang="fr-FR" sz="2500" u="sng" dirty="0" err="1" smtClean="0"/>
              <a:t>undersample</a:t>
            </a:r>
            <a:r>
              <a:rPr lang="fr-FR" sz="2500" u="sng" dirty="0" smtClean="0"/>
              <a:t>: </a:t>
            </a:r>
            <a:endParaRPr lang="fr-FR" sz="2500" u="sng" dirty="0"/>
          </a:p>
        </p:txBody>
      </p:sp>
      <p:sp>
        <p:nvSpPr>
          <p:cNvPr id="9" name="ZoneTexte 8"/>
          <p:cNvSpPr txBox="1"/>
          <p:nvPr/>
        </p:nvSpPr>
        <p:spPr>
          <a:xfrm>
            <a:off x="5990211" y="1400518"/>
            <a:ext cx="38670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u="sng" dirty="0" smtClean="0"/>
              <a:t>Données sans manipulation:</a:t>
            </a:r>
            <a:endParaRPr lang="fr-FR" sz="2500" u="sng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9" y="2213052"/>
            <a:ext cx="3929899" cy="3578148"/>
          </a:xfrm>
          <a:prstGeom prst="rect">
            <a:avLst/>
          </a:prstGeom>
        </p:spPr>
      </p:pic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840" y="2213052"/>
            <a:ext cx="5147532" cy="3597216"/>
          </a:xfrm>
        </p:spPr>
      </p:pic>
    </p:spTree>
    <p:extLst>
      <p:ext uri="{BB962C8B-B14F-4D97-AF65-F5344CB8AC3E}">
        <p14:creationId xmlns:p14="http://schemas.microsoft.com/office/powerpoint/2010/main" val="39450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2096" y="0"/>
            <a:ext cx="11304935" cy="1325562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smtClean="0"/>
              <a:t>Régression logistique </a:t>
            </a:r>
            <a:endParaRPr lang="fr-FR" sz="55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23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25204" y="1841814"/>
            <a:ext cx="32008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u="sng" dirty="0" smtClean="0"/>
              <a:t>Données </a:t>
            </a:r>
            <a:r>
              <a:rPr lang="fr-FR" sz="2500" u="sng" dirty="0" err="1" smtClean="0"/>
              <a:t>undersample</a:t>
            </a:r>
            <a:r>
              <a:rPr lang="fr-FR" sz="2500" u="sng" dirty="0" smtClean="0"/>
              <a:t>:</a:t>
            </a:r>
            <a:endParaRPr lang="fr-FR" sz="2500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6049759" y="1841814"/>
            <a:ext cx="38670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u="sng" dirty="0" smtClean="0"/>
              <a:t>Données sans manipulation:</a:t>
            </a:r>
            <a:endParaRPr lang="fr-FR" sz="2500" u="sng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758" y="2318868"/>
            <a:ext cx="3975187" cy="3594845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04" y="2318868"/>
            <a:ext cx="3802755" cy="345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1162878"/>
          </a:xfrm>
        </p:spPr>
        <p:txBody>
          <a:bodyPr>
            <a:normAutofit/>
          </a:bodyPr>
          <a:lstStyle/>
          <a:p>
            <a:pPr algn="ctr"/>
            <a:r>
              <a:rPr lang="fr-FR" sz="5500" dirty="0" smtClean="0"/>
              <a:t>AUC </a:t>
            </a:r>
            <a:r>
              <a:rPr lang="fr-FR" sz="5500" dirty="0" err="1" smtClean="0"/>
              <a:t>Regression</a:t>
            </a:r>
            <a:r>
              <a:rPr lang="fr-FR" sz="5500" dirty="0" smtClean="0"/>
              <a:t> logistique</a:t>
            </a:r>
            <a:endParaRPr lang="fr-FR" sz="55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20" y="2270516"/>
            <a:ext cx="4959626" cy="291305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24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59844" y="1713708"/>
            <a:ext cx="35718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u="sng" dirty="0"/>
              <a:t>Données </a:t>
            </a:r>
            <a:r>
              <a:rPr lang="fr-FR" sz="2500" u="sng" dirty="0" err="1"/>
              <a:t>undersample</a:t>
            </a:r>
            <a:r>
              <a:rPr lang="fr-FR" sz="2500" u="sng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3919" y="1713708"/>
            <a:ext cx="439735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u="sng" dirty="0"/>
              <a:t>Données sans manipulation: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516"/>
            <a:ext cx="5133651" cy="30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954512" cy="1691322"/>
          </a:xfrm>
        </p:spPr>
        <p:txBody>
          <a:bodyPr/>
          <a:lstStyle/>
          <a:p>
            <a:pPr algn="ctr"/>
            <a:r>
              <a:rPr lang="fr-FR" b="1" dirty="0" smtClean="0"/>
              <a:t>Importance des variables pour la régression logistique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25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14" y="2047461"/>
            <a:ext cx="11256999" cy="4234069"/>
          </a:xfrm>
        </p:spPr>
      </p:pic>
    </p:spTree>
    <p:extLst>
      <p:ext uri="{BB962C8B-B14F-4D97-AF65-F5344CB8AC3E}">
        <p14:creationId xmlns:p14="http://schemas.microsoft.com/office/powerpoint/2010/main" val="1026580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3572"/>
            <a:ext cx="11292840" cy="1145628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err="1" smtClean="0"/>
              <a:t>Decision</a:t>
            </a:r>
            <a:r>
              <a:rPr lang="fr-FR" sz="5500" b="1" dirty="0" smtClean="0"/>
              <a:t> </a:t>
            </a:r>
            <a:r>
              <a:rPr lang="fr-FR" sz="5500" b="1" dirty="0" err="1" smtClean="0"/>
              <a:t>Tree</a:t>
            </a:r>
            <a:r>
              <a:rPr lang="fr-FR" sz="5500" b="1" dirty="0" smtClean="0"/>
              <a:t> Classifier</a:t>
            </a:r>
            <a:endParaRPr lang="fr-FR" sz="55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26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00507" y="1853789"/>
            <a:ext cx="32008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u="sng" dirty="0" smtClean="0"/>
              <a:t>Données </a:t>
            </a:r>
            <a:r>
              <a:rPr lang="fr-FR" sz="2500" u="sng" dirty="0" err="1" smtClean="0"/>
              <a:t>undersample</a:t>
            </a:r>
            <a:r>
              <a:rPr lang="fr-FR" sz="2500" u="sng" dirty="0" smtClean="0"/>
              <a:t>:</a:t>
            </a:r>
            <a:endParaRPr lang="fr-FR" sz="2500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6068115" y="1853789"/>
            <a:ext cx="38670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u="sng" dirty="0" smtClean="0"/>
              <a:t>Données sans manipulation:</a:t>
            </a:r>
            <a:endParaRPr lang="fr-FR" sz="2500" u="sng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85" y="2330843"/>
            <a:ext cx="3915466" cy="3680786"/>
          </a:xfr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07" y="2330843"/>
            <a:ext cx="3805558" cy="347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1162878"/>
          </a:xfrm>
          <a:effectLst/>
        </p:spPr>
        <p:txBody>
          <a:bodyPr>
            <a:normAutofit/>
          </a:bodyPr>
          <a:lstStyle/>
          <a:p>
            <a:pPr algn="ctr"/>
            <a:r>
              <a:rPr lang="fr-FR" sz="5500" dirty="0" smtClean="0"/>
              <a:t>AUC </a:t>
            </a:r>
            <a:r>
              <a:rPr lang="fr-FR" sz="5500" dirty="0" err="1" smtClean="0"/>
              <a:t>Decision</a:t>
            </a:r>
            <a:r>
              <a:rPr lang="fr-FR" sz="5500" dirty="0" smtClean="0"/>
              <a:t> </a:t>
            </a:r>
            <a:r>
              <a:rPr lang="fr-FR" sz="5500" dirty="0" err="1" smtClean="0"/>
              <a:t>Tree</a:t>
            </a:r>
            <a:endParaRPr lang="fr-FR" sz="5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27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59844" y="1713708"/>
            <a:ext cx="3571812" cy="4770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fr-FR" sz="2500" u="sng" dirty="0"/>
              <a:t>Données </a:t>
            </a:r>
            <a:r>
              <a:rPr lang="fr-FR" sz="2500" u="sng" dirty="0" err="1"/>
              <a:t>undersample</a:t>
            </a:r>
            <a:r>
              <a:rPr lang="fr-FR" sz="2500" u="sng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3919" y="1713708"/>
            <a:ext cx="4397358" cy="4770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fr-FR" sz="2500" u="sng" dirty="0"/>
              <a:t>Données sans manipulation: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5206"/>
            <a:ext cx="5281398" cy="3010890"/>
          </a:xfrm>
          <a:effectLst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10" y="2525206"/>
            <a:ext cx="5541597" cy="30108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07178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57655"/>
            <a:ext cx="11353800" cy="1590327"/>
          </a:xfrm>
        </p:spPr>
        <p:txBody>
          <a:bodyPr>
            <a:noAutofit/>
          </a:bodyPr>
          <a:lstStyle/>
          <a:p>
            <a:pPr algn="ctr"/>
            <a:r>
              <a:rPr lang="fr-FR" sz="5500" b="1" dirty="0" smtClean="0"/>
              <a:t>Importance des variables pour le </a:t>
            </a:r>
            <a:r>
              <a:rPr lang="fr-FR" sz="5500" b="1" dirty="0" err="1" smtClean="0"/>
              <a:t>Decision</a:t>
            </a:r>
            <a:r>
              <a:rPr lang="fr-FR" sz="5500" b="1" dirty="0" smtClean="0"/>
              <a:t> </a:t>
            </a:r>
            <a:r>
              <a:rPr lang="fr-FR" sz="5500" b="1" dirty="0" err="1" smtClean="0"/>
              <a:t>Tree</a:t>
            </a:r>
            <a:r>
              <a:rPr lang="fr-FR" sz="5500" b="1" dirty="0" smtClean="0"/>
              <a:t> Classifier</a:t>
            </a:r>
            <a:endParaRPr lang="fr-FR" sz="55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28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747982"/>
            <a:ext cx="8758113" cy="49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954512" cy="1219200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err="1" smtClean="0"/>
              <a:t>Random</a:t>
            </a:r>
            <a:r>
              <a:rPr lang="fr-FR" sz="5500" b="1" dirty="0" smtClean="0"/>
              <a:t> Forest Classifier </a:t>
            </a:r>
            <a:endParaRPr lang="fr-FR" sz="55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29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19942" y="1924464"/>
            <a:ext cx="36615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u="sng" dirty="0" smtClean="0"/>
              <a:t>Données </a:t>
            </a:r>
            <a:r>
              <a:rPr lang="fr-FR" sz="2500" u="sng" dirty="0" err="1" smtClean="0"/>
              <a:t>undersample</a:t>
            </a:r>
            <a:r>
              <a:rPr lang="fr-FR" sz="2500" dirty="0" smtClean="0"/>
              <a:t> :</a:t>
            </a:r>
            <a:endParaRPr lang="fr-FR" sz="2500" dirty="0"/>
          </a:p>
        </p:txBody>
      </p:sp>
      <p:sp>
        <p:nvSpPr>
          <p:cNvPr id="8" name="ZoneTexte 7"/>
          <p:cNvSpPr txBox="1"/>
          <p:nvPr/>
        </p:nvSpPr>
        <p:spPr>
          <a:xfrm>
            <a:off x="6036349" y="1924464"/>
            <a:ext cx="44871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u="sng" dirty="0" smtClean="0"/>
              <a:t>Données sans manipulation</a:t>
            </a:r>
            <a:r>
              <a:rPr lang="fr-FR" sz="2500" dirty="0" smtClean="0"/>
              <a:t> :</a:t>
            </a:r>
            <a:endParaRPr lang="fr-FR" sz="2500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25" y="2520788"/>
            <a:ext cx="4237250" cy="3866491"/>
          </a:xfr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42" y="2610275"/>
            <a:ext cx="4084286" cy="37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61" y="1141409"/>
            <a:ext cx="8701582" cy="550834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152"/>
            <a:ext cx="12192000" cy="1249324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/>
              <a:t>Contenu des données </a:t>
            </a:r>
            <a:endParaRPr lang="fr-FR" sz="6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0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1162878"/>
          </a:xfrm>
          <a:effectLst/>
        </p:spPr>
        <p:txBody>
          <a:bodyPr>
            <a:normAutofit/>
          </a:bodyPr>
          <a:lstStyle/>
          <a:p>
            <a:pPr algn="ctr"/>
            <a:r>
              <a:rPr lang="fr-FR" sz="5500" dirty="0" smtClean="0"/>
              <a:t>AUC </a:t>
            </a:r>
            <a:r>
              <a:rPr lang="fr-FR" sz="5500" dirty="0" err="1" smtClean="0"/>
              <a:t>Random</a:t>
            </a:r>
            <a:r>
              <a:rPr lang="fr-FR" sz="5500" dirty="0" smtClean="0"/>
              <a:t> Forest</a:t>
            </a:r>
            <a:endParaRPr lang="fr-FR" sz="5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30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59844" y="1713708"/>
            <a:ext cx="3571812" cy="4770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fr-FR" sz="2500" u="sng" dirty="0"/>
              <a:t>Données </a:t>
            </a:r>
            <a:r>
              <a:rPr lang="fr-FR" sz="2500" u="sng" dirty="0" err="1"/>
              <a:t>undersample</a:t>
            </a:r>
            <a:r>
              <a:rPr lang="fr-FR" sz="2500" u="sng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3919" y="1713708"/>
            <a:ext cx="4397358" cy="4770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fr-FR" sz="2500" u="sng" dirty="0"/>
              <a:t>Données sans manipulation:</a:t>
            </a:r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33" y="2594761"/>
            <a:ext cx="5477130" cy="3188739"/>
          </a:xfr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0" y="2594761"/>
            <a:ext cx="4923442" cy="322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27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325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5500" b="1" dirty="0"/>
              <a:t>Importance des variables pour </a:t>
            </a:r>
            <a:r>
              <a:rPr lang="fr-FR" sz="5500" b="1" dirty="0" smtClean="0"/>
              <a:t>le </a:t>
            </a:r>
            <a:r>
              <a:rPr lang="fr-FR" sz="5500" b="1" dirty="0" err="1" smtClean="0"/>
              <a:t>Random</a:t>
            </a:r>
            <a:r>
              <a:rPr lang="fr-FR" sz="5500" b="1" dirty="0" smtClean="0"/>
              <a:t> Forest </a:t>
            </a:r>
            <a:r>
              <a:rPr lang="fr-FR" sz="5500" b="1" dirty="0"/>
              <a:t>Classifier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31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8" y="1719469"/>
            <a:ext cx="8746531" cy="4930026"/>
          </a:xfrm>
        </p:spPr>
      </p:pic>
    </p:spTree>
    <p:extLst>
      <p:ext uri="{BB962C8B-B14F-4D97-AF65-F5344CB8AC3E}">
        <p14:creationId xmlns:p14="http://schemas.microsoft.com/office/powerpoint/2010/main" val="20118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1162878"/>
          </a:xfrm>
          <a:effectLst/>
        </p:spPr>
        <p:txBody>
          <a:bodyPr>
            <a:normAutofit/>
          </a:bodyPr>
          <a:lstStyle/>
          <a:p>
            <a:pPr algn="ctr"/>
            <a:r>
              <a:rPr lang="fr-FR" sz="5500" b="1" dirty="0" smtClean="0"/>
              <a:t>Récapitulatif </a:t>
            </a:r>
            <a:endParaRPr lang="fr-FR" sz="55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32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952332" y="1713708"/>
            <a:ext cx="3571812" cy="4770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fr-FR" sz="2500" u="sng" dirty="0"/>
              <a:t>Données </a:t>
            </a:r>
            <a:r>
              <a:rPr lang="fr-FR" sz="2500" u="sng" dirty="0" err="1"/>
              <a:t>undersample</a:t>
            </a:r>
            <a:r>
              <a:rPr lang="fr-FR" sz="2500" u="sng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3919" y="1713708"/>
            <a:ext cx="4397358" cy="4770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fr-FR" sz="2500" u="sng" dirty="0"/>
              <a:t>Données sans manipulation: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3" y="2441580"/>
            <a:ext cx="4559810" cy="3084577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07" y="2441580"/>
            <a:ext cx="5070196" cy="30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52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1"/>
            <a:ext cx="11292840" cy="1713709"/>
          </a:xfrm>
          <a:effectLst/>
        </p:spPr>
        <p:txBody>
          <a:bodyPr>
            <a:normAutofit/>
          </a:bodyPr>
          <a:lstStyle/>
          <a:p>
            <a:pPr algn="ctr"/>
            <a:r>
              <a:rPr lang="fr-FR" sz="5500" b="1" dirty="0"/>
              <a:t> </a:t>
            </a:r>
            <a:r>
              <a:rPr lang="fr-FR" sz="5500" b="1" dirty="0" smtClean="0"/>
              <a:t>Ajout </a:t>
            </a:r>
            <a:r>
              <a:rPr lang="fr-FR" sz="5500" b="1" dirty="0"/>
              <a:t>d’un seuil de </a:t>
            </a:r>
            <a:r>
              <a:rPr lang="fr-FR" sz="5500" b="1" dirty="0" smtClean="0"/>
              <a:t>détection (données pondérées sur </a:t>
            </a:r>
            <a:r>
              <a:rPr lang="fr-FR" sz="5500" b="1" dirty="0" err="1" smtClean="0"/>
              <a:t>reglog</a:t>
            </a:r>
            <a:r>
              <a:rPr lang="fr-FR" sz="5500" b="1" dirty="0" smtClean="0"/>
              <a:t>) </a:t>
            </a:r>
            <a:endParaRPr lang="fr-FR" sz="5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33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59844" y="1713708"/>
            <a:ext cx="4185761" cy="4770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fr-FR" sz="2500" u="sng" dirty="0"/>
              <a:t>Données </a:t>
            </a:r>
            <a:r>
              <a:rPr lang="fr-FR" sz="2500" u="sng" dirty="0" smtClean="0"/>
              <a:t>avec le seuil (0,3):</a:t>
            </a:r>
            <a:endParaRPr lang="fr-FR" sz="2500" u="sng" dirty="0"/>
          </a:p>
        </p:txBody>
      </p:sp>
      <p:sp>
        <p:nvSpPr>
          <p:cNvPr id="7" name="Rectangle 6"/>
          <p:cNvSpPr/>
          <p:nvPr/>
        </p:nvSpPr>
        <p:spPr>
          <a:xfrm>
            <a:off x="6195628" y="1717886"/>
            <a:ext cx="3853940" cy="4770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fr-FR" sz="2500" u="sng" dirty="0"/>
              <a:t>Données sans </a:t>
            </a:r>
            <a:r>
              <a:rPr lang="fr-FR" sz="2500" u="sng" dirty="0" smtClean="0"/>
              <a:t>seuil (0,5):</a:t>
            </a:r>
            <a:endParaRPr lang="fr-FR" sz="2500" u="sng" dirty="0"/>
          </a:p>
        </p:txBody>
      </p:sp>
      <p:pic>
        <p:nvPicPr>
          <p:cNvPr id="1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28" y="2199118"/>
            <a:ext cx="4053497" cy="3665663"/>
          </a:xfrm>
          <a:prstGeom prst="rect">
            <a:avLst/>
          </a:prstGeom>
        </p:spPr>
      </p:pic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4" y="2190762"/>
            <a:ext cx="5444898" cy="3663543"/>
          </a:xfrm>
        </p:spPr>
      </p:pic>
    </p:spTree>
    <p:extLst>
      <p:ext uri="{BB962C8B-B14F-4D97-AF65-F5344CB8AC3E}">
        <p14:creationId xmlns:p14="http://schemas.microsoft.com/office/powerpoint/2010/main" val="3642509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292840" cy="1713708"/>
          </a:xfrm>
          <a:effectLst/>
        </p:spPr>
        <p:txBody>
          <a:bodyPr>
            <a:normAutofit/>
          </a:bodyPr>
          <a:lstStyle/>
          <a:p>
            <a:pPr algn="ctr"/>
            <a:r>
              <a:rPr lang="fr-FR" sz="5500" b="1" dirty="0"/>
              <a:t> Ajout d’un seuil de détection </a:t>
            </a:r>
            <a:r>
              <a:rPr lang="fr-FR" sz="5500" b="1" dirty="0" smtClean="0"/>
              <a:t> (</a:t>
            </a:r>
            <a:r>
              <a:rPr lang="fr-FR" sz="5500" b="1" dirty="0"/>
              <a:t>données </a:t>
            </a:r>
            <a:r>
              <a:rPr lang="fr-FR" sz="5500" b="1" dirty="0" err="1" smtClean="0"/>
              <a:t>underfittées</a:t>
            </a:r>
            <a:r>
              <a:rPr lang="fr-FR" sz="5500" b="1" dirty="0" smtClean="0"/>
              <a:t> sur RFC) </a:t>
            </a:r>
            <a:endParaRPr lang="fr-FR" sz="5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34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59844" y="1713708"/>
            <a:ext cx="4185761" cy="4770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fr-FR" sz="2500" u="sng" dirty="0"/>
              <a:t>Données </a:t>
            </a:r>
            <a:r>
              <a:rPr lang="fr-FR" sz="2500" u="sng" dirty="0" smtClean="0"/>
              <a:t>avec le seuil (0,3):</a:t>
            </a:r>
            <a:endParaRPr lang="fr-FR" sz="2500" u="sng" dirty="0"/>
          </a:p>
        </p:txBody>
      </p:sp>
      <p:sp>
        <p:nvSpPr>
          <p:cNvPr id="7" name="Rectangle 6"/>
          <p:cNvSpPr/>
          <p:nvPr/>
        </p:nvSpPr>
        <p:spPr>
          <a:xfrm>
            <a:off x="6195628" y="1717886"/>
            <a:ext cx="3853940" cy="4770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fr-FR" sz="2500" u="sng" dirty="0"/>
              <a:t>Données sans </a:t>
            </a:r>
            <a:r>
              <a:rPr lang="fr-FR" sz="2500" u="sng" dirty="0" smtClean="0"/>
              <a:t>seuil (0,5):</a:t>
            </a:r>
            <a:endParaRPr lang="fr-FR" sz="2500" u="sng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4" y="2199118"/>
            <a:ext cx="4208557" cy="3819722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28" y="2266184"/>
            <a:ext cx="3985435" cy="368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95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96348"/>
            <a:ext cx="11292840" cy="237545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500" b="1" dirty="0" smtClean="0"/>
              <a:t>Simulation de prêts (données pondérées)</a:t>
            </a:r>
            <a:br>
              <a:rPr lang="fr-FR" sz="5500" b="1" dirty="0" smtClean="0"/>
            </a:br>
            <a:r>
              <a:rPr lang="fr-FR" sz="6000" dirty="0"/>
              <a:t/>
            </a:r>
            <a:br>
              <a:rPr lang="fr-FR" sz="6000" dirty="0"/>
            </a:br>
            <a:endParaRPr lang="fr-FR" sz="5500" b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2" y="2037521"/>
            <a:ext cx="9347397" cy="390978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574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96348"/>
            <a:ext cx="11292840" cy="237545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500" b="1" dirty="0" smtClean="0"/>
              <a:t>Simulation de </a:t>
            </a:r>
            <a:r>
              <a:rPr lang="fr-FR" sz="5500" b="1" dirty="0"/>
              <a:t>prêts (données pondérées)</a:t>
            </a:r>
            <a:r>
              <a:rPr lang="fr-FR" sz="5500" b="1" dirty="0" smtClean="0"/>
              <a:t/>
            </a:r>
            <a:br>
              <a:rPr lang="fr-FR" sz="5500" b="1" dirty="0" smtClean="0"/>
            </a:br>
            <a:r>
              <a:rPr lang="fr-FR" sz="6000" dirty="0"/>
              <a:t/>
            </a:r>
            <a:br>
              <a:rPr lang="fr-FR" sz="6000" dirty="0"/>
            </a:br>
            <a:endParaRPr lang="fr-FR" sz="55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36</a:t>
            </a:fld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3" y="1992000"/>
            <a:ext cx="9495574" cy="3852209"/>
          </a:xfrm>
        </p:spPr>
      </p:pic>
    </p:spTree>
    <p:extLst>
      <p:ext uri="{BB962C8B-B14F-4D97-AF65-F5344CB8AC3E}">
        <p14:creationId xmlns:p14="http://schemas.microsoft.com/office/powerpoint/2010/main" val="4115655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96348"/>
            <a:ext cx="11292840" cy="237545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500" b="1" dirty="0" smtClean="0"/>
              <a:t>Simulation de </a:t>
            </a:r>
            <a:r>
              <a:rPr lang="fr-FR" sz="5500" b="1" dirty="0"/>
              <a:t>prêts (données pondérées)</a:t>
            </a:r>
            <a:r>
              <a:rPr lang="fr-FR" sz="5500" b="1" dirty="0" smtClean="0"/>
              <a:t/>
            </a:r>
            <a:br>
              <a:rPr lang="fr-FR" sz="5500" b="1" dirty="0" smtClean="0"/>
            </a:br>
            <a:r>
              <a:rPr lang="fr-FR" sz="6000" dirty="0"/>
              <a:t/>
            </a:r>
            <a:br>
              <a:rPr lang="fr-FR" sz="6000" dirty="0"/>
            </a:br>
            <a:endParaRPr lang="fr-FR" sz="55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37</a:t>
            </a:fld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" y="1958009"/>
            <a:ext cx="8954462" cy="3568148"/>
          </a:xfrm>
        </p:spPr>
      </p:pic>
    </p:spTree>
    <p:extLst>
      <p:ext uri="{BB962C8B-B14F-4D97-AF65-F5344CB8AC3E}">
        <p14:creationId xmlns:p14="http://schemas.microsoft.com/office/powerpoint/2010/main" val="104420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96348"/>
            <a:ext cx="11292840" cy="237545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500" b="1" dirty="0" smtClean="0"/>
              <a:t>Simulation de </a:t>
            </a:r>
            <a:r>
              <a:rPr lang="fr-FR" sz="5500" b="1" dirty="0"/>
              <a:t>prêts (données </a:t>
            </a:r>
            <a:r>
              <a:rPr lang="fr-FR" sz="5500" b="1" dirty="0" err="1" smtClean="0"/>
              <a:t>underfittées</a:t>
            </a:r>
            <a:r>
              <a:rPr lang="fr-FR" sz="5500" b="1" dirty="0" smtClean="0"/>
              <a:t>)</a:t>
            </a:r>
            <a:br>
              <a:rPr lang="fr-FR" sz="5500" b="1" dirty="0" smtClean="0"/>
            </a:br>
            <a:r>
              <a:rPr lang="fr-FR" sz="6000" dirty="0"/>
              <a:t/>
            </a:r>
            <a:br>
              <a:rPr lang="fr-FR" sz="6000" dirty="0"/>
            </a:br>
            <a:endParaRPr lang="fr-FR" sz="55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38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32" y="2043108"/>
            <a:ext cx="9094138" cy="3677468"/>
          </a:xfrm>
        </p:spPr>
      </p:pic>
    </p:spTree>
    <p:extLst>
      <p:ext uri="{BB962C8B-B14F-4D97-AF65-F5344CB8AC3E}">
        <p14:creationId xmlns:p14="http://schemas.microsoft.com/office/powerpoint/2010/main" val="1508405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96348"/>
            <a:ext cx="11292840" cy="237545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500" b="1" dirty="0" smtClean="0"/>
              <a:t>Simulation de </a:t>
            </a:r>
            <a:r>
              <a:rPr lang="fr-FR" sz="5500" b="1" dirty="0"/>
              <a:t>prêts (données </a:t>
            </a:r>
            <a:r>
              <a:rPr lang="fr-FR" sz="5500" b="1" dirty="0" err="1" smtClean="0"/>
              <a:t>underfittées</a:t>
            </a:r>
            <a:r>
              <a:rPr lang="fr-FR" sz="5500" b="1" dirty="0" smtClean="0"/>
              <a:t>)</a:t>
            </a:r>
            <a:br>
              <a:rPr lang="fr-FR" sz="5500" b="1" dirty="0" smtClean="0"/>
            </a:br>
            <a:r>
              <a:rPr lang="fr-FR" sz="6000" dirty="0"/>
              <a:t/>
            </a:r>
            <a:br>
              <a:rPr lang="fr-FR" sz="6000" dirty="0"/>
            </a:br>
            <a:endParaRPr lang="fr-FR" sz="55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39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09" y="2090847"/>
            <a:ext cx="9335940" cy="3730089"/>
          </a:xfrm>
        </p:spPr>
      </p:pic>
    </p:spTree>
    <p:extLst>
      <p:ext uri="{BB962C8B-B14F-4D97-AF65-F5344CB8AC3E}">
        <p14:creationId xmlns:p14="http://schemas.microsoft.com/office/powerpoint/2010/main" val="254646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5240" y="-1"/>
            <a:ext cx="12207240" cy="3696789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/>
              <a:t>Analyse exploratoire</a:t>
            </a:r>
            <a:endParaRPr lang="fr-FR" sz="6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9620" y="5016137"/>
            <a:ext cx="8595360" cy="43513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1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96348"/>
            <a:ext cx="11292840" cy="237545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500" b="1" dirty="0" smtClean="0"/>
              <a:t>Simulation de </a:t>
            </a:r>
            <a:r>
              <a:rPr lang="fr-FR" sz="5500" b="1" dirty="0"/>
              <a:t>prêts (données </a:t>
            </a:r>
            <a:r>
              <a:rPr lang="fr-FR" sz="5500" b="1" dirty="0" err="1" smtClean="0"/>
              <a:t>underfittées</a:t>
            </a:r>
            <a:r>
              <a:rPr lang="fr-FR" sz="5500" b="1" dirty="0" smtClean="0"/>
              <a:t>)</a:t>
            </a:r>
            <a:br>
              <a:rPr lang="fr-FR" sz="5500" b="1" dirty="0" smtClean="0"/>
            </a:br>
            <a:r>
              <a:rPr lang="fr-FR" sz="6000" dirty="0"/>
              <a:t/>
            </a:r>
            <a:br>
              <a:rPr lang="fr-FR" sz="6000" dirty="0"/>
            </a:br>
            <a:endParaRPr lang="fr-FR" sz="55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40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7" y="1775479"/>
            <a:ext cx="10208856" cy="4156970"/>
          </a:xfrm>
        </p:spPr>
      </p:pic>
    </p:spTree>
    <p:extLst>
      <p:ext uri="{BB962C8B-B14F-4D97-AF65-F5344CB8AC3E}">
        <p14:creationId xmlns:p14="http://schemas.microsoft.com/office/powerpoint/2010/main" val="3508892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75993" y="2299029"/>
            <a:ext cx="10515600" cy="1325563"/>
          </a:xfrm>
        </p:spPr>
        <p:txBody>
          <a:bodyPr>
            <a:normAutofit/>
          </a:bodyPr>
          <a:lstStyle/>
          <a:p>
            <a:r>
              <a:rPr lang="fr-FR" sz="5500" b="1" dirty="0" smtClean="0"/>
              <a:t>Conclusion</a:t>
            </a:r>
            <a:endParaRPr lang="fr-FR" sz="55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2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"/>
            <a:ext cx="11292840" cy="1505414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smtClean="0"/>
              <a:t>Analyse de la </a:t>
            </a:r>
            <a:r>
              <a:rPr lang="fr-FR" sz="5500" b="1" dirty="0" err="1" smtClean="0"/>
              <a:t>target</a:t>
            </a:r>
            <a:endParaRPr lang="fr-FR" sz="55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21" y="1979585"/>
            <a:ext cx="8222997" cy="3863153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2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623" y="401444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fr-FR" sz="5500" b="1" dirty="0" smtClean="0"/>
              <a:t>Distribution de « </a:t>
            </a:r>
            <a:r>
              <a:rPr lang="fr-FR" sz="5500" b="1" dirty="0" err="1" smtClean="0"/>
              <a:t>organization_type</a:t>
            </a:r>
            <a:r>
              <a:rPr lang="fr-FR" sz="5500" b="1" dirty="0" smtClean="0"/>
              <a:t> »</a:t>
            </a:r>
            <a:endParaRPr lang="fr-FR" sz="5500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69" y="1823611"/>
            <a:ext cx="8089549" cy="464482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53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210" y="0"/>
            <a:ext cx="11203630" cy="1691322"/>
          </a:xfrm>
        </p:spPr>
        <p:txBody>
          <a:bodyPr>
            <a:noAutofit/>
          </a:bodyPr>
          <a:lstStyle/>
          <a:p>
            <a:pPr algn="ctr"/>
            <a:r>
              <a:rPr lang="fr-FR" sz="5500" b="1" dirty="0"/>
              <a:t>Distribution de « </a:t>
            </a:r>
            <a:r>
              <a:rPr lang="fr-FR" sz="5500" b="1" dirty="0" err="1" smtClean="0"/>
              <a:t>flag_emp_phone</a:t>
            </a:r>
            <a:r>
              <a:rPr lang="fr-FR" sz="5500" b="1" dirty="0" smtClean="0"/>
              <a:t> »</a:t>
            </a:r>
            <a:endParaRPr lang="fr-FR" sz="55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5" y="2494722"/>
            <a:ext cx="9410348" cy="327256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89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006254" cy="1691322"/>
          </a:xfrm>
        </p:spPr>
        <p:txBody>
          <a:bodyPr>
            <a:noAutofit/>
          </a:bodyPr>
          <a:lstStyle/>
          <a:p>
            <a:pPr algn="ctr"/>
            <a:r>
              <a:rPr lang="fr-FR" sz="5500" b="1" dirty="0"/>
              <a:t>Distribution de « </a:t>
            </a:r>
            <a:r>
              <a:rPr lang="fr-FR" sz="5500" b="1" dirty="0" err="1" smtClean="0"/>
              <a:t>occupation_type</a:t>
            </a:r>
            <a:r>
              <a:rPr lang="fr-FR" sz="5500" b="1" dirty="0"/>
              <a:t> »</a:t>
            </a:r>
            <a:endParaRPr lang="fr-FR" sz="5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8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0" y="1815340"/>
            <a:ext cx="10499719" cy="4653722"/>
          </a:xfrm>
        </p:spPr>
      </p:pic>
    </p:spTree>
    <p:extLst>
      <p:ext uri="{BB962C8B-B14F-4D97-AF65-F5344CB8AC3E}">
        <p14:creationId xmlns:p14="http://schemas.microsoft.com/office/powerpoint/2010/main" val="293527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1292840" cy="1103586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smtClean="0"/>
              <a:t>Choix des variables gardées </a:t>
            </a:r>
            <a:endParaRPr lang="fr-FR" sz="55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5333" y="1429407"/>
            <a:ext cx="9921135" cy="521313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"EXT_SOURCE_3","EXT_SOURCE_2","EXT_SOURCE_1" </a:t>
            </a:r>
            <a:endParaRPr lang="fr-FR" dirty="0" smtClean="0"/>
          </a:p>
          <a:p>
            <a:r>
              <a:rPr lang="fr-FR" dirty="0" smtClean="0"/>
              <a:t>"</a:t>
            </a:r>
            <a:r>
              <a:rPr lang="fr-FR" dirty="0"/>
              <a:t>REG_CITY_NOT_WORK_CITY "</a:t>
            </a:r>
            <a:endParaRPr lang="fr-FR" dirty="0" smtClean="0"/>
          </a:p>
          <a:p>
            <a:r>
              <a:rPr lang="fr-FR" dirty="0" smtClean="0"/>
              <a:t>"YEARS_ID_PUBLISH </a:t>
            </a:r>
            <a:r>
              <a:rPr lang="fr-FR" dirty="0"/>
              <a:t> "</a:t>
            </a:r>
          </a:p>
          <a:p>
            <a:r>
              <a:rPr lang="fr-FR" dirty="0" smtClean="0"/>
              <a:t>"</a:t>
            </a:r>
            <a:r>
              <a:rPr lang="fr-FR" dirty="0"/>
              <a:t>DAYS_LAST_PHONE_CHANGE</a:t>
            </a:r>
            <a:r>
              <a:rPr lang="fr-FR" dirty="0" smtClean="0"/>
              <a:t>"</a:t>
            </a:r>
            <a:endParaRPr lang="fr-FR" dirty="0"/>
          </a:p>
          <a:p>
            <a:r>
              <a:rPr lang="fr-FR" dirty="0"/>
              <a:t>"YEARS_BIRTH</a:t>
            </a:r>
            <a:r>
              <a:rPr lang="fr-FR" dirty="0" smtClean="0"/>
              <a:t>"</a:t>
            </a:r>
            <a:endParaRPr lang="fr-FR" dirty="0"/>
          </a:p>
          <a:p>
            <a:r>
              <a:rPr lang="fr-FR" dirty="0"/>
              <a:t>"</a:t>
            </a:r>
            <a:r>
              <a:rPr lang="fr-FR" dirty="0" smtClean="0"/>
              <a:t>OCCUPATION_TYPE  "</a:t>
            </a:r>
            <a:endParaRPr lang="fr-FR" dirty="0"/>
          </a:p>
          <a:p>
            <a:r>
              <a:rPr lang="fr-FR" dirty="0" smtClean="0"/>
              <a:t>"</a:t>
            </a:r>
            <a:r>
              <a:rPr lang="fr-FR" dirty="0"/>
              <a:t>ORGANIZATION_TYPE</a:t>
            </a:r>
            <a:r>
              <a:rPr lang="fr-FR" dirty="0" smtClean="0"/>
              <a:t>"   </a:t>
            </a:r>
            <a:endParaRPr lang="fr-FR" dirty="0"/>
          </a:p>
          <a:p>
            <a:r>
              <a:rPr lang="fr-FR" dirty="0" smtClean="0"/>
              <a:t>"NAME_INCOME_TYPE</a:t>
            </a:r>
            <a:r>
              <a:rPr lang="fr-FR" dirty="0"/>
              <a:t> " </a:t>
            </a:r>
            <a:endParaRPr lang="fr-FR" dirty="0" smtClean="0"/>
          </a:p>
          <a:p>
            <a:r>
              <a:rPr lang="fr-FR" dirty="0" smtClean="0"/>
              <a:t>"FLAG_EMP_PHONE</a:t>
            </a:r>
            <a:r>
              <a:rPr lang="fr-FR" dirty="0"/>
              <a:t>" </a:t>
            </a:r>
          </a:p>
          <a:p>
            <a:r>
              <a:rPr lang="fr-FR" dirty="0" smtClean="0"/>
              <a:t>"</a:t>
            </a:r>
            <a:r>
              <a:rPr lang="fr-FR" dirty="0"/>
              <a:t>REG_CITY_NOT_LIVE_CITY</a:t>
            </a:r>
            <a:r>
              <a:rPr lang="fr-FR" dirty="0" smtClean="0"/>
              <a:t>"</a:t>
            </a:r>
            <a:endParaRPr lang="fr-FR" dirty="0"/>
          </a:p>
          <a:p>
            <a:r>
              <a:rPr lang="fr-FR" dirty="0"/>
              <a:t>"FLAG_DOCUMENT_3</a:t>
            </a:r>
            <a:r>
              <a:rPr lang="fr-FR" dirty="0" smtClean="0"/>
              <a:t>"</a:t>
            </a:r>
            <a:endParaRPr lang="fr-FR" dirty="0"/>
          </a:p>
          <a:p>
            <a:r>
              <a:rPr lang="fr-FR" dirty="0"/>
              <a:t>"YEARS_EMPLOYED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337EAF1-4EC0-46D4-ADE6-B6607B56B44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7911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</TotalTime>
  <Words>367</Words>
  <Application>Microsoft Office PowerPoint</Application>
  <PresentationFormat>Grand écran</PresentationFormat>
  <Paragraphs>115</Paragraphs>
  <Slides>41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Schoolbook</vt:lpstr>
      <vt:lpstr>Wingdings 2</vt:lpstr>
      <vt:lpstr>View</vt:lpstr>
      <vt:lpstr>Prêt à dépenser</vt:lpstr>
      <vt:lpstr>Introduction</vt:lpstr>
      <vt:lpstr>Contenu des données </vt:lpstr>
      <vt:lpstr>Analyse exploratoire</vt:lpstr>
      <vt:lpstr>Analyse de la target</vt:lpstr>
      <vt:lpstr>Distribution de « organization_type »</vt:lpstr>
      <vt:lpstr>Distribution de « flag_emp_phone »</vt:lpstr>
      <vt:lpstr>Distribution de « occupation_type »</vt:lpstr>
      <vt:lpstr>Choix des variables gardées </vt:lpstr>
      <vt:lpstr>Corrélation entre nos variables quantitatives</vt:lpstr>
      <vt:lpstr>Corrélation entre nos variables qualitatives</vt:lpstr>
      <vt:lpstr>Données manquantes </vt:lpstr>
      <vt:lpstr>Distribution des variables gardées</vt:lpstr>
      <vt:lpstr>Preprocessing</vt:lpstr>
      <vt:lpstr>Preprocessing</vt:lpstr>
      <vt:lpstr>Après application du MinMax</vt:lpstr>
      <vt:lpstr>Modèles de Machine Learning</vt:lpstr>
      <vt:lpstr>Gestion de la target déséquilibrée</vt:lpstr>
      <vt:lpstr>Gestion de la target déséquilibrée</vt:lpstr>
      <vt:lpstr>Problématique</vt:lpstr>
      <vt:lpstr>Métrique d’évaluation personalisée</vt:lpstr>
      <vt:lpstr>Baseline </vt:lpstr>
      <vt:lpstr>Régression logistique </vt:lpstr>
      <vt:lpstr>AUC Regression logistique</vt:lpstr>
      <vt:lpstr>Importance des variables pour la régression logistique</vt:lpstr>
      <vt:lpstr>Decision Tree Classifier</vt:lpstr>
      <vt:lpstr>AUC Decision Tree</vt:lpstr>
      <vt:lpstr>Importance des variables pour le Decision Tree Classifier</vt:lpstr>
      <vt:lpstr>Random Forest Classifier </vt:lpstr>
      <vt:lpstr>AUC Random Forest</vt:lpstr>
      <vt:lpstr>Importance des variables pour le Random Forest Classifier</vt:lpstr>
      <vt:lpstr>Récapitulatif </vt:lpstr>
      <vt:lpstr> Ajout d’un seuil de détection (données pondérées sur reglog) </vt:lpstr>
      <vt:lpstr> Ajout d’un seuil de détection  (données underfittées sur RFC) </vt:lpstr>
      <vt:lpstr>Simulation de prêts (données pondérées)  </vt:lpstr>
      <vt:lpstr>Simulation de prêts (données pondérées)  </vt:lpstr>
      <vt:lpstr>Simulation de prêts (données pondérées)  </vt:lpstr>
      <vt:lpstr>Simulation de prêts (données underfittées)  </vt:lpstr>
      <vt:lpstr>Simulation de prêts (données underfittées)  </vt:lpstr>
      <vt:lpstr>Simulation de prêts (données underfittées)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crédit</dc:title>
  <dc:creator>Julien RIGOT</dc:creator>
  <cp:lastModifiedBy>Mikozo</cp:lastModifiedBy>
  <cp:revision>75</cp:revision>
  <dcterms:created xsi:type="dcterms:W3CDTF">2021-03-20T09:26:56Z</dcterms:created>
  <dcterms:modified xsi:type="dcterms:W3CDTF">2022-11-14T18:14:43Z</dcterms:modified>
</cp:coreProperties>
</file>