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4" r:id="rId5"/>
    <p:sldId id="259" r:id="rId6"/>
    <p:sldId id="260" r:id="rId7"/>
    <p:sldId id="261" r:id="rId8"/>
    <p:sldId id="262" r:id="rId9"/>
    <p:sldId id="265" r:id="rId10"/>
    <p:sldId id="264" r:id="rId11"/>
    <p:sldId id="263"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CE5A0E-D277-4489-84C6-B7BC22EE1BC9}" type="datetimeFigureOut">
              <a:rPr lang="en-US" smtClean="0"/>
              <a:t>4/1/2024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15926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E5A0E-D277-4489-84C6-B7BC22EE1BC9}"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333305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E5A0E-D277-4489-84C6-B7BC22EE1BC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1141631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E5A0E-D277-4489-84C6-B7BC22EE1BC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195521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E5A0E-D277-4489-84C6-B7BC22EE1BC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2910524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E5A0E-D277-4489-84C6-B7BC22EE1BC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413124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E5A0E-D277-4489-84C6-B7BC22EE1BC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2966121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E5A0E-D277-4489-84C6-B7BC22EE1BC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692896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E5A0E-D277-4489-84C6-B7BC22EE1BC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143789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E5A0E-D277-4489-84C6-B7BC22EE1BC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325810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E5A0E-D277-4489-84C6-B7BC22EE1BC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37870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CE5A0E-D277-4489-84C6-B7BC22EE1BC9}"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34163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CE5A0E-D277-4489-84C6-B7BC22EE1BC9}"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236885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CE5A0E-D277-4489-84C6-B7BC22EE1BC9}"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81772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E5A0E-D277-4489-84C6-B7BC22EE1BC9}"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17896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E5A0E-D277-4489-84C6-B7BC22EE1BC9}"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46277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E5A0E-D277-4489-84C6-B7BC22EE1BC9}"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11B18-E814-48F0-9D90-9DE96A037962}" type="slidenum">
              <a:rPr lang="en-US" smtClean="0"/>
              <a:t>‹#›</a:t>
            </a:fld>
            <a:endParaRPr lang="en-US"/>
          </a:p>
        </p:txBody>
      </p:sp>
    </p:spTree>
    <p:extLst>
      <p:ext uri="{BB962C8B-B14F-4D97-AF65-F5344CB8AC3E}">
        <p14:creationId xmlns:p14="http://schemas.microsoft.com/office/powerpoint/2010/main" val="399314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CE5A0E-D277-4489-84C6-B7BC22EE1BC9}" type="datetimeFigureOut">
              <a:rPr lang="en-US" smtClean="0"/>
              <a:t>4/1/2024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B11B18-E814-48F0-9D90-9DE96A037962}" type="slidenum">
              <a:rPr lang="en-US" smtClean="0"/>
              <a:t>‹#›</a:t>
            </a:fld>
            <a:endParaRPr lang="en-US"/>
          </a:p>
        </p:txBody>
      </p:sp>
    </p:spTree>
    <p:extLst>
      <p:ext uri="{BB962C8B-B14F-4D97-AF65-F5344CB8AC3E}">
        <p14:creationId xmlns:p14="http://schemas.microsoft.com/office/powerpoint/2010/main" val="1639285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5F9DC-3C9E-F23A-5F02-59FD9C3CD1A7}"/>
              </a:ext>
            </a:extLst>
          </p:cNvPr>
          <p:cNvSpPr>
            <a:spLocks noGrp="1"/>
          </p:cNvSpPr>
          <p:nvPr>
            <p:ph type="ctrTitle"/>
          </p:nvPr>
        </p:nvSpPr>
        <p:spPr/>
        <p:txBody>
          <a:bodyPr/>
          <a:lstStyle/>
          <a:p>
            <a:r>
              <a:rPr lang="en-US" dirty="0"/>
              <a:t>Computer Software</a:t>
            </a:r>
          </a:p>
        </p:txBody>
      </p:sp>
      <p:sp>
        <p:nvSpPr>
          <p:cNvPr id="3" name="Subtitle 2">
            <a:extLst>
              <a:ext uri="{FF2B5EF4-FFF2-40B4-BE49-F238E27FC236}">
                <a16:creationId xmlns:a16="http://schemas.microsoft.com/office/drawing/2014/main" xmlns="" id="{2B3F47FB-9A16-6235-E7A0-A7AE91B646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62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E7667-B543-67DB-05C1-360457BB1D5E}"/>
              </a:ext>
            </a:extLst>
          </p:cNvPr>
          <p:cNvSpPr>
            <a:spLocks noGrp="1"/>
          </p:cNvSpPr>
          <p:nvPr>
            <p:ph type="title"/>
          </p:nvPr>
        </p:nvSpPr>
        <p:spPr>
          <a:xfrm>
            <a:off x="1484310" y="64477"/>
            <a:ext cx="10018713" cy="1002323"/>
          </a:xfrm>
        </p:spPr>
        <p:txBody>
          <a:bodyPr/>
          <a:lstStyle/>
          <a:p>
            <a:r>
              <a:rPr lang="en-US" b="1" i="0" dirty="0">
                <a:solidFill>
                  <a:srgbClr val="666666"/>
                </a:solidFill>
                <a:effectLst/>
                <a:latin typeface="Arial" panose="020B0604020202020204" pitchFamily="34" charset="0"/>
              </a:rPr>
              <a:t>Middleware</a:t>
            </a:r>
            <a:endParaRPr lang="en-US" dirty="0"/>
          </a:p>
        </p:txBody>
      </p:sp>
      <p:sp>
        <p:nvSpPr>
          <p:cNvPr id="3" name="Content Placeholder 2">
            <a:extLst>
              <a:ext uri="{FF2B5EF4-FFF2-40B4-BE49-F238E27FC236}">
                <a16:creationId xmlns:a16="http://schemas.microsoft.com/office/drawing/2014/main" xmlns="" id="{088DD7CD-BDBB-2930-3390-7CFC8071ADAD}"/>
              </a:ext>
            </a:extLst>
          </p:cNvPr>
          <p:cNvSpPr>
            <a:spLocks noGrp="1"/>
          </p:cNvSpPr>
          <p:nvPr>
            <p:ph idx="1"/>
          </p:nvPr>
        </p:nvSpPr>
        <p:spPr>
          <a:xfrm>
            <a:off x="1484310" y="1066801"/>
            <a:ext cx="10018713" cy="5010442"/>
          </a:xfrm>
        </p:spPr>
        <p:txBody>
          <a:bodyPr>
            <a:normAutofit/>
          </a:bodyPr>
          <a:lstStyle/>
          <a:p>
            <a:r>
              <a:rPr lang="en-US" sz="3200" b="0" i="0" dirty="0">
                <a:solidFill>
                  <a:srgbClr val="666666"/>
                </a:solidFill>
                <a:effectLst/>
                <a:latin typeface="Arial" panose="020B0604020202020204" pitchFamily="34" charset="0"/>
              </a:rPr>
              <a:t>The term </a:t>
            </a:r>
            <a:r>
              <a:rPr lang="en-US" sz="3200" b="0" i="1" dirty="0">
                <a:solidFill>
                  <a:srgbClr val="666666"/>
                </a:solidFill>
                <a:effectLst/>
                <a:latin typeface="Arial" panose="020B0604020202020204" pitchFamily="34" charset="0"/>
              </a:rPr>
              <a:t>middleware</a:t>
            </a:r>
            <a:r>
              <a:rPr lang="en-US" sz="3200" b="0" i="0" dirty="0">
                <a:solidFill>
                  <a:srgbClr val="666666"/>
                </a:solidFill>
                <a:effectLst/>
                <a:latin typeface="Arial" panose="020B0604020202020204" pitchFamily="34" charset="0"/>
              </a:rPr>
              <a:t> describes software that mediates between application and system software or between two different kinds of application software.</a:t>
            </a:r>
          </a:p>
          <a:p>
            <a:r>
              <a:rPr lang="en-US" sz="3200" b="0" i="0" dirty="0">
                <a:solidFill>
                  <a:srgbClr val="666666"/>
                </a:solidFill>
                <a:effectLst/>
                <a:latin typeface="Arial" panose="020B0604020202020204" pitchFamily="34" charset="0"/>
              </a:rPr>
              <a:t>It is also used to send a remote work request from an application in a computer that has one kind of OS, to an application in a computer with a different OS.</a:t>
            </a:r>
          </a:p>
          <a:p>
            <a:r>
              <a:rPr lang="en-US" sz="3200" b="0" i="0" dirty="0">
                <a:solidFill>
                  <a:srgbClr val="666666"/>
                </a:solidFill>
                <a:effectLst/>
                <a:latin typeface="Arial" panose="020B0604020202020204" pitchFamily="34" charset="0"/>
              </a:rPr>
              <a:t>For example, middleware enables Microsoft Windows to talk to Excel and Word.</a:t>
            </a:r>
            <a:endParaRPr lang="en-US" sz="4000" dirty="0"/>
          </a:p>
        </p:txBody>
      </p:sp>
    </p:spTree>
    <p:extLst>
      <p:ext uri="{BB962C8B-B14F-4D97-AF65-F5344CB8AC3E}">
        <p14:creationId xmlns:p14="http://schemas.microsoft.com/office/powerpoint/2010/main" val="25456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168F1-23C9-DA99-2ECB-2012BBEB52D1}"/>
              </a:ext>
            </a:extLst>
          </p:cNvPr>
          <p:cNvSpPr>
            <a:spLocks noGrp="1"/>
          </p:cNvSpPr>
          <p:nvPr>
            <p:ph type="title"/>
          </p:nvPr>
        </p:nvSpPr>
        <p:spPr>
          <a:xfrm>
            <a:off x="1484310" y="0"/>
            <a:ext cx="10018713" cy="1241474"/>
          </a:xfrm>
        </p:spPr>
        <p:txBody>
          <a:bodyPr/>
          <a:lstStyle/>
          <a:p>
            <a:r>
              <a:rPr lang="en-US" b="1" i="0" dirty="0">
                <a:solidFill>
                  <a:srgbClr val="666666"/>
                </a:solidFill>
                <a:effectLst/>
                <a:latin typeface="Arial" panose="020B0604020202020204" pitchFamily="34" charset="0"/>
              </a:rPr>
              <a:t>Driver software</a:t>
            </a:r>
            <a:endParaRPr lang="en-US" dirty="0"/>
          </a:p>
        </p:txBody>
      </p:sp>
      <p:sp>
        <p:nvSpPr>
          <p:cNvPr id="3" name="Content Placeholder 2">
            <a:extLst>
              <a:ext uri="{FF2B5EF4-FFF2-40B4-BE49-F238E27FC236}">
                <a16:creationId xmlns:a16="http://schemas.microsoft.com/office/drawing/2014/main" xmlns="" id="{56AD3756-1465-12EE-BDAE-9CD34B5B1178}"/>
              </a:ext>
            </a:extLst>
          </p:cNvPr>
          <p:cNvSpPr>
            <a:spLocks noGrp="1"/>
          </p:cNvSpPr>
          <p:nvPr>
            <p:ph idx="1"/>
          </p:nvPr>
        </p:nvSpPr>
        <p:spPr>
          <a:xfrm>
            <a:off x="2110154" y="1097280"/>
            <a:ext cx="9392869" cy="5570806"/>
          </a:xfrm>
        </p:spPr>
        <p:txBody>
          <a:bodyPr>
            <a:normAutofit fontScale="92500" lnSpcReduction="10000"/>
          </a:bodyPr>
          <a:lstStyle/>
          <a:p>
            <a:r>
              <a:rPr lang="en-US" sz="3200" b="0" i="0" dirty="0">
                <a:solidFill>
                  <a:srgbClr val="666666"/>
                </a:solidFill>
                <a:effectLst/>
                <a:latin typeface="Arial" panose="020B0604020202020204" pitchFamily="34" charset="0"/>
              </a:rPr>
              <a:t>Also known as device drivers, this software is often considered a type of system software.</a:t>
            </a:r>
          </a:p>
          <a:p>
            <a:r>
              <a:rPr lang="en-US" sz="3200" b="0" i="0" dirty="0">
                <a:solidFill>
                  <a:srgbClr val="666666"/>
                </a:solidFill>
                <a:effectLst/>
                <a:latin typeface="Arial" panose="020B0604020202020204" pitchFamily="34" charset="0"/>
              </a:rPr>
              <a:t>Device drivers control the devices and peripherals connected to a computer, enabling them to perform their specific tasks.</a:t>
            </a:r>
            <a:endParaRPr lang="en-US" sz="3200" dirty="0">
              <a:solidFill>
                <a:srgbClr val="666666"/>
              </a:solidFill>
              <a:latin typeface="Arial" panose="020B0604020202020204" pitchFamily="34" charset="0"/>
            </a:endParaRPr>
          </a:p>
          <a:p>
            <a:r>
              <a:rPr lang="en-US" sz="3200" b="0" i="0" dirty="0">
                <a:solidFill>
                  <a:srgbClr val="666666"/>
                </a:solidFill>
                <a:effectLst/>
                <a:latin typeface="Arial" panose="020B0604020202020204" pitchFamily="34" charset="0"/>
              </a:rPr>
              <a:t>Every device that is connected to a computer needs at least one device driver to function.</a:t>
            </a:r>
          </a:p>
          <a:p>
            <a:r>
              <a:rPr lang="en-US" sz="3200" b="0" i="0" dirty="0">
                <a:solidFill>
                  <a:srgbClr val="666666"/>
                </a:solidFill>
                <a:effectLst/>
                <a:latin typeface="Arial" panose="020B0604020202020204" pitchFamily="34" charset="0"/>
              </a:rPr>
              <a:t>Examples include software that comes with any nonstandard hardware, including special game controllers, as well as the software that enables standard hardware, such as USB storage devices, keyboards, headphones and printers.</a:t>
            </a:r>
            <a:endParaRPr lang="en-US" sz="3200" dirty="0"/>
          </a:p>
        </p:txBody>
      </p:sp>
    </p:spTree>
    <p:extLst>
      <p:ext uri="{BB962C8B-B14F-4D97-AF65-F5344CB8AC3E}">
        <p14:creationId xmlns:p14="http://schemas.microsoft.com/office/powerpoint/2010/main" val="159606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226B91-13F5-B976-A6CB-6C7F188A45BB}"/>
              </a:ext>
            </a:extLst>
          </p:cNvPr>
          <p:cNvSpPr>
            <a:spLocks noGrp="1"/>
          </p:cNvSpPr>
          <p:nvPr>
            <p:ph type="title"/>
          </p:nvPr>
        </p:nvSpPr>
        <p:spPr>
          <a:xfrm>
            <a:off x="1371769" y="0"/>
            <a:ext cx="10018713" cy="1752599"/>
          </a:xfrm>
        </p:spPr>
        <p:txBody>
          <a:bodyPr/>
          <a:lstStyle/>
          <a:p>
            <a:r>
              <a:rPr lang="en-US" b="1" i="0" dirty="0">
                <a:solidFill>
                  <a:srgbClr val="323232"/>
                </a:solidFill>
                <a:effectLst/>
                <a:latin typeface="Arial" panose="020B0604020202020204" pitchFamily="34" charset="0"/>
              </a:rPr>
              <a:t>How does software work?</a:t>
            </a:r>
            <a:br>
              <a:rPr lang="en-US" b="1" i="0" dirty="0">
                <a:solidFill>
                  <a:srgbClr val="323232"/>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xmlns="" id="{E36B2ADD-BC5F-3A1C-769F-CE479BBDF7B5}"/>
              </a:ext>
            </a:extLst>
          </p:cNvPr>
          <p:cNvSpPr>
            <a:spLocks noGrp="1"/>
          </p:cNvSpPr>
          <p:nvPr>
            <p:ph idx="1"/>
          </p:nvPr>
        </p:nvSpPr>
        <p:spPr>
          <a:xfrm>
            <a:off x="1484310" y="1041009"/>
            <a:ext cx="10018713" cy="3950091"/>
          </a:xfrm>
        </p:spPr>
        <p:txBody>
          <a:bodyPr>
            <a:normAutofit/>
          </a:bodyPr>
          <a:lstStyle/>
          <a:p>
            <a:r>
              <a:rPr lang="en-US" sz="3600" b="0" i="0" dirty="0">
                <a:solidFill>
                  <a:srgbClr val="666666"/>
                </a:solidFill>
                <a:effectLst/>
                <a:latin typeface="Arial" panose="020B0604020202020204" pitchFamily="34" charset="0"/>
              </a:rPr>
              <a:t>All software provides the directions and data computers need to work and meet users' needs.</a:t>
            </a:r>
          </a:p>
          <a:p>
            <a:r>
              <a:rPr lang="en-US" sz="3600" b="0" i="0" dirty="0">
                <a:solidFill>
                  <a:srgbClr val="666666"/>
                </a:solidFill>
                <a:effectLst/>
                <a:latin typeface="Arial" panose="020B0604020202020204" pitchFamily="34" charset="0"/>
              </a:rPr>
              <a:t>However, the two different types -- application software and system software -- work in distinctly different ways.</a:t>
            </a:r>
            <a:endParaRPr lang="en-US" sz="3600" dirty="0"/>
          </a:p>
        </p:txBody>
      </p:sp>
    </p:spTree>
    <p:extLst>
      <p:ext uri="{BB962C8B-B14F-4D97-AF65-F5344CB8AC3E}">
        <p14:creationId xmlns:p14="http://schemas.microsoft.com/office/powerpoint/2010/main" val="145035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3DA067-8D80-E617-0447-504CF67CFC04}"/>
              </a:ext>
            </a:extLst>
          </p:cNvPr>
          <p:cNvSpPr>
            <a:spLocks noGrp="1"/>
          </p:cNvSpPr>
          <p:nvPr>
            <p:ph type="title"/>
          </p:nvPr>
        </p:nvSpPr>
        <p:spPr>
          <a:xfrm>
            <a:off x="1371769" y="-101990"/>
            <a:ext cx="10018713" cy="1196926"/>
          </a:xfrm>
        </p:spPr>
        <p:txBody>
          <a:bodyPr/>
          <a:lstStyle/>
          <a:p>
            <a:r>
              <a:rPr lang="en-US" b="1" dirty="0"/>
              <a:t>How does application software works?</a:t>
            </a:r>
          </a:p>
        </p:txBody>
      </p:sp>
      <p:sp>
        <p:nvSpPr>
          <p:cNvPr id="3" name="Content Placeholder 2">
            <a:extLst>
              <a:ext uri="{FF2B5EF4-FFF2-40B4-BE49-F238E27FC236}">
                <a16:creationId xmlns:a16="http://schemas.microsoft.com/office/drawing/2014/main" xmlns="" id="{5A62A5CE-CE4A-B1B9-6345-17EA98030436}"/>
              </a:ext>
            </a:extLst>
          </p:cNvPr>
          <p:cNvSpPr>
            <a:spLocks noGrp="1"/>
          </p:cNvSpPr>
          <p:nvPr>
            <p:ph idx="1"/>
          </p:nvPr>
        </p:nvSpPr>
        <p:spPr>
          <a:xfrm>
            <a:off x="1484312" y="1575582"/>
            <a:ext cx="8897645" cy="4187483"/>
          </a:xfrm>
        </p:spPr>
        <p:txBody>
          <a:bodyPr>
            <a:noAutofit/>
          </a:bodyPr>
          <a:lstStyle/>
          <a:p>
            <a:r>
              <a:rPr lang="en-US" sz="3200" b="0" i="0" dirty="0">
                <a:solidFill>
                  <a:srgbClr val="666666"/>
                </a:solidFill>
                <a:effectLst/>
                <a:latin typeface="Arial" panose="020B0604020202020204" pitchFamily="34" charset="0"/>
              </a:rPr>
              <a:t>Application software consists of many programs that perform specific functions for end users, such as writing reports and navigating websites.</a:t>
            </a:r>
          </a:p>
          <a:p>
            <a:r>
              <a:rPr lang="en-US" sz="3200" b="0" i="0" dirty="0">
                <a:solidFill>
                  <a:srgbClr val="666666"/>
                </a:solidFill>
                <a:effectLst/>
                <a:latin typeface="Arial" panose="020B0604020202020204" pitchFamily="34" charset="0"/>
              </a:rPr>
              <a:t> Applications can also perform tasks for other applications.</a:t>
            </a:r>
            <a:endParaRPr lang="en-US" sz="3200" dirty="0">
              <a:solidFill>
                <a:srgbClr val="666666"/>
              </a:solidFill>
              <a:latin typeface="Arial" panose="020B0604020202020204" pitchFamily="34" charset="0"/>
            </a:endParaRPr>
          </a:p>
          <a:p>
            <a:r>
              <a:rPr lang="en-US" sz="3200" b="0" i="0" dirty="0">
                <a:solidFill>
                  <a:srgbClr val="666666"/>
                </a:solidFill>
                <a:effectLst/>
                <a:latin typeface="Arial" panose="020B0604020202020204" pitchFamily="34" charset="0"/>
              </a:rPr>
              <a:t>Applications on a computer cannot run on their own; they require a computer's OS, along with other supporting system software programs, to work.</a:t>
            </a:r>
            <a:endParaRPr lang="en-US" sz="3200" dirty="0"/>
          </a:p>
        </p:txBody>
      </p:sp>
    </p:spTree>
    <p:extLst>
      <p:ext uri="{BB962C8B-B14F-4D97-AF65-F5344CB8AC3E}">
        <p14:creationId xmlns:p14="http://schemas.microsoft.com/office/powerpoint/2010/main" val="230973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2E0354-14BC-7ACF-EA61-56D57720FD0B}"/>
              </a:ext>
            </a:extLst>
          </p:cNvPr>
          <p:cNvSpPr>
            <a:spLocks noGrp="1"/>
          </p:cNvSpPr>
          <p:nvPr>
            <p:ph type="title"/>
          </p:nvPr>
        </p:nvSpPr>
        <p:spPr>
          <a:xfrm>
            <a:off x="1484311" y="0"/>
            <a:ext cx="10018713" cy="886265"/>
          </a:xfrm>
        </p:spPr>
        <p:txBody>
          <a:bodyPr/>
          <a:lstStyle/>
          <a:p>
            <a:r>
              <a:rPr lang="en-US" b="1" i="0" dirty="0">
                <a:solidFill>
                  <a:srgbClr val="666666"/>
                </a:solidFill>
                <a:effectLst/>
                <a:latin typeface="Arial" panose="020B0604020202020204" pitchFamily="34" charset="0"/>
              </a:rPr>
              <a:t>Desktop applications</a:t>
            </a:r>
            <a:endParaRPr lang="en-US" b="1" dirty="0"/>
          </a:p>
        </p:txBody>
      </p:sp>
      <p:sp>
        <p:nvSpPr>
          <p:cNvPr id="3" name="Content Placeholder 2">
            <a:extLst>
              <a:ext uri="{FF2B5EF4-FFF2-40B4-BE49-F238E27FC236}">
                <a16:creationId xmlns:a16="http://schemas.microsoft.com/office/drawing/2014/main" xmlns="" id="{9B2D60E2-5967-2CA6-86AA-7043376A9E86}"/>
              </a:ext>
            </a:extLst>
          </p:cNvPr>
          <p:cNvSpPr>
            <a:spLocks noGrp="1"/>
          </p:cNvSpPr>
          <p:nvPr>
            <p:ph idx="1"/>
          </p:nvPr>
        </p:nvSpPr>
        <p:spPr>
          <a:xfrm>
            <a:off x="1484310" y="647115"/>
            <a:ext cx="10018713" cy="5144086"/>
          </a:xfrm>
        </p:spPr>
        <p:txBody>
          <a:bodyPr>
            <a:normAutofit/>
          </a:bodyPr>
          <a:lstStyle/>
          <a:p>
            <a:r>
              <a:rPr lang="en-US" sz="3200" b="0" i="0" dirty="0">
                <a:solidFill>
                  <a:srgbClr val="666666"/>
                </a:solidFill>
                <a:effectLst/>
                <a:latin typeface="Arial" panose="020B0604020202020204" pitchFamily="34" charset="0"/>
              </a:rPr>
              <a:t> Are installed on a user's computer and use the computer memory to carry out tasks.</a:t>
            </a:r>
          </a:p>
          <a:p>
            <a:r>
              <a:rPr lang="en-US" sz="3200" b="0" i="0" dirty="0">
                <a:solidFill>
                  <a:srgbClr val="666666"/>
                </a:solidFill>
                <a:effectLst/>
                <a:latin typeface="Arial" panose="020B0604020202020204" pitchFamily="34" charset="0"/>
              </a:rPr>
              <a:t>They take up space on the computer's hard drive and do not need an internet connection to work.</a:t>
            </a:r>
            <a:endParaRPr lang="en-US" sz="3200" dirty="0">
              <a:solidFill>
                <a:srgbClr val="666666"/>
              </a:solidFill>
              <a:latin typeface="Arial" panose="020B0604020202020204" pitchFamily="34" charset="0"/>
            </a:endParaRPr>
          </a:p>
          <a:p>
            <a:r>
              <a:rPr lang="en-US" sz="3200" b="0" i="0" dirty="0">
                <a:solidFill>
                  <a:srgbClr val="666666"/>
                </a:solidFill>
                <a:effectLst/>
                <a:latin typeface="Arial" panose="020B0604020202020204" pitchFamily="34" charset="0"/>
              </a:rPr>
              <a:t>Desktop applications must adhere to the requirements of the hardware devices they run on.</a:t>
            </a:r>
            <a:endParaRPr lang="en-US" sz="3200" dirty="0"/>
          </a:p>
        </p:txBody>
      </p:sp>
    </p:spTree>
    <p:extLst>
      <p:ext uri="{BB962C8B-B14F-4D97-AF65-F5344CB8AC3E}">
        <p14:creationId xmlns:p14="http://schemas.microsoft.com/office/powerpoint/2010/main" val="260450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8C207-7FCE-D3E6-6D43-6859BF68AD3E}"/>
              </a:ext>
            </a:extLst>
          </p:cNvPr>
          <p:cNvSpPr>
            <a:spLocks noGrp="1"/>
          </p:cNvSpPr>
          <p:nvPr>
            <p:ph type="title"/>
          </p:nvPr>
        </p:nvSpPr>
        <p:spPr>
          <a:xfrm>
            <a:off x="1484310" y="1"/>
            <a:ext cx="10018713" cy="1066800"/>
          </a:xfrm>
        </p:spPr>
        <p:txBody>
          <a:bodyPr/>
          <a:lstStyle/>
          <a:p>
            <a:r>
              <a:rPr lang="en-US" b="1" dirty="0"/>
              <a:t>Web Application</a:t>
            </a:r>
          </a:p>
        </p:txBody>
      </p:sp>
      <p:sp>
        <p:nvSpPr>
          <p:cNvPr id="3" name="Content Placeholder 2">
            <a:extLst>
              <a:ext uri="{FF2B5EF4-FFF2-40B4-BE49-F238E27FC236}">
                <a16:creationId xmlns:a16="http://schemas.microsoft.com/office/drawing/2014/main" xmlns="" id="{4FB5D29B-A694-A9DA-66A2-0850C024055B}"/>
              </a:ext>
            </a:extLst>
          </p:cNvPr>
          <p:cNvSpPr>
            <a:spLocks noGrp="1"/>
          </p:cNvSpPr>
          <p:nvPr>
            <p:ph idx="1"/>
          </p:nvPr>
        </p:nvSpPr>
        <p:spPr>
          <a:xfrm>
            <a:off x="1484310" y="1167619"/>
            <a:ext cx="10018713" cy="4623582"/>
          </a:xfrm>
        </p:spPr>
        <p:txBody>
          <a:bodyPr>
            <a:normAutofit/>
          </a:bodyPr>
          <a:lstStyle/>
          <a:p>
            <a:r>
              <a:rPr lang="en-US" sz="3200" b="0" i="0" dirty="0">
                <a:solidFill>
                  <a:srgbClr val="666666"/>
                </a:solidFill>
                <a:effectLst/>
                <a:latin typeface="Arial" panose="020B0604020202020204" pitchFamily="34" charset="0"/>
              </a:rPr>
              <a:t>Only require internet access to work; they do not rely on the hardware and system software to run.</a:t>
            </a:r>
          </a:p>
          <a:p>
            <a:r>
              <a:rPr lang="en-US" sz="3200" b="0" i="0" dirty="0">
                <a:solidFill>
                  <a:srgbClr val="666666"/>
                </a:solidFill>
                <a:effectLst/>
                <a:latin typeface="Arial" panose="020B0604020202020204" pitchFamily="34" charset="0"/>
              </a:rPr>
              <a:t>Consequently, users can launch web applications from devices that have a web browser.</a:t>
            </a:r>
            <a:endParaRPr lang="en-US" sz="3200" dirty="0">
              <a:solidFill>
                <a:srgbClr val="666666"/>
              </a:solidFill>
              <a:latin typeface="Arial" panose="020B0604020202020204" pitchFamily="34" charset="0"/>
            </a:endParaRPr>
          </a:p>
          <a:p>
            <a:r>
              <a:rPr lang="en-US" sz="3200" b="0" i="0" dirty="0">
                <a:solidFill>
                  <a:srgbClr val="666666"/>
                </a:solidFill>
                <a:effectLst/>
                <a:latin typeface="Arial" panose="020B0604020202020204" pitchFamily="34" charset="0"/>
              </a:rPr>
              <a:t> Since the components responsible for the application functionality are on the server, users can launch the app from Windows, Mac, Linux or any other OS.</a:t>
            </a:r>
            <a:endParaRPr lang="en-US" sz="3200" dirty="0"/>
          </a:p>
        </p:txBody>
      </p:sp>
    </p:spTree>
    <p:extLst>
      <p:ext uri="{BB962C8B-B14F-4D97-AF65-F5344CB8AC3E}">
        <p14:creationId xmlns:p14="http://schemas.microsoft.com/office/powerpoint/2010/main" val="255396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050136-6789-3220-71B2-7C8B0063859B}"/>
              </a:ext>
            </a:extLst>
          </p:cNvPr>
          <p:cNvSpPr>
            <a:spLocks noGrp="1"/>
          </p:cNvSpPr>
          <p:nvPr>
            <p:ph type="title"/>
          </p:nvPr>
        </p:nvSpPr>
        <p:spPr>
          <a:xfrm>
            <a:off x="1484311" y="124852"/>
            <a:ext cx="10018713" cy="664698"/>
          </a:xfrm>
        </p:spPr>
        <p:txBody>
          <a:bodyPr>
            <a:normAutofit fontScale="90000"/>
          </a:bodyPr>
          <a:lstStyle/>
          <a:p>
            <a:r>
              <a:rPr lang="en-US" b="1" dirty="0"/>
              <a:t>How does system software works?</a:t>
            </a:r>
          </a:p>
        </p:txBody>
      </p:sp>
      <p:sp>
        <p:nvSpPr>
          <p:cNvPr id="3" name="Content Placeholder 2">
            <a:extLst>
              <a:ext uri="{FF2B5EF4-FFF2-40B4-BE49-F238E27FC236}">
                <a16:creationId xmlns:a16="http://schemas.microsoft.com/office/drawing/2014/main" xmlns="" id="{055AFB7D-6CA1-5843-281D-F7D1D4C24B6B}"/>
              </a:ext>
            </a:extLst>
          </p:cNvPr>
          <p:cNvSpPr>
            <a:spLocks noGrp="1"/>
          </p:cNvSpPr>
          <p:nvPr>
            <p:ph idx="1"/>
          </p:nvPr>
        </p:nvSpPr>
        <p:spPr>
          <a:xfrm>
            <a:off x="1484311" y="664698"/>
            <a:ext cx="8939850" cy="5736101"/>
          </a:xfrm>
        </p:spPr>
        <p:txBody>
          <a:bodyPr>
            <a:normAutofit fontScale="92500" lnSpcReduction="20000"/>
          </a:bodyPr>
          <a:lstStyle/>
          <a:p>
            <a:r>
              <a:rPr lang="en-US" sz="3600" b="0" i="0" dirty="0">
                <a:solidFill>
                  <a:srgbClr val="666666"/>
                </a:solidFill>
                <a:effectLst/>
                <a:latin typeface="Arial" panose="020B0604020202020204" pitchFamily="34" charset="0"/>
              </a:rPr>
              <a:t>System software sits between the computer hardware and the application software. </a:t>
            </a:r>
          </a:p>
          <a:p>
            <a:r>
              <a:rPr lang="en-US" sz="3600" b="0" i="0" dirty="0">
                <a:solidFill>
                  <a:srgbClr val="666666"/>
                </a:solidFill>
                <a:effectLst/>
                <a:latin typeface="Arial" panose="020B0604020202020204" pitchFamily="34" charset="0"/>
              </a:rPr>
              <a:t>Users do not interact directly with system software as it runs in the background, handling the basic functions of the computer. </a:t>
            </a:r>
            <a:endParaRPr lang="en-US" sz="3600" dirty="0">
              <a:solidFill>
                <a:srgbClr val="666666"/>
              </a:solidFill>
              <a:latin typeface="Arial" panose="020B0604020202020204" pitchFamily="34" charset="0"/>
            </a:endParaRPr>
          </a:p>
          <a:p>
            <a:r>
              <a:rPr lang="en-US" sz="3600" b="0" i="0" dirty="0">
                <a:solidFill>
                  <a:srgbClr val="666666"/>
                </a:solidFill>
                <a:effectLst/>
                <a:latin typeface="Arial" panose="020B0604020202020204" pitchFamily="34" charset="0"/>
              </a:rPr>
              <a:t>This software coordinates a system's hardware and software so users can run high-level application software to perform specific actions.</a:t>
            </a:r>
          </a:p>
          <a:p>
            <a:r>
              <a:rPr lang="en-US" sz="3600" b="0" i="0" dirty="0">
                <a:solidFill>
                  <a:srgbClr val="666666"/>
                </a:solidFill>
                <a:effectLst/>
                <a:latin typeface="Arial" panose="020B0604020202020204" pitchFamily="34" charset="0"/>
              </a:rPr>
              <a:t>System software executes when a computer system boots up and continues running as long as the system is on.</a:t>
            </a:r>
            <a:endParaRPr lang="en-US" sz="3600" dirty="0"/>
          </a:p>
        </p:txBody>
      </p:sp>
    </p:spTree>
    <p:extLst>
      <p:ext uri="{BB962C8B-B14F-4D97-AF65-F5344CB8AC3E}">
        <p14:creationId xmlns:p14="http://schemas.microsoft.com/office/powerpoint/2010/main" val="104829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3E65E-6D78-C7C5-25F7-BD46ACA894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65EC035-C523-7581-CFAB-F5FDE56C7927}"/>
              </a:ext>
            </a:extLst>
          </p:cNvPr>
          <p:cNvSpPr>
            <a:spLocks noGrp="1"/>
          </p:cNvSpPr>
          <p:nvPr>
            <p:ph idx="1"/>
          </p:nvPr>
        </p:nvSpPr>
        <p:spPr/>
        <p:txBody>
          <a:bodyPr/>
          <a:lstStyle/>
          <a:p>
            <a:endParaRPr lang="en-US"/>
          </a:p>
        </p:txBody>
      </p:sp>
      <p:sp>
        <p:nvSpPr>
          <p:cNvPr id="4" name="AutoShape 2" descr="Table comparing system and application software">
            <a:extLst>
              <a:ext uri="{FF2B5EF4-FFF2-40B4-BE49-F238E27FC236}">
                <a16:creationId xmlns:a16="http://schemas.microsoft.com/office/drawing/2014/main" xmlns="" id="{A949BF50-B4B9-4C50-4F9B-11806A71DA8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Table comparing system and application software">
            <a:extLst>
              <a:ext uri="{FF2B5EF4-FFF2-40B4-BE49-F238E27FC236}">
                <a16:creationId xmlns:a16="http://schemas.microsoft.com/office/drawing/2014/main" xmlns="" id="{3055FC50-87A2-990D-4D6A-72317100C35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xmlns="" id="{A4D4891B-25F4-8A4A-83AE-EE02F430835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4142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08A74-CDE7-C511-E86E-A636E7D08395}"/>
              </a:ext>
            </a:extLst>
          </p:cNvPr>
          <p:cNvSpPr>
            <a:spLocks noGrp="1"/>
          </p:cNvSpPr>
          <p:nvPr>
            <p:ph type="title"/>
          </p:nvPr>
        </p:nvSpPr>
        <p:spPr>
          <a:xfrm>
            <a:off x="1582785" y="174675"/>
            <a:ext cx="10018713" cy="1752599"/>
          </a:xfrm>
        </p:spPr>
        <p:txBody>
          <a:bodyPr/>
          <a:lstStyle/>
          <a:p>
            <a:r>
              <a:rPr lang="en-US" dirty="0"/>
              <a:t>What is a software?</a:t>
            </a:r>
          </a:p>
        </p:txBody>
      </p:sp>
      <p:sp>
        <p:nvSpPr>
          <p:cNvPr id="3" name="Content Placeholder 2">
            <a:extLst>
              <a:ext uri="{FF2B5EF4-FFF2-40B4-BE49-F238E27FC236}">
                <a16:creationId xmlns:a16="http://schemas.microsoft.com/office/drawing/2014/main" xmlns="" id="{765B33F1-FBA6-8AC1-422E-32503688779D}"/>
              </a:ext>
            </a:extLst>
          </p:cNvPr>
          <p:cNvSpPr>
            <a:spLocks noGrp="1"/>
          </p:cNvSpPr>
          <p:nvPr>
            <p:ph idx="1"/>
          </p:nvPr>
        </p:nvSpPr>
        <p:spPr>
          <a:xfrm>
            <a:off x="1484310" y="1336432"/>
            <a:ext cx="10018713" cy="5064368"/>
          </a:xfrm>
        </p:spPr>
        <p:txBody>
          <a:bodyPr>
            <a:normAutofit/>
          </a:bodyPr>
          <a:lstStyle/>
          <a:p>
            <a:r>
              <a:rPr lang="en-US" sz="3200" b="0" i="0" dirty="0">
                <a:solidFill>
                  <a:schemeClr val="tx2"/>
                </a:solidFill>
                <a:effectLst/>
                <a:latin typeface="Arial" panose="020B0604020202020204" pitchFamily="34" charset="0"/>
              </a:rPr>
              <a:t>Software is a set of instructions, data or programs used to operate computers and execute specific tasks.</a:t>
            </a:r>
          </a:p>
          <a:p>
            <a:r>
              <a:rPr lang="en-US" sz="3200" b="0" i="0" dirty="0">
                <a:solidFill>
                  <a:schemeClr val="tx2"/>
                </a:solidFill>
                <a:effectLst/>
                <a:latin typeface="Arial" panose="020B0604020202020204" pitchFamily="34" charset="0"/>
              </a:rPr>
              <a:t>It is the opposite of hardware, which describes the physical aspects of a computer.</a:t>
            </a:r>
          </a:p>
          <a:p>
            <a:r>
              <a:rPr lang="en-US" sz="3200" b="0" i="0" dirty="0">
                <a:solidFill>
                  <a:schemeClr val="tx2"/>
                </a:solidFill>
                <a:effectLst/>
                <a:latin typeface="Arial" panose="020B0604020202020204" pitchFamily="34" charset="0"/>
              </a:rPr>
              <a:t>Software is a generic term used to refer to applications, </a:t>
            </a:r>
            <a:r>
              <a:rPr lang="en-US" sz="3200" b="0" i="0" dirty="0">
                <a:solidFill>
                  <a:schemeClr val="tx2"/>
                </a:solidFill>
                <a:effectLst/>
                <a:latin typeface="Arial" panose="020B0604020202020204" pitchFamily="34" charset="0"/>
                <a:hlinkClick r:id="" action="ppaction://noaction"/>
              </a:rPr>
              <a:t>scripts</a:t>
            </a:r>
            <a:r>
              <a:rPr lang="en-US" sz="3200" b="0" i="0" dirty="0">
                <a:solidFill>
                  <a:schemeClr val="tx2"/>
                </a:solidFill>
                <a:effectLst/>
                <a:latin typeface="Arial" panose="020B0604020202020204" pitchFamily="34" charset="0"/>
              </a:rPr>
              <a:t> and programs that run on a device. </a:t>
            </a:r>
            <a:endParaRPr lang="en-US" sz="4000" dirty="0">
              <a:solidFill>
                <a:schemeClr val="tx2"/>
              </a:solidFill>
            </a:endParaRPr>
          </a:p>
        </p:txBody>
      </p:sp>
    </p:spTree>
    <p:extLst>
      <p:ext uri="{BB962C8B-B14F-4D97-AF65-F5344CB8AC3E}">
        <p14:creationId xmlns:p14="http://schemas.microsoft.com/office/powerpoint/2010/main" val="16458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9CA117-04CE-0D06-97D8-830338BD9E05}"/>
              </a:ext>
            </a:extLst>
          </p:cNvPr>
          <p:cNvSpPr>
            <a:spLocks noGrp="1"/>
          </p:cNvSpPr>
          <p:nvPr>
            <p:ph type="title"/>
          </p:nvPr>
        </p:nvSpPr>
        <p:spPr/>
        <p:txBody>
          <a:bodyPr/>
          <a:lstStyle/>
          <a:p>
            <a:r>
              <a:rPr lang="en-US" b="1" i="0" dirty="0">
                <a:solidFill>
                  <a:srgbClr val="323232"/>
                </a:solidFill>
                <a:effectLst/>
                <a:latin typeface="Arial" panose="020B0604020202020204" pitchFamily="34" charset="0"/>
              </a:rPr>
              <a:t>History of software</a:t>
            </a:r>
            <a:br>
              <a:rPr lang="en-US" b="1" i="0" dirty="0">
                <a:solidFill>
                  <a:srgbClr val="323232"/>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xmlns="" id="{8A2CE469-CCD8-8B47-E96B-E078CB7E5CF5}"/>
              </a:ext>
            </a:extLst>
          </p:cNvPr>
          <p:cNvSpPr>
            <a:spLocks noGrp="1"/>
          </p:cNvSpPr>
          <p:nvPr>
            <p:ph idx="1"/>
          </p:nvPr>
        </p:nvSpPr>
        <p:spPr>
          <a:xfrm>
            <a:off x="1484311" y="1730326"/>
            <a:ext cx="10018713" cy="4441873"/>
          </a:xfrm>
        </p:spPr>
        <p:txBody>
          <a:bodyPr>
            <a:normAutofit lnSpcReduction="10000"/>
          </a:bodyPr>
          <a:lstStyle/>
          <a:p>
            <a:r>
              <a:rPr lang="en-US" sz="3600" b="0" i="0" dirty="0">
                <a:solidFill>
                  <a:srgbClr val="666666"/>
                </a:solidFill>
                <a:effectLst/>
                <a:latin typeface="Arial" panose="020B0604020202020204" pitchFamily="34" charset="0"/>
              </a:rPr>
              <a:t>The term </a:t>
            </a:r>
            <a:r>
              <a:rPr lang="en-US" sz="3600" b="0" i="1" dirty="0">
                <a:solidFill>
                  <a:srgbClr val="666666"/>
                </a:solidFill>
                <a:effectLst/>
                <a:latin typeface="Arial" panose="020B0604020202020204" pitchFamily="34" charset="0"/>
              </a:rPr>
              <a:t>software</a:t>
            </a:r>
            <a:r>
              <a:rPr lang="en-US" sz="3600" b="0" i="0" dirty="0">
                <a:solidFill>
                  <a:srgbClr val="666666"/>
                </a:solidFill>
                <a:effectLst/>
                <a:latin typeface="Arial" panose="020B0604020202020204" pitchFamily="34" charset="0"/>
              </a:rPr>
              <a:t> was not used until the late 1950s. </a:t>
            </a:r>
          </a:p>
          <a:p>
            <a:r>
              <a:rPr lang="en-US" sz="3600" b="0" i="0" dirty="0">
                <a:solidFill>
                  <a:srgbClr val="666666"/>
                </a:solidFill>
                <a:effectLst/>
                <a:latin typeface="Arial" panose="020B0604020202020204" pitchFamily="34" charset="0"/>
              </a:rPr>
              <a:t>During this time, although different types of programming software were being created, they were typically not commercially available. </a:t>
            </a:r>
          </a:p>
          <a:p>
            <a:r>
              <a:rPr lang="en-US" sz="3600" b="0" i="0" dirty="0">
                <a:solidFill>
                  <a:srgbClr val="666666"/>
                </a:solidFill>
                <a:effectLst/>
                <a:latin typeface="Arial" panose="020B0604020202020204" pitchFamily="34" charset="0"/>
              </a:rPr>
              <a:t>Consequently, users -- mostly scientists and large enterprises -- often had to write their own software.</a:t>
            </a:r>
            <a:endParaRPr lang="en-US" sz="3600" dirty="0"/>
          </a:p>
        </p:txBody>
      </p:sp>
    </p:spTree>
    <p:extLst>
      <p:ext uri="{BB962C8B-B14F-4D97-AF65-F5344CB8AC3E}">
        <p14:creationId xmlns:p14="http://schemas.microsoft.com/office/powerpoint/2010/main" val="14235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FF9280-A3FB-DF4B-00E0-C3D8FA150A0B}"/>
              </a:ext>
            </a:extLst>
          </p:cNvPr>
          <p:cNvSpPr>
            <a:spLocks noGrp="1"/>
          </p:cNvSpPr>
          <p:nvPr>
            <p:ph type="title"/>
          </p:nvPr>
        </p:nvSpPr>
        <p:spPr/>
        <p:txBody>
          <a:bodyPr/>
          <a:lstStyle/>
          <a:p>
            <a:r>
              <a:rPr lang="en-US" b="0" i="0" dirty="0">
                <a:solidFill>
                  <a:srgbClr val="666666"/>
                </a:solidFill>
                <a:effectLst/>
                <a:latin typeface="Arial" panose="020B0604020202020204" pitchFamily="34" charset="0"/>
              </a:rPr>
              <a:t>The following is a brief timeline of the history of software:</a:t>
            </a:r>
            <a:endParaRPr lang="en-US" dirty="0"/>
          </a:p>
        </p:txBody>
      </p:sp>
    </p:spTree>
    <p:extLst>
      <p:ext uri="{BB962C8B-B14F-4D97-AF65-F5344CB8AC3E}">
        <p14:creationId xmlns:p14="http://schemas.microsoft.com/office/powerpoint/2010/main" val="220106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81ED05-97AE-E067-B5A6-3B7F5740C655}"/>
              </a:ext>
            </a:extLst>
          </p:cNvPr>
          <p:cNvSpPr>
            <a:spLocks noGrp="1"/>
          </p:cNvSpPr>
          <p:nvPr>
            <p:ph type="title"/>
          </p:nvPr>
        </p:nvSpPr>
        <p:spPr/>
        <p:txBody>
          <a:bodyPr/>
          <a:lstStyle/>
          <a:p>
            <a:r>
              <a:rPr lang="en-US" b="1" i="0" dirty="0">
                <a:solidFill>
                  <a:srgbClr val="666666"/>
                </a:solidFill>
                <a:effectLst/>
                <a:latin typeface="Arial" panose="020B0604020202020204" pitchFamily="34" charset="0"/>
              </a:rPr>
              <a:t>Two main categories of software</a:t>
            </a:r>
            <a:endParaRPr lang="en-US" b="1" dirty="0"/>
          </a:p>
        </p:txBody>
      </p:sp>
      <p:sp>
        <p:nvSpPr>
          <p:cNvPr id="3" name="Content Placeholder 2">
            <a:extLst>
              <a:ext uri="{FF2B5EF4-FFF2-40B4-BE49-F238E27FC236}">
                <a16:creationId xmlns:a16="http://schemas.microsoft.com/office/drawing/2014/main" xmlns="" id="{805E03DA-462F-D4D6-09E2-A8B21CD325E7}"/>
              </a:ext>
            </a:extLst>
          </p:cNvPr>
          <p:cNvSpPr>
            <a:spLocks noGrp="1"/>
          </p:cNvSpPr>
          <p:nvPr>
            <p:ph idx="1"/>
          </p:nvPr>
        </p:nvSpPr>
        <p:spPr>
          <a:xfrm>
            <a:off x="1484310" y="2160562"/>
            <a:ext cx="10018713" cy="3124201"/>
          </a:xfrm>
        </p:spPr>
        <p:txBody>
          <a:bodyPr/>
          <a:lstStyle/>
          <a:p>
            <a:r>
              <a:rPr lang="en-US" sz="4400" b="1" dirty="0"/>
              <a:t>Application Software</a:t>
            </a:r>
          </a:p>
          <a:p>
            <a:r>
              <a:rPr lang="en-US" sz="4400" b="1" dirty="0"/>
              <a:t>System Software</a:t>
            </a:r>
          </a:p>
          <a:p>
            <a:pPr marL="0" indent="0">
              <a:buNone/>
            </a:pPr>
            <a:endParaRPr lang="en-US" dirty="0"/>
          </a:p>
        </p:txBody>
      </p:sp>
    </p:spTree>
    <p:extLst>
      <p:ext uri="{BB962C8B-B14F-4D97-AF65-F5344CB8AC3E}">
        <p14:creationId xmlns:p14="http://schemas.microsoft.com/office/powerpoint/2010/main" val="57037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FBC88-EDF9-CC7D-BC8E-228EBC92CE10}"/>
              </a:ext>
            </a:extLst>
          </p:cNvPr>
          <p:cNvSpPr>
            <a:spLocks noGrp="1"/>
          </p:cNvSpPr>
          <p:nvPr>
            <p:ph type="title"/>
          </p:nvPr>
        </p:nvSpPr>
        <p:spPr>
          <a:xfrm>
            <a:off x="1484310" y="1"/>
            <a:ext cx="10018713" cy="900332"/>
          </a:xfrm>
        </p:spPr>
        <p:txBody>
          <a:bodyPr/>
          <a:lstStyle/>
          <a:p>
            <a:r>
              <a:rPr lang="en-US" b="1" dirty="0"/>
              <a:t>Application Software</a:t>
            </a:r>
          </a:p>
        </p:txBody>
      </p:sp>
      <p:sp>
        <p:nvSpPr>
          <p:cNvPr id="3" name="Content Placeholder 2">
            <a:extLst>
              <a:ext uri="{FF2B5EF4-FFF2-40B4-BE49-F238E27FC236}">
                <a16:creationId xmlns:a16="http://schemas.microsoft.com/office/drawing/2014/main" xmlns="" id="{E88328E2-7522-A056-6563-27F6E35E5165}"/>
              </a:ext>
            </a:extLst>
          </p:cNvPr>
          <p:cNvSpPr>
            <a:spLocks noGrp="1"/>
          </p:cNvSpPr>
          <p:nvPr>
            <p:ph idx="1"/>
          </p:nvPr>
        </p:nvSpPr>
        <p:spPr>
          <a:xfrm>
            <a:off x="1484310" y="900333"/>
            <a:ext cx="10018713" cy="5430129"/>
          </a:xfrm>
        </p:spPr>
        <p:txBody>
          <a:bodyPr>
            <a:normAutofit/>
          </a:bodyPr>
          <a:lstStyle/>
          <a:p>
            <a:r>
              <a:rPr lang="en-US" sz="3200" b="0" i="0" dirty="0">
                <a:solidFill>
                  <a:srgbClr val="666666"/>
                </a:solidFill>
                <a:effectLst/>
                <a:latin typeface="Arial" panose="020B0604020202020204" pitchFamily="34" charset="0"/>
              </a:rPr>
              <a:t>is software that fulfills a specific need or performs tasks.</a:t>
            </a:r>
          </a:p>
          <a:p>
            <a:r>
              <a:rPr lang="en-US" sz="3200" b="0" i="0" dirty="0">
                <a:solidFill>
                  <a:srgbClr val="666666"/>
                </a:solidFill>
                <a:effectLst/>
                <a:latin typeface="Arial" panose="020B0604020202020204" pitchFamily="34" charset="0"/>
              </a:rPr>
              <a:t>is a computer software package that performs a specific function for a user, or in some cases, for another application</a:t>
            </a:r>
            <a:r>
              <a:rPr lang="en-US" sz="3200" dirty="0">
                <a:solidFill>
                  <a:srgbClr val="666666"/>
                </a:solidFill>
                <a:latin typeface="Arial" panose="020B0604020202020204" pitchFamily="34" charset="0"/>
              </a:rPr>
              <a:t>.</a:t>
            </a:r>
          </a:p>
          <a:p>
            <a:r>
              <a:rPr lang="en-US" sz="3200" b="0" i="0" dirty="0">
                <a:solidFill>
                  <a:srgbClr val="666666"/>
                </a:solidFill>
                <a:effectLst/>
                <a:latin typeface="Arial" panose="020B0604020202020204" pitchFamily="34" charset="0"/>
              </a:rPr>
              <a:t>An application can be self-contained, or it can be a group of programs that run the application for the user.</a:t>
            </a:r>
          </a:p>
          <a:p>
            <a:pPr marL="0" indent="0">
              <a:buNone/>
            </a:pPr>
            <a:endParaRPr lang="en-US" sz="3200" dirty="0"/>
          </a:p>
        </p:txBody>
      </p:sp>
      <p:sp>
        <p:nvSpPr>
          <p:cNvPr id="4" name="Arrow: Curved Right 3">
            <a:hlinkClick r:id="rId2" action="ppaction://hlinksldjump"/>
            <a:extLst>
              <a:ext uri="{FF2B5EF4-FFF2-40B4-BE49-F238E27FC236}">
                <a16:creationId xmlns:a16="http://schemas.microsoft.com/office/drawing/2014/main" xmlns="" id="{46F28635-E62D-3F0E-7884-0FE15AA14F76}"/>
              </a:ext>
            </a:extLst>
          </p:cNvPr>
          <p:cNvSpPr/>
          <p:nvPr/>
        </p:nvSpPr>
        <p:spPr>
          <a:xfrm rot="10800000">
            <a:off x="10509076" y="5816992"/>
            <a:ext cx="872197" cy="717452"/>
          </a:xfrm>
          <a:prstGeom prst="curvedRightArrow">
            <a:avLst>
              <a:gd name="adj1" fmla="val 25000"/>
              <a:gd name="adj2" fmla="val 3422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584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4867A2-9AC3-2980-55AE-83038C855306}"/>
              </a:ext>
            </a:extLst>
          </p:cNvPr>
          <p:cNvSpPr>
            <a:spLocks noGrp="1"/>
          </p:cNvSpPr>
          <p:nvPr>
            <p:ph type="title"/>
          </p:nvPr>
        </p:nvSpPr>
        <p:spPr>
          <a:xfrm>
            <a:off x="1484310" y="0"/>
            <a:ext cx="10018713" cy="861646"/>
          </a:xfrm>
        </p:spPr>
        <p:txBody>
          <a:bodyPr/>
          <a:lstStyle/>
          <a:p>
            <a:r>
              <a:rPr lang="en-US" b="1" dirty="0"/>
              <a:t>System Software</a:t>
            </a:r>
          </a:p>
        </p:txBody>
      </p:sp>
      <p:sp>
        <p:nvSpPr>
          <p:cNvPr id="3" name="Content Placeholder 2">
            <a:extLst>
              <a:ext uri="{FF2B5EF4-FFF2-40B4-BE49-F238E27FC236}">
                <a16:creationId xmlns:a16="http://schemas.microsoft.com/office/drawing/2014/main" xmlns="" id="{CC1330AC-9434-BF19-D472-763C9C676C59}"/>
              </a:ext>
            </a:extLst>
          </p:cNvPr>
          <p:cNvSpPr>
            <a:spLocks noGrp="1"/>
          </p:cNvSpPr>
          <p:nvPr>
            <p:ph idx="1"/>
          </p:nvPr>
        </p:nvSpPr>
        <p:spPr>
          <a:xfrm>
            <a:off x="1484310" y="1114866"/>
            <a:ext cx="10018713" cy="5215596"/>
          </a:xfrm>
        </p:spPr>
        <p:txBody>
          <a:bodyPr>
            <a:normAutofit lnSpcReduction="10000"/>
          </a:bodyPr>
          <a:lstStyle/>
          <a:p>
            <a:r>
              <a:rPr lang="en-US" sz="3600" b="0" i="0" dirty="0">
                <a:solidFill>
                  <a:srgbClr val="666666"/>
                </a:solidFill>
                <a:effectLst/>
                <a:latin typeface="Arial" panose="020B0604020202020204" pitchFamily="34" charset="0"/>
              </a:rPr>
              <a:t>Designed to run a computer's hardware and provides a platform for applications to run on top of.</a:t>
            </a:r>
          </a:p>
          <a:p>
            <a:r>
              <a:rPr lang="en-US" sz="3600" b="0" i="0" dirty="0">
                <a:solidFill>
                  <a:srgbClr val="666666"/>
                </a:solidFill>
                <a:effectLst/>
                <a:latin typeface="Arial" panose="020B0604020202020204" pitchFamily="34" charset="0"/>
              </a:rPr>
              <a:t>System software coordinates the activities and functions of the hardware and software.</a:t>
            </a:r>
          </a:p>
          <a:p>
            <a:r>
              <a:rPr lang="en-US" sz="3600" dirty="0">
                <a:solidFill>
                  <a:srgbClr val="666666"/>
                </a:solidFill>
                <a:latin typeface="Arial" panose="020B0604020202020204" pitchFamily="34" charset="0"/>
              </a:rPr>
              <a:t>I</a:t>
            </a:r>
            <a:r>
              <a:rPr lang="en-US" sz="3600" b="0" i="0" dirty="0">
                <a:solidFill>
                  <a:srgbClr val="666666"/>
                </a:solidFill>
                <a:effectLst/>
                <a:latin typeface="Arial" panose="020B0604020202020204" pitchFamily="34" charset="0"/>
              </a:rPr>
              <a:t>t controls the operations of the computer hardware and provides an environment or platform for all the other types of software to work in.</a:t>
            </a:r>
          </a:p>
          <a:p>
            <a:endParaRPr lang="en-US" sz="3200" b="0" i="0" dirty="0">
              <a:solidFill>
                <a:srgbClr val="666666"/>
              </a:solidFill>
              <a:effectLst/>
              <a:latin typeface="Arial" panose="020B0604020202020204" pitchFamily="34" charset="0"/>
            </a:endParaRPr>
          </a:p>
          <a:p>
            <a:endParaRPr lang="en-US" sz="3200" dirty="0"/>
          </a:p>
        </p:txBody>
      </p:sp>
      <p:sp>
        <p:nvSpPr>
          <p:cNvPr id="4" name="Arrow: Curved Right 3">
            <a:hlinkClick r:id="rId2" action="ppaction://hlinksldjump"/>
            <a:extLst>
              <a:ext uri="{FF2B5EF4-FFF2-40B4-BE49-F238E27FC236}">
                <a16:creationId xmlns:a16="http://schemas.microsoft.com/office/drawing/2014/main" xmlns="" id="{15885621-A08D-5B08-1199-9C0B73866006}"/>
              </a:ext>
            </a:extLst>
          </p:cNvPr>
          <p:cNvSpPr/>
          <p:nvPr/>
        </p:nvSpPr>
        <p:spPr>
          <a:xfrm rot="10800000">
            <a:off x="10509076" y="5816992"/>
            <a:ext cx="872197" cy="717452"/>
          </a:xfrm>
          <a:prstGeom prst="curvedRightArrow">
            <a:avLst>
              <a:gd name="adj1" fmla="val 25000"/>
              <a:gd name="adj2" fmla="val 3422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7848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4825D-DF0B-B1AE-822E-17F26FE6DC27}"/>
              </a:ext>
            </a:extLst>
          </p:cNvPr>
          <p:cNvSpPr>
            <a:spLocks noGrp="1"/>
          </p:cNvSpPr>
          <p:nvPr>
            <p:ph type="title"/>
          </p:nvPr>
        </p:nvSpPr>
        <p:spPr/>
        <p:txBody>
          <a:bodyPr/>
          <a:lstStyle/>
          <a:p>
            <a:r>
              <a:rPr lang="en-US" b="1" dirty="0"/>
              <a:t>Other types of software</a:t>
            </a:r>
          </a:p>
        </p:txBody>
      </p:sp>
      <p:sp>
        <p:nvSpPr>
          <p:cNvPr id="3" name="Content Placeholder 2">
            <a:extLst>
              <a:ext uri="{FF2B5EF4-FFF2-40B4-BE49-F238E27FC236}">
                <a16:creationId xmlns:a16="http://schemas.microsoft.com/office/drawing/2014/main" xmlns="" id="{64AF64BA-9BBE-E3F2-F105-FA3143A0617F}"/>
              </a:ext>
            </a:extLst>
          </p:cNvPr>
          <p:cNvSpPr>
            <a:spLocks noGrp="1"/>
          </p:cNvSpPr>
          <p:nvPr>
            <p:ph idx="1"/>
          </p:nvPr>
        </p:nvSpPr>
        <p:spPr/>
        <p:txBody>
          <a:bodyPr/>
          <a:lstStyle/>
          <a:p>
            <a:r>
              <a:rPr lang="en-US" sz="3600" b="0" i="0" dirty="0">
                <a:solidFill>
                  <a:srgbClr val="666666"/>
                </a:solidFill>
                <a:effectLst/>
                <a:latin typeface="Arial" panose="020B0604020202020204" pitchFamily="34" charset="0"/>
              </a:rPr>
              <a:t>Programming Software</a:t>
            </a:r>
          </a:p>
          <a:p>
            <a:r>
              <a:rPr lang="en-US" sz="3600" dirty="0">
                <a:solidFill>
                  <a:srgbClr val="666666"/>
                </a:solidFill>
                <a:latin typeface="Arial" panose="020B0604020202020204" pitchFamily="34" charset="0"/>
              </a:rPr>
              <a:t>Middleware</a:t>
            </a:r>
          </a:p>
          <a:p>
            <a:r>
              <a:rPr lang="en-US" sz="3600" dirty="0">
                <a:solidFill>
                  <a:srgbClr val="666666"/>
                </a:solidFill>
                <a:latin typeface="Arial" panose="020B0604020202020204" pitchFamily="34" charset="0"/>
              </a:rPr>
              <a:t>Driver Software</a:t>
            </a:r>
          </a:p>
          <a:p>
            <a:pPr marL="0" indent="0">
              <a:buNone/>
            </a:pPr>
            <a:endParaRPr lang="en-US" dirty="0"/>
          </a:p>
        </p:txBody>
      </p:sp>
    </p:spTree>
    <p:extLst>
      <p:ext uri="{BB962C8B-B14F-4D97-AF65-F5344CB8AC3E}">
        <p14:creationId xmlns:p14="http://schemas.microsoft.com/office/powerpoint/2010/main" val="386755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5CAB58-8F09-1AF3-CB18-A1F450107F99}"/>
              </a:ext>
            </a:extLst>
          </p:cNvPr>
          <p:cNvSpPr>
            <a:spLocks noGrp="1"/>
          </p:cNvSpPr>
          <p:nvPr>
            <p:ph type="title"/>
          </p:nvPr>
        </p:nvSpPr>
        <p:spPr>
          <a:xfrm>
            <a:off x="1484310" y="109025"/>
            <a:ext cx="10018713" cy="1114865"/>
          </a:xfrm>
        </p:spPr>
        <p:txBody>
          <a:bodyPr/>
          <a:lstStyle/>
          <a:p>
            <a:r>
              <a:rPr lang="en-US" b="1" i="0" dirty="0">
                <a:solidFill>
                  <a:srgbClr val="666666"/>
                </a:solidFill>
                <a:effectLst/>
                <a:latin typeface="Arial" panose="020B0604020202020204" pitchFamily="34" charset="0"/>
              </a:rPr>
              <a:t>Programming software</a:t>
            </a:r>
            <a:endParaRPr lang="en-US" dirty="0"/>
          </a:p>
        </p:txBody>
      </p:sp>
      <p:sp>
        <p:nvSpPr>
          <p:cNvPr id="3" name="Content Placeholder 2">
            <a:extLst>
              <a:ext uri="{FF2B5EF4-FFF2-40B4-BE49-F238E27FC236}">
                <a16:creationId xmlns:a16="http://schemas.microsoft.com/office/drawing/2014/main" xmlns="" id="{52D39EEA-C70B-7B54-21A8-5D9DFC17528C}"/>
              </a:ext>
            </a:extLst>
          </p:cNvPr>
          <p:cNvSpPr>
            <a:spLocks noGrp="1"/>
          </p:cNvSpPr>
          <p:nvPr>
            <p:ph idx="1"/>
          </p:nvPr>
        </p:nvSpPr>
        <p:spPr>
          <a:xfrm>
            <a:off x="1484310" y="1223891"/>
            <a:ext cx="10018713" cy="4853352"/>
          </a:xfrm>
        </p:spPr>
        <p:txBody>
          <a:bodyPr>
            <a:normAutofit/>
          </a:bodyPr>
          <a:lstStyle/>
          <a:p>
            <a:r>
              <a:rPr lang="en-US" sz="3200" b="0" i="0" dirty="0">
                <a:solidFill>
                  <a:schemeClr val="tx2"/>
                </a:solidFill>
                <a:effectLst/>
                <a:latin typeface="Arial" panose="020B0604020202020204" pitchFamily="34" charset="0"/>
              </a:rPr>
              <a:t>Computer programmers use programming software to write code.</a:t>
            </a:r>
          </a:p>
          <a:p>
            <a:r>
              <a:rPr lang="en-US" sz="3200" b="0" i="0" dirty="0">
                <a:solidFill>
                  <a:schemeClr val="tx2"/>
                </a:solidFill>
                <a:effectLst/>
                <a:latin typeface="Arial" panose="020B0604020202020204" pitchFamily="34" charset="0"/>
              </a:rPr>
              <a:t>Programming software and programming tools enable developers to develop, write, test and debug other software programs.</a:t>
            </a:r>
          </a:p>
          <a:p>
            <a:endParaRPr lang="en-US" sz="3200" b="1" dirty="0">
              <a:solidFill>
                <a:schemeClr val="tx2"/>
              </a:solidFill>
            </a:endParaRPr>
          </a:p>
        </p:txBody>
      </p:sp>
    </p:spTree>
    <p:extLst>
      <p:ext uri="{BB962C8B-B14F-4D97-AF65-F5344CB8AC3E}">
        <p14:creationId xmlns:p14="http://schemas.microsoft.com/office/powerpoint/2010/main" val="247430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504</TotalTime>
  <Words>451</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Parallax</vt:lpstr>
      <vt:lpstr>Computer Software</vt:lpstr>
      <vt:lpstr>What is a software?</vt:lpstr>
      <vt:lpstr>History of software </vt:lpstr>
      <vt:lpstr>The following is a brief timeline of the history of software:</vt:lpstr>
      <vt:lpstr>Two main categories of software</vt:lpstr>
      <vt:lpstr>Application Software</vt:lpstr>
      <vt:lpstr>System Software</vt:lpstr>
      <vt:lpstr>Other types of software</vt:lpstr>
      <vt:lpstr>Programming software</vt:lpstr>
      <vt:lpstr>Middleware</vt:lpstr>
      <vt:lpstr>Driver software</vt:lpstr>
      <vt:lpstr>How does software work? </vt:lpstr>
      <vt:lpstr>How does application software works?</vt:lpstr>
      <vt:lpstr>Desktop applications</vt:lpstr>
      <vt:lpstr>Web Application</vt:lpstr>
      <vt:lpstr>How does system software works?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Software</dc:title>
  <dc:creator>Kristian Rey Duran</dc:creator>
  <cp:lastModifiedBy>Admin</cp:lastModifiedBy>
  <cp:revision>9</cp:revision>
  <dcterms:created xsi:type="dcterms:W3CDTF">2023-02-14T01:42:14Z</dcterms:created>
  <dcterms:modified xsi:type="dcterms:W3CDTF">2024-04-01T06:28:38Z</dcterms:modified>
</cp:coreProperties>
</file>