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22" r:id="rId2"/>
    <p:sldId id="323" r:id="rId3"/>
    <p:sldId id="327" r:id="rId4"/>
    <p:sldId id="326" r:id="rId5"/>
    <p:sldId id="328" r:id="rId6"/>
    <p:sldId id="295" r:id="rId7"/>
    <p:sldId id="261" r:id="rId8"/>
    <p:sldId id="292" r:id="rId9"/>
    <p:sldId id="293" r:id="rId10"/>
    <p:sldId id="262" r:id="rId11"/>
    <p:sldId id="258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59" r:id="rId32"/>
    <p:sldId id="282" r:id="rId33"/>
    <p:sldId id="329" r:id="rId34"/>
    <p:sldId id="284" r:id="rId35"/>
    <p:sldId id="285" r:id="rId36"/>
    <p:sldId id="283" r:id="rId37"/>
    <p:sldId id="287" r:id="rId38"/>
    <p:sldId id="289" r:id="rId39"/>
    <p:sldId id="290" r:id="rId40"/>
    <p:sldId id="291" r:id="rId41"/>
    <p:sldId id="33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622473-3E7F-439C-ACEF-D0022618A1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2E97E-C40F-454D-8F6E-82014DC6362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B38AA-126E-4A68-BBB5-52AD37DA7913}" type="datetimeFigureOut">
              <a:rPr lang="en-PH" smtClean="0"/>
              <a:t>30/01/2024</a:t>
            </a:fld>
            <a:endParaRPr lang="en-PH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B342620-47F5-4688-A160-171A627C2F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C285939-3E89-4BAF-9F2C-267E524C5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6962C-5503-4BCE-8E7E-C20119B1AF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4C153-8483-430B-B930-43AB4BB7F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A38F6-3557-46B3-B8DA-A58E2D7D858A}" type="slidenum">
              <a:rPr lang="en-PH" smtClean="0"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7FA102-DE9F-4B15-AD84-B17E178B5C32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5083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B9E4-7EBE-42D2-8FD2-2D66BC3F8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83A12-C782-4522-9C47-D1AAF9816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1E77A-821E-4B64-A5E3-16FCBD4F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3B1A-638A-4275-A868-9AA750E0E112}" type="datetimeFigureOut">
              <a:rPr lang="en-PH" smtClean="0"/>
              <a:t>30/01/2024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49776-B46D-43B0-BADF-14E3EA97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412DE-B5C8-4D9B-9287-226BADD2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BB5D-B31C-454C-BA8A-C7E43AD4ECB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591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A122-CC3D-4462-BF41-FF01BB39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68144-C7D3-4343-B1A0-BEE453BB0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1517F-4FD2-4723-98F0-ED8643D4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3B1A-638A-4275-A868-9AA750E0E112}" type="datetimeFigureOut">
              <a:rPr lang="en-PH" smtClean="0"/>
              <a:t>30/01/2024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CE067-9393-42BC-8B58-D104C6A3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6DE1-C056-4F33-A5F3-A0A276F8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BB5D-B31C-454C-BA8A-C7E43AD4ECB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626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F96A44-4771-43E9-B3A2-781F34788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95181-CBC5-423C-B894-41CE7B4F4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1A91E-EAF6-4297-84DC-201D095E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3B1A-638A-4275-A868-9AA750E0E112}" type="datetimeFigureOut">
              <a:rPr lang="en-PH" smtClean="0"/>
              <a:t>30/01/2024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B7150-021E-4D57-AD9B-35399FEC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E04B3-00FE-4E41-BBB6-3A025333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BB5D-B31C-454C-BA8A-C7E43AD4ECB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009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D9B81-C469-40E9-92AD-572ADA93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9F21F-7413-450D-B7F3-7AFAA63B9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1542D-3558-493D-8630-710680291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3B1A-638A-4275-A868-9AA750E0E112}" type="datetimeFigureOut">
              <a:rPr lang="en-PH" smtClean="0"/>
              <a:t>30/01/2024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31158-C36A-4258-A1E6-91DD8DEC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887A-E14C-40C6-AA48-85B4AEE0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BB5D-B31C-454C-BA8A-C7E43AD4ECB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011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A108-2B28-42D9-B2FF-1544FE44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72E99-51CF-4797-A0D8-10BD23F63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EE0DD-9A72-43CD-9EF0-75FE520B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3B1A-638A-4275-A868-9AA750E0E112}" type="datetimeFigureOut">
              <a:rPr lang="en-PH" smtClean="0"/>
              <a:t>30/01/2024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2A91F-538A-41FF-BF24-020B5C0A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F5F20-4793-4073-8453-2B7EDCAD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BB5D-B31C-454C-BA8A-C7E43AD4ECB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044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608A-68EA-4D67-B345-43FBF065E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18B1C-9109-461F-BD47-3491EF35A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62DC5-7E20-472F-902F-8F5192AF2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892F4-ED71-4851-A7EC-E4D5DB8A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3B1A-638A-4275-A868-9AA750E0E112}" type="datetimeFigureOut">
              <a:rPr lang="en-PH" smtClean="0"/>
              <a:t>30/01/2024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7B946-F7A2-45BE-AA63-F2114751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64913-BF71-4999-A2FD-49F599D7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BB5D-B31C-454C-BA8A-C7E43AD4ECB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226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AC27-A206-46B0-9004-B3039EBB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532BF-7ECC-4F3A-BF22-D5B2B79C3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8B9DF-3EFC-41A3-9A9C-192DEE545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CE5BC-F60A-4CC2-808D-F6CD434AC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ADFC02-A86F-41CB-8402-3BD555E79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C5556-ABED-472A-840F-BE5FB479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3B1A-638A-4275-A868-9AA750E0E112}" type="datetimeFigureOut">
              <a:rPr lang="en-PH" smtClean="0"/>
              <a:t>30/01/2024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7492F-5217-4B18-8D45-BD420E55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7782F3-F847-487F-8E10-2DA98E40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BB5D-B31C-454C-BA8A-C7E43AD4ECB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4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8B5E-B78C-4460-B6B0-F2D214AD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303D6B-6F1E-4C70-8A5A-195538D0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3B1A-638A-4275-A868-9AA750E0E112}" type="datetimeFigureOut">
              <a:rPr lang="en-PH" smtClean="0"/>
              <a:t>30/01/2024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265DB-684E-4562-B6CB-38C1FC3D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E4C17-3C2A-4260-88FE-4986B478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BB5D-B31C-454C-BA8A-C7E43AD4ECB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84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5384E-276E-4ADA-B2D8-61A86C4F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3B1A-638A-4275-A868-9AA750E0E112}" type="datetimeFigureOut">
              <a:rPr lang="en-PH" smtClean="0"/>
              <a:t>30/01/2024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94F469-2FF7-4B59-85F5-360FE8F8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A4340-BCA1-4ADC-B70F-8405DDA7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BB5D-B31C-454C-BA8A-C7E43AD4ECB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456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FB965-4C1D-4E32-86F3-21D0B361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28D4E-B12D-4BEE-BF72-DFFC81ABA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BF349-70EA-4F95-BC8E-D6439EA98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4B49A-9F20-4DB6-B572-6CD531703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3B1A-638A-4275-A868-9AA750E0E112}" type="datetimeFigureOut">
              <a:rPr lang="en-PH" smtClean="0"/>
              <a:t>30/01/2024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7C634-A6B9-4E3B-8B39-5D55CB659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A8A0B-CF70-45F8-90EC-155BEE33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BB5D-B31C-454C-BA8A-C7E43AD4ECB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54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CEA9-4518-4D55-9EE1-369A3A1BD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44854-795C-4A28-B22B-866A0613B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6CE9B-3F35-49CE-9617-3194060D6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9085B-2953-4272-A441-C5FBE8DD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3B1A-638A-4275-A868-9AA750E0E112}" type="datetimeFigureOut">
              <a:rPr lang="en-PH" smtClean="0"/>
              <a:t>30/01/2024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82389-8F8A-492F-9DC3-16C668F9E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7DC0A-8494-4F69-9562-B8832167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BB5D-B31C-454C-BA8A-C7E43AD4ECB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889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BA48D-AF22-4A59-A801-7063618E7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F6BA6-734A-4673-BE56-A304C18CE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48119-2F4F-41F2-AAE3-024177490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3B1A-638A-4275-A868-9AA750E0E112}" type="datetimeFigureOut">
              <a:rPr lang="en-PH" smtClean="0"/>
              <a:t>30/01/2024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BBED2-7D5F-420A-A25C-3B30E460D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EC8BC-91F6-4797-9146-05E8CBA10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BB5D-B31C-454C-BA8A-C7E43AD4ECB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544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A919-36D1-41F4-92DA-E91CE341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49A37F-64F2-4175-B2FC-E9328AC32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9"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66210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39DC-3AC4-410B-BD12-AB88D1AE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C606-3B3A-4F43-886F-446A8FCE8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2050" name="Picture 2" descr="Aesthetic mint green background HD wallpapers | Pxfuel">
            <a:extLst>
              <a:ext uri="{FF2B5EF4-FFF2-40B4-BE49-F238E27FC236}">
                <a16:creationId xmlns:a16="http://schemas.microsoft.com/office/drawing/2014/main" id="{77BC06D5-902B-40B0-900B-BE4013BAA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3C94FF6-D711-4D4A-A5E5-D074F8824F10}"/>
              </a:ext>
            </a:extLst>
          </p:cNvPr>
          <p:cNvSpPr/>
          <p:nvPr/>
        </p:nvSpPr>
        <p:spPr>
          <a:xfrm>
            <a:off x="1592345" y="475482"/>
            <a:ext cx="10515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6600" dirty="0"/>
              <a:t>music is a gift from the Gods	</a:t>
            </a:r>
          </a:p>
        </p:txBody>
      </p:sp>
      <p:pic>
        <p:nvPicPr>
          <p:cNvPr id="6150" name="Picture 6" descr="Music Clipart Color Clipartsgram - Colorful Music Notes Clipart, HD Png  Download - 600x860(#1278472) - PngFind">
            <a:extLst>
              <a:ext uri="{FF2B5EF4-FFF2-40B4-BE49-F238E27FC236}">
                <a16:creationId xmlns:a16="http://schemas.microsoft.com/office/drawing/2014/main" id="{13E5D57B-0C2B-4D83-8815-5CA867176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5" y="261170"/>
            <a:ext cx="1464624" cy="163916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830427-B855-4F97-AB73-484478ACC0B6}"/>
              </a:ext>
            </a:extLst>
          </p:cNvPr>
          <p:cNvSpPr txBox="1"/>
          <p:nvPr/>
        </p:nvSpPr>
        <p:spPr>
          <a:xfrm>
            <a:off x="7891453" y="5674632"/>
            <a:ext cx="3766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Script MT Bold" panose="03040602040607080904" pitchFamily="66" charset="0"/>
              </a:rPr>
              <a:t>Shiva – destroyer</a:t>
            </a:r>
            <a:endParaRPr lang="en-PH" sz="4000" b="1" dirty="0">
              <a:latin typeface="Script MT Bold" panose="030406020406070809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6850FC-3C51-4F0D-9481-31B491FC761D}"/>
              </a:ext>
            </a:extLst>
          </p:cNvPr>
          <p:cNvSpPr txBox="1"/>
          <p:nvPr/>
        </p:nvSpPr>
        <p:spPr>
          <a:xfrm>
            <a:off x="419100" y="5590439"/>
            <a:ext cx="3863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Script MT Bold" panose="03040602040607080904" pitchFamily="66" charset="0"/>
              </a:rPr>
              <a:t>Brahma – creator</a:t>
            </a:r>
            <a:endParaRPr lang="en-PH" sz="4000" b="1" dirty="0">
              <a:latin typeface="Script MT Bold" panose="030406020406070809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597777-7017-470B-8B2F-4A5271781CD8}"/>
              </a:ext>
            </a:extLst>
          </p:cNvPr>
          <p:cNvSpPr txBox="1"/>
          <p:nvPr/>
        </p:nvSpPr>
        <p:spPr>
          <a:xfrm>
            <a:off x="3863772" y="6070256"/>
            <a:ext cx="4464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Script MT Bold" panose="03040602040607080904" pitchFamily="66" charset="0"/>
              </a:rPr>
              <a:t>Vishnu – preserver</a:t>
            </a:r>
            <a:endParaRPr lang="en-PH" sz="4400" dirty="0">
              <a:latin typeface="Script MT Bold" panose="03040602040607080904" pitchFamily="66" charset="0"/>
            </a:endParaRPr>
          </a:p>
        </p:txBody>
      </p:sp>
      <p:pic>
        <p:nvPicPr>
          <p:cNvPr id="7172" name="Picture 4" descr="Trimurti – Brahma, Vishnu and Shiva | RitiRiwaz">
            <a:extLst>
              <a:ext uri="{FF2B5EF4-FFF2-40B4-BE49-F238E27FC236}">
                <a16:creationId xmlns:a16="http://schemas.microsoft.com/office/drawing/2014/main" id="{7EFEE4F3-10CD-41A6-B17C-56A976ACB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679" y="1699473"/>
            <a:ext cx="9150744" cy="393804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7384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AA4F-878E-4E24-9295-461A55EE8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8AB95-53F6-4FF2-98E0-0E6E982D1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1026" name="Picture 2" descr="Mint blue distorted geometric square tile texture background | free image  by raw… | Cute desktop wallpaper, Powerpoint background design, Powerpoint  background free">
            <a:extLst>
              <a:ext uri="{FF2B5EF4-FFF2-40B4-BE49-F238E27FC236}">
                <a16:creationId xmlns:a16="http://schemas.microsoft.com/office/drawing/2014/main" id="{7C3149AC-AA47-4DAC-A78D-67AFC3169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5F7E98-DDB7-491C-9B5B-C336851CA8DE}"/>
              </a:ext>
            </a:extLst>
          </p:cNvPr>
          <p:cNvSpPr/>
          <p:nvPr/>
        </p:nvSpPr>
        <p:spPr>
          <a:xfrm>
            <a:off x="416022" y="46164"/>
            <a:ext cx="1135995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600" dirty="0">
                <a:solidFill>
                  <a:schemeClr val="accent2">
                    <a:lumMod val="75000"/>
                  </a:schemeClr>
                </a:solidFill>
                <a:latin typeface="Bernard MT Condensed" panose="020508060609050204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The development of Indian music began from </a:t>
            </a:r>
            <a:r>
              <a:rPr lang="en-US" sz="6600" u="sng" dirty="0">
                <a:solidFill>
                  <a:schemeClr val="accent2">
                    <a:lumMod val="75000"/>
                  </a:schemeClr>
                </a:solidFill>
                <a:latin typeface="Bernard MT Condensed" panose="020508060609050204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VEDAS</a:t>
            </a:r>
            <a:endParaRPr lang="en-PH" sz="6600" dirty="0">
              <a:solidFill>
                <a:schemeClr val="accent2">
                  <a:lumMod val="75000"/>
                </a:schemeClr>
              </a:solidFill>
              <a:latin typeface="Bernard MT Condensed" panose="020508060609050204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C4D36F-5052-4165-A039-C8F6F0408521}"/>
              </a:ext>
            </a:extLst>
          </p:cNvPr>
          <p:cNvSpPr/>
          <p:nvPr/>
        </p:nvSpPr>
        <p:spPr>
          <a:xfrm>
            <a:off x="5063613" y="2721759"/>
            <a:ext cx="62041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5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VEDAS</a:t>
            </a:r>
            <a:r>
              <a:rPr lang="en-US" sz="5400" dirty="0">
                <a:latin typeface="Script MT Bold" panose="03040602040607080904" pitchFamily="66" charset="0"/>
                <a:ea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5400" dirty="0">
                <a:solidFill>
                  <a:schemeClr val="accent6">
                    <a:lumMod val="75000"/>
                  </a:schemeClr>
                </a:solidFill>
                <a:latin typeface="Script MT Bold" panose="03040602040607080904" pitchFamily="66" charset="0"/>
                <a:ea typeface="Calibri" panose="020F0502020204030204" pitchFamily="34" charset="0"/>
                <a:cs typeface="Calibri" panose="020F0502020204030204" pitchFamily="34" charset="0"/>
              </a:rPr>
              <a:t>religious chants that are sung without accompaniment</a:t>
            </a:r>
            <a:endParaRPr lang="en-PH" sz="5400" dirty="0">
              <a:solidFill>
                <a:schemeClr val="accent6">
                  <a:lumMod val="75000"/>
                </a:schemeClr>
              </a:solidFill>
              <a:latin typeface="Script MT Bold" panose="030406020406070809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Glimpses of The Four Vedas | Exotic India Art">
            <a:extLst>
              <a:ext uri="{FF2B5EF4-FFF2-40B4-BE49-F238E27FC236}">
                <a16:creationId xmlns:a16="http://schemas.microsoft.com/office/drawing/2014/main" id="{986C3822-A731-422C-91AA-24DB53756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31" y="2276003"/>
            <a:ext cx="3809693" cy="434716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82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E7C6-12DE-4059-ABDF-B2CB7AD1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DF7A3-5AF5-438E-87B4-421C2FD27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8194" name="Picture 2" descr="Light Green Transparent Ring PowerPoint Background">
            <a:extLst>
              <a:ext uri="{FF2B5EF4-FFF2-40B4-BE49-F238E27FC236}">
                <a16:creationId xmlns:a16="http://schemas.microsoft.com/office/drawing/2014/main" id="{C4AFDDB7-329C-4CB6-8110-C21CC13DA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CEEBB9-064B-48E6-87CE-C6F35A62D893}"/>
              </a:ext>
            </a:extLst>
          </p:cNvPr>
          <p:cNvSpPr/>
          <p:nvPr/>
        </p:nvSpPr>
        <p:spPr>
          <a:xfrm>
            <a:off x="149665" y="230188"/>
            <a:ext cx="119492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4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Important aspects that form the HEART of Indian Music</a:t>
            </a:r>
            <a:endParaRPr lang="en-PH" sz="3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196" name="Picture 4" descr="51 Mocca ideas | wallpaper cantik iphone, wallpaper sederhana, wallpaper  estetika">
            <a:extLst>
              <a:ext uri="{FF2B5EF4-FFF2-40B4-BE49-F238E27FC236}">
                <a16:creationId xmlns:a16="http://schemas.microsoft.com/office/drawing/2014/main" id="{C14AD00B-4C33-43C3-A879-162AAE34E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82" y="1389619"/>
            <a:ext cx="3493220" cy="5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51 Mocca ideas | wallpaper cantik iphone, wallpaper sederhana, wallpaper  estetika">
            <a:extLst>
              <a:ext uri="{FF2B5EF4-FFF2-40B4-BE49-F238E27FC236}">
                <a16:creationId xmlns:a16="http://schemas.microsoft.com/office/drawing/2014/main" id="{06B21F89-27A1-48B2-943D-D9E5F63B3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671" y="1388780"/>
            <a:ext cx="3493220" cy="5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51 Mocca ideas | wallpaper cantik iphone, wallpaper sederhana, wallpaper  estetika">
            <a:extLst>
              <a:ext uri="{FF2B5EF4-FFF2-40B4-BE49-F238E27FC236}">
                <a16:creationId xmlns:a16="http://schemas.microsoft.com/office/drawing/2014/main" id="{8FDF07E5-098A-453B-8DBC-1F6C1D4A0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998" y="1389619"/>
            <a:ext cx="3493220" cy="5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503110-7C91-4E64-B38F-76387E5ED13F}"/>
              </a:ext>
            </a:extLst>
          </p:cNvPr>
          <p:cNvSpPr txBox="1"/>
          <p:nvPr/>
        </p:nvSpPr>
        <p:spPr>
          <a:xfrm>
            <a:off x="600664" y="3160057"/>
            <a:ext cx="29034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GURU</a:t>
            </a:r>
            <a:r>
              <a:rPr lang="en-US" sz="3600" dirty="0"/>
              <a:t> </a:t>
            </a:r>
          </a:p>
          <a:p>
            <a:pPr algn="ctr"/>
            <a:r>
              <a:rPr lang="en-US" sz="3600" dirty="0"/>
              <a:t>– teaches the Vedas through oral tradition</a:t>
            </a:r>
            <a:endParaRPr lang="en-PH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EC1030-FBBD-43A1-8BD6-1EBEB7C4E19A}"/>
              </a:ext>
            </a:extLst>
          </p:cNvPr>
          <p:cNvSpPr txBox="1"/>
          <p:nvPr/>
        </p:nvSpPr>
        <p:spPr>
          <a:xfrm>
            <a:off x="4644272" y="2546751"/>
            <a:ext cx="29034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/>
              <a:t>VINAYA </a:t>
            </a:r>
          </a:p>
          <a:p>
            <a:pPr lvl="0" algn="ctr"/>
            <a:r>
              <a:rPr lang="en-US" sz="3200" dirty="0"/>
              <a:t>– teaches the students to be humble toward elders or those who are in authority</a:t>
            </a:r>
            <a:endParaRPr lang="en-PH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677A0-AD21-4599-A1EE-98304BE2827C}"/>
              </a:ext>
            </a:extLst>
          </p:cNvPr>
          <p:cNvSpPr txBox="1"/>
          <p:nvPr/>
        </p:nvSpPr>
        <p:spPr>
          <a:xfrm>
            <a:off x="8687880" y="2384081"/>
            <a:ext cx="290345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/>
              <a:t>SADHANA </a:t>
            </a:r>
          </a:p>
          <a:p>
            <a:pPr lvl="0" algn="ctr"/>
            <a:r>
              <a:rPr lang="en-US" sz="3200" dirty="0"/>
              <a:t>– which means practice and discipline, involves complete faithfulness in the craft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2393898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E7C6-12DE-4059-ABDF-B2CB7AD1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DF7A3-5AF5-438E-87B4-421C2FD27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8194" name="Picture 2" descr="Light Green Transparent Ring PowerPoint Background">
            <a:extLst>
              <a:ext uri="{FF2B5EF4-FFF2-40B4-BE49-F238E27FC236}">
                <a16:creationId xmlns:a16="http://schemas.microsoft.com/office/drawing/2014/main" id="{C4AFDDB7-329C-4CB6-8110-C21CC13DA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CEEBB9-064B-48E6-87CE-C6F35A62D893}"/>
              </a:ext>
            </a:extLst>
          </p:cNvPr>
          <p:cNvSpPr/>
          <p:nvPr/>
        </p:nvSpPr>
        <p:spPr>
          <a:xfrm>
            <a:off x="51345" y="230188"/>
            <a:ext cx="122019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u="sng" dirty="0"/>
              <a:t>Characteristics of Indian Traditional Music</a:t>
            </a:r>
            <a:endParaRPr lang="en-PH" sz="5400" b="1" dirty="0"/>
          </a:p>
        </p:txBody>
      </p:sp>
      <p:pic>
        <p:nvPicPr>
          <p:cNvPr id="9218" name="Picture 2" descr="Lighter Sky Blue Wood Floor Texture Backdrop For Baby Photography | Wood  floor texture, Baby blue wallpaper, Blue wallpapers">
            <a:extLst>
              <a:ext uri="{FF2B5EF4-FFF2-40B4-BE49-F238E27FC236}">
                <a16:creationId xmlns:a16="http://schemas.microsoft.com/office/drawing/2014/main" id="{CCA87156-8164-4787-8847-106AA099B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20" y="1474838"/>
            <a:ext cx="5280025" cy="515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ighter Sky Blue Wood Floor Texture Backdrop For Baby Photography | Wood  floor texture, Baby blue wallpaper, Blue wallpapers">
            <a:extLst>
              <a:ext uri="{FF2B5EF4-FFF2-40B4-BE49-F238E27FC236}">
                <a16:creationId xmlns:a16="http://schemas.microsoft.com/office/drawing/2014/main" id="{4E67885E-5E9A-444E-AF4E-990C3F2C9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045" y="1474838"/>
            <a:ext cx="5280025" cy="515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09E8C1-475E-4224-AD6B-BE540A0085AD}"/>
              </a:ext>
            </a:extLst>
          </p:cNvPr>
          <p:cNvSpPr txBox="1"/>
          <p:nvPr/>
        </p:nvSpPr>
        <p:spPr>
          <a:xfrm>
            <a:off x="703006" y="1579403"/>
            <a:ext cx="470965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CARNATIC MUSIC</a:t>
            </a:r>
          </a:p>
          <a:p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From South India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Temple music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Main emphasis on vocal music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Faster and shorter in tempo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Remained untouched by foreign influences</a:t>
            </a:r>
            <a:endParaRPr lang="en-PH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EFF9E6-6C86-45D5-8314-AF11B030543A}"/>
              </a:ext>
            </a:extLst>
          </p:cNvPr>
          <p:cNvSpPr txBox="1"/>
          <p:nvPr/>
        </p:nvSpPr>
        <p:spPr>
          <a:xfrm>
            <a:off x="6821231" y="1510992"/>
            <a:ext cx="47096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HINDUSTANI MUSIC</a:t>
            </a:r>
          </a:p>
          <a:p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North Indian Music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Based on the RAGA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Uses TALA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Instrumental music is more important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Has foreign elements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2329922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AA4F-878E-4E24-9295-461A55EE8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8AB95-53F6-4FF2-98E0-0E6E982D1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1026" name="Picture 2" descr="Mint blue distorted geometric square tile texture background | free image  by raw… | Cute desktop wallpaper, Powerpoint background design, Powerpoint  background free">
            <a:extLst>
              <a:ext uri="{FF2B5EF4-FFF2-40B4-BE49-F238E27FC236}">
                <a16:creationId xmlns:a16="http://schemas.microsoft.com/office/drawing/2014/main" id="{7C3149AC-AA47-4DAC-A78D-67AFC3169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nt Green Aesthetic Grid Background">
            <a:extLst>
              <a:ext uri="{FF2B5EF4-FFF2-40B4-BE49-F238E27FC236}">
                <a16:creationId xmlns:a16="http://schemas.microsoft.com/office/drawing/2014/main" id="{AD341B1A-B6FB-4567-8337-84316F11F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97" y="1457325"/>
            <a:ext cx="10510887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F840EC-3EEC-439D-B86B-A4C340F36B65}"/>
              </a:ext>
            </a:extLst>
          </p:cNvPr>
          <p:cNvSpPr txBox="1"/>
          <p:nvPr/>
        </p:nvSpPr>
        <p:spPr>
          <a:xfrm>
            <a:off x="1272619" y="1340138"/>
            <a:ext cx="939538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chemeClr val="accent6">
                    <a:lumMod val="50000"/>
                  </a:schemeClr>
                </a:solidFill>
                <a:latin typeface="Lovely Melody" panose="02000503000000000000" pitchFamily="50" charset="0"/>
              </a:rPr>
              <a:t>Elements of Indian Music</a:t>
            </a:r>
            <a:endParaRPr lang="en-PH" sz="13800" dirty="0">
              <a:solidFill>
                <a:schemeClr val="accent6">
                  <a:lumMod val="50000"/>
                </a:schemeClr>
              </a:solidFill>
              <a:latin typeface="Lovely Melody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145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E7C6-12DE-4059-ABDF-B2CB7AD1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DF7A3-5AF5-438E-87B4-421C2FD27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8194" name="Picture 2" descr="Light Green Transparent Ring PowerPoint Background">
            <a:extLst>
              <a:ext uri="{FF2B5EF4-FFF2-40B4-BE49-F238E27FC236}">
                <a16:creationId xmlns:a16="http://schemas.microsoft.com/office/drawing/2014/main" id="{C4AFDDB7-329C-4CB6-8110-C21CC13DA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CEEBB9-064B-48E6-87CE-C6F35A62D893}"/>
              </a:ext>
            </a:extLst>
          </p:cNvPr>
          <p:cNvSpPr/>
          <p:nvPr/>
        </p:nvSpPr>
        <p:spPr>
          <a:xfrm>
            <a:off x="2078108" y="205604"/>
            <a:ext cx="18465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/>
              <a:t>RAGA</a:t>
            </a:r>
            <a:endParaRPr lang="en-PH" sz="5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0E990-3F3E-4146-A545-3F701D3FF19B}"/>
              </a:ext>
            </a:extLst>
          </p:cNvPr>
          <p:cNvSpPr txBox="1"/>
          <p:nvPr/>
        </p:nvSpPr>
        <p:spPr>
          <a:xfrm>
            <a:off x="320511" y="1348306"/>
            <a:ext cx="66176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dirty="0"/>
              <a:t>- pitch system used in Indian classical music</a:t>
            </a:r>
            <a:endParaRPr lang="en-PH" sz="3600" dirty="0"/>
          </a:p>
          <a:p>
            <a:r>
              <a:rPr lang="en-US" sz="3600" dirty="0"/>
              <a:t>- melodic pattern that can be ascending or descending in a scale where key notes and phrases bring out the entire character</a:t>
            </a:r>
            <a:endParaRPr lang="en-PH" sz="3600" dirty="0"/>
          </a:p>
          <a:p>
            <a:pPr marL="571500" indent="-571500">
              <a:buFontTx/>
              <a:buChar char="-"/>
            </a:pPr>
            <a:r>
              <a:rPr lang="en-US" sz="3600" dirty="0"/>
              <a:t>it uses seven tones :</a:t>
            </a:r>
          </a:p>
          <a:p>
            <a:r>
              <a:rPr lang="en-US" sz="3600" dirty="0"/>
              <a:t>          (</a:t>
            </a:r>
            <a:r>
              <a:rPr lang="en-US" sz="3600" dirty="0" err="1"/>
              <a:t>sa</a:t>
            </a:r>
            <a:r>
              <a:rPr lang="en-US" sz="3600" dirty="0"/>
              <a:t>-re-</a:t>
            </a:r>
            <a:r>
              <a:rPr lang="en-US" sz="3600" dirty="0" err="1"/>
              <a:t>ga</a:t>
            </a:r>
            <a:r>
              <a:rPr lang="en-US" sz="3600" dirty="0"/>
              <a:t>-ma-pa-</a:t>
            </a:r>
            <a:r>
              <a:rPr lang="en-US" sz="3600" dirty="0" err="1"/>
              <a:t>dha</a:t>
            </a:r>
            <a:r>
              <a:rPr lang="en-US" sz="3600" dirty="0"/>
              <a:t>-</a:t>
            </a:r>
            <a:r>
              <a:rPr lang="en-US" sz="3600" dirty="0" err="1"/>
              <a:t>ni</a:t>
            </a:r>
            <a:r>
              <a:rPr lang="en-US" sz="3600" dirty="0"/>
              <a:t>)</a:t>
            </a:r>
            <a:endParaRPr lang="en-PH" sz="3600" dirty="0"/>
          </a:p>
          <a:p>
            <a:r>
              <a:rPr lang="en-US" sz="3600" dirty="0"/>
              <a:t>- played by </a:t>
            </a:r>
            <a:r>
              <a:rPr lang="en-US" sz="3600" b="1" dirty="0"/>
              <a:t>SITAR</a:t>
            </a:r>
            <a:endParaRPr lang="en-PH" sz="3600" dirty="0"/>
          </a:p>
        </p:txBody>
      </p:sp>
      <p:pic>
        <p:nvPicPr>
          <p:cNvPr id="10242" name="Picture 2" descr="Sitar Images - Free Download on Freepik">
            <a:extLst>
              <a:ext uri="{FF2B5EF4-FFF2-40B4-BE49-F238E27FC236}">
                <a16:creationId xmlns:a16="http://schemas.microsoft.com/office/drawing/2014/main" id="{E54B7693-65D9-495F-B128-E5C2AFEFD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241679" y="1495130"/>
            <a:ext cx="6439374" cy="386773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38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E7C6-12DE-4059-ABDF-B2CB7AD1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DF7A3-5AF5-438E-87B4-421C2FD27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8194" name="Picture 2" descr="Light Green Transparent Ring PowerPoint Background">
            <a:extLst>
              <a:ext uri="{FF2B5EF4-FFF2-40B4-BE49-F238E27FC236}">
                <a16:creationId xmlns:a16="http://schemas.microsoft.com/office/drawing/2014/main" id="{C4AFDDB7-329C-4CB6-8110-C21CC13DA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70E990-3F3E-4146-A545-3F701D3FF19B}"/>
              </a:ext>
            </a:extLst>
          </p:cNvPr>
          <p:cNvSpPr txBox="1"/>
          <p:nvPr/>
        </p:nvSpPr>
        <p:spPr>
          <a:xfrm>
            <a:off x="348792" y="792125"/>
            <a:ext cx="661761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1" dirty="0"/>
              <a:t>SITAR </a:t>
            </a:r>
            <a:r>
              <a:rPr lang="en-US" sz="4400" dirty="0"/>
              <a:t>– the most popular stringed instrument in North India</a:t>
            </a:r>
            <a:endParaRPr lang="en-PH" sz="4400" dirty="0"/>
          </a:p>
          <a:p>
            <a:r>
              <a:rPr lang="en-US" sz="4400" b="1" dirty="0"/>
              <a:t>	</a:t>
            </a:r>
          </a:p>
          <a:p>
            <a:r>
              <a:rPr lang="en-US" sz="4400" b="1" dirty="0" err="1">
                <a:solidFill>
                  <a:schemeClr val="accent6">
                    <a:lumMod val="50000"/>
                  </a:schemeClr>
                </a:solidFill>
              </a:rPr>
              <a:t>Vadi</a:t>
            </a:r>
            <a:r>
              <a:rPr lang="en-US" sz="4400" b="1" dirty="0"/>
              <a:t> </a:t>
            </a:r>
            <a:r>
              <a:rPr lang="en-US" sz="4400" dirty="0"/>
              <a:t>– </a:t>
            </a:r>
            <a:r>
              <a:rPr lang="en-US" sz="4400" dirty="0">
                <a:solidFill>
                  <a:schemeClr val="accent2"/>
                </a:solidFill>
              </a:rPr>
              <a:t>most important tone</a:t>
            </a:r>
            <a:endParaRPr lang="en-PH" sz="4400" dirty="0">
              <a:solidFill>
                <a:schemeClr val="accent2"/>
              </a:solidFill>
            </a:endParaRPr>
          </a:p>
          <a:p>
            <a:r>
              <a:rPr lang="en-US" sz="4400" b="1" dirty="0"/>
              <a:t>	</a:t>
            </a:r>
          </a:p>
          <a:p>
            <a:pPr algn="just"/>
            <a:r>
              <a:rPr lang="en-US" sz="4400" b="1" dirty="0" err="1">
                <a:solidFill>
                  <a:schemeClr val="accent6">
                    <a:lumMod val="50000"/>
                  </a:schemeClr>
                </a:solidFill>
              </a:rPr>
              <a:t>Samvadi</a:t>
            </a:r>
            <a:r>
              <a:rPr lang="en-US" sz="4400" b="1" dirty="0"/>
              <a:t> </a:t>
            </a:r>
            <a:r>
              <a:rPr lang="en-US" sz="4400" dirty="0"/>
              <a:t>– </a:t>
            </a:r>
            <a:r>
              <a:rPr lang="en-US" sz="4400" dirty="0">
                <a:solidFill>
                  <a:schemeClr val="accent2"/>
                </a:solidFill>
              </a:rPr>
              <a:t>second most important tone</a:t>
            </a:r>
            <a:endParaRPr lang="en-PH" sz="4400" dirty="0">
              <a:solidFill>
                <a:schemeClr val="accent2"/>
              </a:solidFill>
            </a:endParaRPr>
          </a:p>
        </p:txBody>
      </p:sp>
      <p:pic>
        <p:nvPicPr>
          <p:cNvPr id="10242" name="Picture 2" descr="Sitar Images - Free Download on Freepik">
            <a:extLst>
              <a:ext uri="{FF2B5EF4-FFF2-40B4-BE49-F238E27FC236}">
                <a16:creationId xmlns:a16="http://schemas.microsoft.com/office/drawing/2014/main" id="{E54B7693-65D9-495F-B128-E5C2AFEFD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241679" y="1495130"/>
            <a:ext cx="6439374" cy="386773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13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E7C6-12DE-4059-ABDF-B2CB7AD1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DF7A3-5AF5-438E-87B4-421C2FD27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8194" name="Picture 2" descr="Light Green Transparent Ring PowerPoint Background">
            <a:extLst>
              <a:ext uri="{FF2B5EF4-FFF2-40B4-BE49-F238E27FC236}">
                <a16:creationId xmlns:a16="http://schemas.microsoft.com/office/drawing/2014/main" id="{C4AFDDB7-329C-4CB6-8110-C21CC13DA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CEEBB9-064B-48E6-87CE-C6F35A62D893}"/>
              </a:ext>
            </a:extLst>
          </p:cNvPr>
          <p:cNvSpPr/>
          <p:nvPr/>
        </p:nvSpPr>
        <p:spPr>
          <a:xfrm>
            <a:off x="2078108" y="205604"/>
            <a:ext cx="16065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/>
              <a:t>TALA</a:t>
            </a:r>
            <a:endParaRPr lang="en-PH" sz="5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0E990-3F3E-4146-A545-3F701D3FF19B}"/>
              </a:ext>
            </a:extLst>
          </p:cNvPr>
          <p:cNvSpPr txBox="1"/>
          <p:nvPr/>
        </p:nvSpPr>
        <p:spPr>
          <a:xfrm>
            <a:off x="320511" y="1045230"/>
            <a:ext cx="661761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6000" dirty="0"/>
              <a:t>- </a:t>
            </a:r>
            <a:r>
              <a:rPr lang="en-US" sz="3600" dirty="0"/>
              <a:t>rhythmic time cycle of Indian music</a:t>
            </a:r>
            <a:endParaRPr lang="en-PH" sz="3600" dirty="0"/>
          </a:p>
          <a:p>
            <a:r>
              <a:rPr lang="en-US" sz="3600" dirty="0"/>
              <a:t>- composed of long and short accented and unaccented beats</a:t>
            </a:r>
            <a:endParaRPr lang="en-PH" sz="3600" dirty="0"/>
          </a:p>
          <a:p>
            <a:r>
              <a:rPr lang="en-US" sz="3600" b="1" dirty="0"/>
              <a:t>Sam</a:t>
            </a:r>
            <a:r>
              <a:rPr lang="en-US" sz="3600" dirty="0"/>
              <a:t> – first beat</a:t>
            </a:r>
            <a:endParaRPr lang="en-PH" sz="3600" dirty="0"/>
          </a:p>
          <a:p>
            <a:r>
              <a:rPr lang="en-US" sz="3600" b="1" dirty="0" err="1"/>
              <a:t>Tali</a:t>
            </a:r>
            <a:r>
              <a:rPr lang="en-US" sz="3600" b="1" dirty="0"/>
              <a:t> </a:t>
            </a:r>
            <a:r>
              <a:rPr lang="en-US" sz="3600" dirty="0"/>
              <a:t>– accented beat</a:t>
            </a:r>
            <a:endParaRPr lang="en-PH" sz="3600" dirty="0"/>
          </a:p>
          <a:p>
            <a:r>
              <a:rPr lang="en-US" sz="3600" b="1" dirty="0"/>
              <a:t>Khali</a:t>
            </a:r>
            <a:r>
              <a:rPr lang="en-US" sz="3600" dirty="0"/>
              <a:t> – empty/unaccented beats</a:t>
            </a:r>
            <a:endParaRPr lang="en-PH" sz="3600" dirty="0"/>
          </a:p>
          <a:p>
            <a:r>
              <a:rPr lang="en-US" sz="3600" dirty="0"/>
              <a:t>- played by Mridangam (South) and </a:t>
            </a:r>
            <a:r>
              <a:rPr lang="en-US" sz="3600" dirty="0" err="1"/>
              <a:t>Tabla</a:t>
            </a:r>
            <a:r>
              <a:rPr lang="en-US" sz="3600" dirty="0"/>
              <a:t> (North)</a:t>
            </a:r>
            <a:endParaRPr lang="en-PH" sz="3600" dirty="0"/>
          </a:p>
        </p:txBody>
      </p:sp>
      <p:pic>
        <p:nvPicPr>
          <p:cNvPr id="13314" name="Picture 2" descr="The Rhythm that Conquered the World: What Makes a “Good” Rhythm Good?">
            <a:extLst>
              <a:ext uri="{FF2B5EF4-FFF2-40B4-BE49-F238E27FC236}">
                <a16:creationId xmlns:a16="http://schemas.microsoft.com/office/drawing/2014/main" id="{B8B600AA-8188-4082-ABFD-A5D3ACAC71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52"/>
          <a:stretch/>
        </p:blipFill>
        <p:spPr bwMode="auto">
          <a:xfrm>
            <a:off x="6540311" y="854471"/>
            <a:ext cx="5475091" cy="514905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50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E7C6-12DE-4059-ABDF-B2CB7AD1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DF7A3-5AF5-438E-87B4-421C2FD27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8194" name="Picture 2" descr="Light Green Transparent Ring PowerPoint Background">
            <a:extLst>
              <a:ext uri="{FF2B5EF4-FFF2-40B4-BE49-F238E27FC236}">
                <a16:creationId xmlns:a16="http://schemas.microsoft.com/office/drawing/2014/main" id="{C4AFDDB7-329C-4CB6-8110-C21CC13DA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70E990-3F3E-4146-A545-3F701D3FF19B}"/>
              </a:ext>
            </a:extLst>
          </p:cNvPr>
          <p:cNvSpPr txBox="1"/>
          <p:nvPr/>
        </p:nvSpPr>
        <p:spPr>
          <a:xfrm>
            <a:off x="367645" y="794158"/>
            <a:ext cx="65422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b="1" dirty="0"/>
              <a:t>Mridangam</a:t>
            </a:r>
            <a:r>
              <a:rPr lang="en-US" sz="5400" dirty="0"/>
              <a:t> – classical drum of Southern India</a:t>
            </a:r>
            <a:endParaRPr lang="en-PH" sz="5400" dirty="0"/>
          </a:p>
          <a:p>
            <a:pPr algn="just"/>
            <a:r>
              <a:rPr lang="en-US" sz="5400" b="1" dirty="0" err="1"/>
              <a:t>Tabla</a:t>
            </a:r>
            <a:r>
              <a:rPr lang="en-US" sz="5400" dirty="0"/>
              <a:t> – most common and popular drums in Northern India</a:t>
            </a:r>
            <a:endParaRPr lang="en-PH" sz="5400" dirty="0"/>
          </a:p>
        </p:txBody>
      </p:sp>
      <p:pic>
        <p:nvPicPr>
          <p:cNvPr id="12290" name="Picture 2" descr="Saraswati Jack Wood Mridangam Pakhawaj Drum/ South Indian Hand Percussion  Dholak Carnatic Musical Instrument : Amazon.in: Musical Instruments">
            <a:extLst>
              <a:ext uri="{FF2B5EF4-FFF2-40B4-BE49-F238E27FC236}">
                <a16:creationId xmlns:a16="http://schemas.microsoft.com/office/drawing/2014/main" id="{D20BC52D-CFBF-406B-B3F1-DA03679DA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340" y="508549"/>
            <a:ext cx="5062536" cy="235922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TABLA DRUM~BLACK~ 2.5 Kg DESIGNER BRASS BAYAN~WOODEN DAYAN~WITH HAMMER &amp;  BAG | eBay">
            <a:extLst>
              <a:ext uri="{FF2B5EF4-FFF2-40B4-BE49-F238E27FC236}">
                <a16:creationId xmlns:a16="http://schemas.microsoft.com/office/drawing/2014/main" id="{534D320F-BB6B-425A-9A48-14278D64A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059" y="3334486"/>
            <a:ext cx="5062536" cy="327039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04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E7C6-12DE-4059-ABDF-B2CB7AD1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DF7A3-5AF5-438E-87B4-421C2FD27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8194" name="Picture 2" descr="Light Green Transparent Ring PowerPoint Background">
            <a:extLst>
              <a:ext uri="{FF2B5EF4-FFF2-40B4-BE49-F238E27FC236}">
                <a16:creationId xmlns:a16="http://schemas.microsoft.com/office/drawing/2014/main" id="{C4AFDDB7-329C-4CB6-8110-C21CC13DA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CEEBB9-064B-48E6-87CE-C6F35A62D893}"/>
              </a:ext>
            </a:extLst>
          </p:cNvPr>
          <p:cNvSpPr/>
          <p:nvPr/>
        </p:nvSpPr>
        <p:spPr>
          <a:xfrm>
            <a:off x="2247793" y="205604"/>
            <a:ext cx="22666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/>
              <a:t>DRONE</a:t>
            </a:r>
            <a:endParaRPr lang="en-PH" sz="5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0E990-3F3E-4146-A545-3F701D3FF19B}"/>
              </a:ext>
            </a:extLst>
          </p:cNvPr>
          <p:cNvSpPr txBox="1"/>
          <p:nvPr/>
        </p:nvSpPr>
        <p:spPr>
          <a:xfrm>
            <a:off x="575036" y="1128934"/>
            <a:ext cx="66176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4000" dirty="0"/>
              <a:t>– constantly sounding pitch or set of pitches which gives reference point to the ear in hearing the intricacies of the raga being performed</a:t>
            </a:r>
            <a:endParaRPr lang="en-PH" sz="4000" dirty="0"/>
          </a:p>
          <a:p>
            <a:pPr algn="just"/>
            <a:r>
              <a:rPr lang="en-US" sz="4000" dirty="0"/>
              <a:t>- played by Tambura</a:t>
            </a:r>
            <a:endParaRPr lang="en-PH" sz="4000" dirty="0"/>
          </a:p>
          <a:p>
            <a:pPr algn="just"/>
            <a:r>
              <a:rPr lang="en-US" sz="4000" b="1" dirty="0"/>
              <a:t>Tambura</a:t>
            </a:r>
            <a:r>
              <a:rPr lang="en-US" sz="4000" dirty="0"/>
              <a:t> – India’s most important plucked stringed instrument</a:t>
            </a:r>
            <a:endParaRPr lang="en-PH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B66B86-62F3-4875-96A0-9B8EAB9CA9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61" r="21419"/>
          <a:stretch/>
        </p:blipFill>
        <p:spPr>
          <a:xfrm>
            <a:off x="7823461" y="205604"/>
            <a:ext cx="3576889" cy="64308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7111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D014-CAAE-4236-9D03-B1F0374C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30CA2-F175-4B9F-AF7C-7D12D5AC1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1030" name="Picture 6" descr="Origins and architecture of the Taj Mahal - Wikipedia">
            <a:extLst>
              <a:ext uri="{FF2B5EF4-FFF2-40B4-BE49-F238E27FC236}">
                <a16:creationId xmlns:a16="http://schemas.microsoft.com/office/drawing/2014/main" id="{A85FC577-E522-4731-8DB9-06687A7E9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04" y="94268"/>
            <a:ext cx="11566689" cy="676373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725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E7C6-12DE-4059-ABDF-B2CB7AD1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DF7A3-5AF5-438E-87B4-421C2FD27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8194" name="Picture 2" descr="Light Green Transparent Ring PowerPoint Background">
            <a:extLst>
              <a:ext uri="{FF2B5EF4-FFF2-40B4-BE49-F238E27FC236}">
                <a16:creationId xmlns:a16="http://schemas.microsoft.com/office/drawing/2014/main" id="{C4AFDDB7-329C-4CB6-8110-C21CC13DA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CEEBB9-064B-48E6-87CE-C6F35A62D893}"/>
              </a:ext>
            </a:extLst>
          </p:cNvPr>
          <p:cNvSpPr/>
          <p:nvPr/>
        </p:nvSpPr>
        <p:spPr>
          <a:xfrm>
            <a:off x="4231166" y="610969"/>
            <a:ext cx="26452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/>
              <a:t>SHRUTIS</a:t>
            </a:r>
            <a:endParaRPr lang="en-PH" sz="5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0E990-3F3E-4146-A545-3F701D3FF19B}"/>
              </a:ext>
            </a:extLst>
          </p:cNvPr>
          <p:cNvSpPr txBox="1"/>
          <p:nvPr/>
        </p:nvSpPr>
        <p:spPr>
          <a:xfrm>
            <a:off x="2474734" y="1487679"/>
            <a:ext cx="6617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3600" dirty="0"/>
              <a:t>use of 22 microtones used as ornamentation for the raga</a:t>
            </a:r>
            <a:endParaRPr lang="en-PH" sz="6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D4FBD6-2222-4B3E-AF4B-BF05DC499C3C}"/>
              </a:ext>
            </a:extLst>
          </p:cNvPr>
          <p:cNvSpPr/>
          <p:nvPr/>
        </p:nvSpPr>
        <p:spPr>
          <a:xfrm>
            <a:off x="4551725" y="2673680"/>
            <a:ext cx="17327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/>
              <a:t>RASA</a:t>
            </a:r>
            <a:endParaRPr lang="en-PH" sz="5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D883AD-ADA1-43FB-B759-43B600890037}"/>
              </a:ext>
            </a:extLst>
          </p:cNvPr>
          <p:cNvSpPr txBox="1"/>
          <p:nvPr/>
        </p:nvSpPr>
        <p:spPr>
          <a:xfrm>
            <a:off x="2382173" y="3440999"/>
            <a:ext cx="6617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/>
              <a:t>dynamics used in Indian music</a:t>
            </a:r>
            <a:endParaRPr lang="en-PH" sz="4000" dirty="0"/>
          </a:p>
        </p:txBody>
      </p:sp>
      <p:pic>
        <p:nvPicPr>
          <p:cNvPr id="15362" name="Picture 2" descr="Color Full Musical Notes Flying">
            <a:extLst>
              <a:ext uri="{FF2B5EF4-FFF2-40B4-BE49-F238E27FC236}">
                <a16:creationId xmlns:a16="http://schemas.microsoft.com/office/drawing/2014/main" id="{99F5421F-B6BB-49EB-B952-E497EC1B4E2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6169" y="-37708"/>
            <a:ext cx="29146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olor Full Musical Notes Flying">
            <a:extLst>
              <a:ext uri="{FF2B5EF4-FFF2-40B4-BE49-F238E27FC236}">
                <a16:creationId xmlns:a16="http://schemas.microsoft.com/office/drawing/2014/main" id="{781E6FA8-8504-47CD-8708-72B54A1F885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766" y="-936"/>
            <a:ext cx="29146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Music Note Png Image Transparent - Music Note Gif Png Transparent PNG -  793x720 - Free Download on NicePNG">
            <a:extLst>
              <a:ext uri="{FF2B5EF4-FFF2-40B4-BE49-F238E27FC236}">
                <a16:creationId xmlns:a16="http://schemas.microsoft.com/office/drawing/2014/main" id="{4233BA3E-966E-4425-9E3F-C809F521B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481" y="4454539"/>
            <a:ext cx="6085001" cy="18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1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AA4F-878E-4E24-9295-461A55EE8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8AB95-53F6-4FF2-98E0-0E6E982D1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1026" name="Picture 2" descr="Mint blue distorted geometric square tile texture background | free image  by raw… | Cute desktop wallpaper, Powerpoint background design, Powerpoint  background free">
            <a:extLst>
              <a:ext uri="{FF2B5EF4-FFF2-40B4-BE49-F238E27FC236}">
                <a16:creationId xmlns:a16="http://schemas.microsoft.com/office/drawing/2014/main" id="{7C3149AC-AA47-4DAC-A78D-67AFC3169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nt Green Aesthetic Grid Background">
            <a:extLst>
              <a:ext uri="{FF2B5EF4-FFF2-40B4-BE49-F238E27FC236}">
                <a16:creationId xmlns:a16="http://schemas.microsoft.com/office/drawing/2014/main" id="{AD341B1A-B6FB-4567-8337-84316F11F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97" y="1457325"/>
            <a:ext cx="10510887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F840EC-3EEC-439D-B86B-A4C340F36B65}"/>
              </a:ext>
            </a:extLst>
          </p:cNvPr>
          <p:cNvSpPr txBox="1"/>
          <p:nvPr/>
        </p:nvSpPr>
        <p:spPr>
          <a:xfrm>
            <a:off x="1272619" y="2213928"/>
            <a:ext cx="939538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chemeClr val="accent6">
                    <a:lumMod val="50000"/>
                  </a:schemeClr>
                </a:solidFill>
                <a:latin typeface="Lovely Melody" panose="02000503000000000000" pitchFamily="50" charset="0"/>
              </a:rPr>
              <a:t>Kinds of TALA</a:t>
            </a:r>
            <a:endParaRPr lang="en-PH" sz="13800" dirty="0">
              <a:solidFill>
                <a:schemeClr val="accent6">
                  <a:lumMod val="50000"/>
                </a:schemeClr>
              </a:solidFill>
              <a:latin typeface="Lovely Melody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053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39DC-3AC4-410B-BD12-AB88D1AE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C606-3B3A-4F43-886F-446A8FCE8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2050" name="Picture 2" descr="Aesthetic mint green background HD wallpapers | Pxfuel">
            <a:extLst>
              <a:ext uri="{FF2B5EF4-FFF2-40B4-BE49-F238E27FC236}">
                <a16:creationId xmlns:a16="http://schemas.microsoft.com/office/drawing/2014/main" id="{77BC06D5-902B-40B0-900B-BE4013BAA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B65633-6F40-449B-BECC-3AD685E9A0AD}"/>
              </a:ext>
            </a:extLst>
          </p:cNvPr>
          <p:cNvSpPr/>
          <p:nvPr/>
        </p:nvSpPr>
        <p:spPr>
          <a:xfrm>
            <a:off x="364503" y="1825625"/>
            <a:ext cx="1146299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4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Legend: </a:t>
            </a:r>
          </a:p>
          <a:p>
            <a:pPr>
              <a:spcAft>
                <a:spcPts val="0"/>
              </a:spcAft>
            </a:pPr>
            <a:r>
              <a:rPr lang="en-US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– </a:t>
            </a:r>
            <a:r>
              <a:rPr lang="en-US" sz="4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tap the drum 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(accented beat)</a:t>
            </a:r>
            <a:endParaRPr lang="en-PH" sz="6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4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wave hand for silence 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(unaccented beat)</a:t>
            </a:r>
            <a:endParaRPr lang="en-PH" sz="6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- </a:t>
            </a:r>
            <a:r>
              <a:rPr lang="en-US" sz="48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clap hands for unmarked beats</a:t>
            </a:r>
            <a:endParaRPr lang="en-PH" sz="6000" dirty="0">
              <a:solidFill>
                <a:schemeClr val="accent4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82941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39DC-3AC4-410B-BD12-AB88D1AE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C606-3B3A-4F43-886F-446A8FCE8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2050" name="Picture 2" descr="Aesthetic mint green background HD wallpapers | Pxfuel">
            <a:extLst>
              <a:ext uri="{FF2B5EF4-FFF2-40B4-BE49-F238E27FC236}">
                <a16:creationId xmlns:a16="http://schemas.microsoft.com/office/drawing/2014/main" id="{77BC06D5-902B-40B0-900B-BE4013BAA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8FCECF-C666-49DD-BB3F-3033E06B5FB0}"/>
              </a:ext>
            </a:extLst>
          </p:cNvPr>
          <p:cNvSpPr/>
          <p:nvPr/>
        </p:nvSpPr>
        <p:spPr>
          <a:xfrm>
            <a:off x="934432" y="841168"/>
            <a:ext cx="10323136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Dadra (6 beats)</a:t>
            </a:r>
          </a:p>
          <a:p>
            <a:pPr>
              <a:spcAft>
                <a:spcPts val="0"/>
              </a:spcAft>
            </a:pPr>
            <a:endParaRPr lang="en-PH" sz="8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6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		2		3		4		5		6</a:t>
            </a:r>
            <a:endParaRPr lang="en-PH" sz="8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6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								O</a:t>
            </a:r>
            <a:endParaRPr lang="en-PH" sz="8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649305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39DC-3AC4-410B-BD12-AB88D1AE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C606-3B3A-4F43-886F-446A8FCE8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2050" name="Picture 2" descr="Aesthetic mint green background HD wallpapers | Pxfuel">
            <a:extLst>
              <a:ext uri="{FF2B5EF4-FFF2-40B4-BE49-F238E27FC236}">
                <a16:creationId xmlns:a16="http://schemas.microsoft.com/office/drawing/2014/main" id="{77BC06D5-902B-40B0-900B-BE4013BAA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8FCECF-C666-49DD-BB3F-3033E06B5FB0}"/>
              </a:ext>
            </a:extLst>
          </p:cNvPr>
          <p:cNvSpPr/>
          <p:nvPr/>
        </p:nvSpPr>
        <p:spPr>
          <a:xfrm>
            <a:off x="934432" y="841168"/>
            <a:ext cx="103231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err="1"/>
              <a:t>Kehrwa</a:t>
            </a:r>
            <a:r>
              <a:rPr lang="en-US" sz="6000" dirty="0"/>
              <a:t> (8 beats)</a:t>
            </a:r>
          </a:p>
          <a:p>
            <a:pPr algn="ctr"/>
            <a:endParaRPr lang="en-PH" sz="6000" dirty="0"/>
          </a:p>
          <a:p>
            <a:r>
              <a:rPr lang="en-US" sz="6000" dirty="0"/>
              <a:t>1	2	3	4	5	6	7	8</a:t>
            </a:r>
            <a:endParaRPr lang="en-PH" sz="6000" dirty="0"/>
          </a:p>
          <a:p>
            <a:r>
              <a:rPr lang="en-US" sz="6000" dirty="0"/>
              <a:t>X				O</a:t>
            </a:r>
            <a:endParaRPr lang="en-PH" sz="6000" dirty="0"/>
          </a:p>
        </p:txBody>
      </p:sp>
    </p:spTree>
    <p:extLst>
      <p:ext uri="{BB962C8B-B14F-4D97-AF65-F5344CB8AC3E}">
        <p14:creationId xmlns:p14="http://schemas.microsoft.com/office/powerpoint/2010/main" val="3265249765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39DC-3AC4-410B-BD12-AB88D1AE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C606-3B3A-4F43-886F-446A8FCE8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2050" name="Picture 2" descr="Aesthetic mint green background HD wallpapers | Pxfuel">
            <a:extLst>
              <a:ext uri="{FF2B5EF4-FFF2-40B4-BE49-F238E27FC236}">
                <a16:creationId xmlns:a16="http://schemas.microsoft.com/office/drawing/2014/main" id="{77BC06D5-902B-40B0-900B-BE4013BAA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8FCECF-C666-49DD-BB3F-3033E06B5FB0}"/>
              </a:ext>
            </a:extLst>
          </p:cNvPr>
          <p:cNvSpPr/>
          <p:nvPr/>
        </p:nvSpPr>
        <p:spPr>
          <a:xfrm>
            <a:off x="311085" y="841168"/>
            <a:ext cx="1094648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err="1"/>
              <a:t>Tintal</a:t>
            </a:r>
            <a:r>
              <a:rPr lang="en-US" sz="6000" dirty="0"/>
              <a:t> (16 beats)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PH" sz="2800" dirty="0"/>
          </a:p>
          <a:p>
            <a:r>
              <a:rPr lang="en-US" sz="2800" dirty="0"/>
              <a:t>1     2      3     4     5      6     7     8      9     10     11      12     13     14      15     16</a:t>
            </a:r>
            <a:endParaRPr lang="en-PH" sz="2800" dirty="0"/>
          </a:p>
          <a:p>
            <a:r>
              <a:rPr lang="en-US" sz="2800" dirty="0"/>
              <a:t>X		       X		               O		                    X</a:t>
            </a:r>
            <a:endParaRPr lang="en-PH" sz="2800" dirty="0"/>
          </a:p>
          <a:p>
            <a:r>
              <a:rPr lang="en-US" sz="2800" dirty="0"/>
              <a:t> 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3125985659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39DC-3AC4-410B-BD12-AB88D1AE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C606-3B3A-4F43-886F-446A8FCE8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2050" name="Picture 2" descr="Aesthetic mint green background HD wallpapers | Pxfuel">
            <a:extLst>
              <a:ext uri="{FF2B5EF4-FFF2-40B4-BE49-F238E27FC236}">
                <a16:creationId xmlns:a16="http://schemas.microsoft.com/office/drawing/2014/main" id="{77BC06D5-902B-40B0-900B-BE4013BAA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8FCECF-C666-49DD-BB3F-3033E06B5FB0}"/>
              </a:ext>
            </a:extLst>
          </p:cNvPr>
          <p:cNvSpPr/>
          <p:nvPr/>
        </p:nvSpPr>
        <p:spPr>
          <a:xfrm>
            <a:off x="934432" y="841168"/>
            <a:ext cx="103231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err="1"/>
              <a:t>Jheptal</a:t>
            </a:r>
            <a:r>
              <a:rPr lang="en-US" sz="4800" dirty="0"/>
              <a:t> (10 beats)</a:t>
            </a:r>
          </a:p>
          <a:p>
            <a:pPr algn="ctr"/>
            <a:endParaRPr lang="en-US" sz="6600" dirty="0"/>
          </a:p>
          <a:p>
            <a:endParaRPr lang="en-PH" sz="4000" dirty="0"/>
          </a:p>
          <a:p>
            <a:r>
              <a:rPr lang="en-US" sz="4000" dirty="0"/>
              <a:t>1	2	3	4	5	6	7	8	9	10</a:t>
            </a:r>
            <a:endParaRPr lang="en-PH" sz="4000" dirty="0"/>
          </a:p>
          <a:p>
            <a:r>
              <a:rPr lang="en-US" sz="4000" dirty="0"/>
              <a:t>X		X			O		X</a:t>
            </a:r>
            <a:endParaRPr lang="en-PH" sz="4000" dirty="0"/>
          </a:p>
        </p:txBody>
      </p:sp>
    </p:spTree>
    <p:extLst>
      <p:ext uri="{BB962C8B-B14F-4D97-AF65-F5344CB8AC3E}">
        <p14:creationId xmlns:p14="http://schemas.microsoft.com/office/powerpoint/2010/main" val="3386903828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39DC-3AC4-410B-BD12-AB88D1AE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C606-3B3A-4F43-886F-446A8FCE8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2050" name="Picture 2" descr="Aesthetic mint green background HD wallpapers | Pxfuel">
            <a:extLst>
              <a:ext uri="{FF2B5EF4-FFF2-40B4-BE49-F238E27FC236}">
                <a16:creationId xmlns:a16="http://schemas.microsoft.com/office/drawing/2014/main" id="{77BC06D5-902B-40B0-900B-BE4013BAA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8FCECF-C666-49DD-BB3F-3033E06B5FB0}"/>
              </a:ext>
            </a:extLst>
          </p:cNvPr>
          <p:cNvSpPr/>
          <p:nvPr/>
        </p:nvSpPr>
        <p:spPr>
          <a:xfrm>
            <a:off x="934432" y="841168"/>
            <a:ext cx="103231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err="1"/>
              <a:t>Dupak</a:t>
            </a:r>
            <a:r>
              <a:rPr lang="en-US" sz="6000" dirty="0"/>
              <a:t> (7 beats)</a:t>
            </a:r>
          </a:p>
          <a:p>
            <a:pPr algn="ctr"/>
            <a:endParaRPr lang="en-PH" sz="6000" dirty="0"/>
          </a:p>
          <a:p>
            <a:r>
              <a:rPr lang="en-US" sz="6000" dirty="0"/>
              <a:t>1	2	3	4	5	6	7</a:t>
            </a:r>
            <a:endParaRPr lang="en-PH" sz="6000" dirty="0"/>
          </a:p>
          <a:p>
            <a:r>
              <a:rPr lang="en-US" sz="6000" dirty="0"/>
              <a:t>X			X		O</a:t>
            </a:r>
            <a:endParaRPr lang="en-PH" sz="6000" dirty="0"/>
          </a:p>
        </p:txBody>
      </p:sp>
    </p:spTree>
    <p:extLst>
      <p:ext uri="{BB962C8B-B14F-4D97-AF65-F5344CB8AC3E}">
        <p14:creationId xmlns:p14="http://schemas.microsoft.com/office/powerpoint/2010/main" val="3989552157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39DC-3AC4-410B-BD12-AB88D1AE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C606-3B3A-4F43-886F-446A8FCE8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2050" name="Picture 2" descr="Aesthetic mint green background HD wallpapers | Pxfuel">
            <a:extLst>
              <a:ext uri="{FF2B5EF4-FFF2-40B4-BE49-F238E27FC236}">
                <a16:creationId xmlns:a16="http://schemas.microsoft.com/office/drawing/2014/main" id="{77BC06D5-902B-40B0-900B-BE4013BAA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8FCECF-C666-49DD-BB3F-3033E06B5FB0}"/>
              </a:ext>
            </a:extLst>
          </p:cNvPr>
          <p:cNvSpPr/>
          <p:nvPr/>
        </p:nvSpPr>
        <p:spPr>
          <a:xfrm>
            <a:off x="361361" y="1058377"/>
            <a:ext cx="1183063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 err="1"/>
              <a:t>Ektal</a:t>
            </a:r>
            <a:r>
              <a:rPr lang="en-US" sz="8000" dirty="0"/>
              <a:t> (12 beats)</a:t>
            </a:r>
          </a:p>
          <a:p>
            <a:endParaRPr lang="en-PH" sz="6000" dirty="0"/>
          </a:p>
          <a:p>
            <a:r>
              <a:rPr lang="en-US" sz="6000" dirty="0"/>
              <a:t>1	2	3	4	5	6	7	8	9	10	11	12</a:t>
            </a:r>
            <a:endParaRPr lang="en-PH" sz="6000" dirty="0"/>
          </a:p>
          <a:p>
            <a:r>
              <a:rPr lang="en-US" sz="6000" dirty="0"/>
              <a:t>X		O		X		O		X</a:t>
            </a:r>
            <a:endParaRPr lang="en-PH" sz="6000" dirty="0"/>
          </a:p>
        </p:txBody>
      </p:sp>
    </p:spTree>
    <p:extLst>
      <p:ext uri="{BB962C8B-B14F-4D97-AF65-F5344CB8AC3E}">
        <p14:creationId xmlns:p14="http://schemas.microsoft.com/office/powerpoint/2010/main" val="272109590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39DC-3AC4-410B-BD12-AB88D1AE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C606-3B3A-4F43-886F-446A8FCE8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2050" name="Picture 2" descr="Aesthetic mint green background HD wallpapers | Pxfuel">
            <a:extLst>
              <a:ext uri="{FF2B5EF4-FFF2-40B4-BE49-F238E27FC236}">
                <a16:creationId xmlns:a16="http://schemas.microsoft.com/office/drawing/2014/main" id="{77BC06D5-902B-40B0-900B-BE4013BAA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8FCECF-C666-49DD-BB3F-3033E06B5FB0}"/>
              </a:ext>
            </a:extLst>
          </p:cNvPr>
          <p:cNvSpPr/>
          <p:nvPr/>
        </p:nvSpPr>
        <p:spPr>
          <a:xfrm>
            <a:off x="361361" y="1058377"/>
            <a:ext cx="1183063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err="1"/>
              <a:t>Dipehandi</a:t>
            </a:r>
            <a:r>
              <a:rPr lang="en-US" sz="6000" dirty="0"/>
              <a:t> (14 beats)</a:t>
            </a:r>
          </a:p>
          <a:p>
            <a:pPr algn="ctr"/>
            <a:endParaRPr lang="en-PH" sz="6000" dirty="0"/>
          </a:p>
          <a:p>
            <a:r>
              <a:rPr lang="en-US" sz="3600" dirty="0"/>
              <a:t>1     2      3     4     5      6     7     8      9     10     11      12     13     14</a:t>
            </a:r>
            <a:endParaRPr lang="en-PH" sz="3600" dirty="0"/>
          </a:p>
          <a:p>
            <a:r>
              <a:rPr lang="en-US" sz="3600" dirty="0"/>
              <a:t>X                                    </a:t>
            </a:r>
            <a:r>
              <a:rPr lang="en-US" sz="3600" dirty="0" err="1"/>
              <a:t>X</a:t>
            </a:r>
            <a:r>
              <a:rPr lang="en-US" sz="3600" dirty="0"/>
              <a:t>            O                       </a:t>
            </a:r>
            <a:r>
              <a:rPr lang="en-US" sz="3600" dirty="0" err="1"/>
              <a:t>O</a:t>
            </a:r>
            <a:endParaRPr lang="en-PH" sz="3600" dirty="0"/>
          </a:p>
          <a:p>
            <a:endParaRPr lang="en-PH" sz="3600" dirty="0"/>
          </a:p>
        </p:txBody>
      </p:sp>
    </p:spTree>
    <p:extLst>
      <p:ext uri="{BB962C8B-B14F-4D97-AF65-F5344CB8AC3E}">
        <p14:creationId xmlns:p14="http://schemas.microsoft.com/office/powerpoint/2010/main" val="415032431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B427-C852-4F5F-B906-2B09AE708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E54BC7-7062-44E7-B7B9-A72D83384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364956-7AD7-4813-BBC1-23B60D35B7AC}"/>
              </a:ext>
            </a:extLst>
          </p:cNvPr>
          <p:cNvSpPr txBox="1"/>
          <p:nvPr/>
        </p:nvSpPr>
        <p:spPr>
          <a:xfrm>
            <a:off x="3431357" y="122548"/>
            <a:ext cx="8559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Nicholia" panose="02000600000000000000" pitchFamily="2" charset="0"/>
              </a:rPr>
              <a:t>Indira Gandhi International Airport</a:t>
            </a:r>
            <a:endParaRPr lang="en-PH" sz="7200" b="1" dirty="0">
              <a:solidFill>
                <a:schemeClr val="accent3">
                  <a:lumMod val="60000"/>
                  <a:lumOff val="40000"/>
                </a:schemeClr>
              </a:solidFill>
              <a:latin typeface="Nicholia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629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39DC-3AC4-410B-BD12-AB88D1AE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C606-3B3A-4F43-886F-446A8FCE8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2050" name="Picture 2" descr="Aesthetic mint green background HD wallpapers | Pxfuel">
            <a:extLst>
              <a:ext uri="{FF2B5EF4-FFF2-40B4-BE49-F238E27FC236}">
                <a16:creationId xmlns:a16="http://schemas.microsoft.com/office/drawing/2014/main" id="{77BC06D5-902B-40B0-900B-BE4013BAA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8FCECF-C666-49DD-BB3F-3033E06B5FB0}"/>
              </a:ext>
            </a:extLst>
          </p:cNvPr>
          <p:cNvSpPr/>
          <p:nvPr/>
        </p:nvSpPr>
        <p:spPr>
          <a:xfrm>
            <a:off x="361361" y="1058377"/>
            <a:ext cx="1183063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/>
              <a:t>Shamar (14 beats)</a:t>
            </a:r>
          </a:p>
          <a:p>
            <a:pPr algn="ctr"/>
            <a:endParaRPr lang="en-PH" sz="6600" dirty="0"/>
          </a:p>
          <a:p>
            <a:r>
              <a:rPr lang="en-US" sz="3600" dirty="0"/>
              <a:t>1     2      3     4     5      6     7     8      9     10     11      12     13     14</a:t>
            </a:r>
            <a:endParaRPr lang="en-PH" sz="3600" dirty="0"/>
          </a:p>
          <a:p>
            <a:r>
              <a:rPr lang="en-US" sz="3600" dirty="0"/>
              <a:t>X                                    </a:t>
            </a:r>
            <a:r>
              <a:rPr lang="en-US" sz="3600" dirty="0" err="1"/>
              <a:t>X</a:t>
            </a:r>
            <a:r>
              <a:rPr lang="en-US" sz="3600" dirty="0"/>
              <a:t>                                      O</a:t>
            </a:r>
            <a:endParaRPr lang="en-PH" sz="3600" dirty="0"/>
          </a:p>
        </p:txBody>
      </p:sp>
    </p:spTree>
    <p:extLst>
      <p:ext uri="{BB962C8B-B14F-4D97-AF65-F5344CB8AC3E}">
        <p14:creationId xmlns:p14="http://schemas.microsoft.com/office/powerpoint/2010/main" val="401842966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AA4F-878E-4E24-9295-461A55EE8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8AB95-53F6-4FF2-98E0-0E6E982D1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1026" name="Picture 2" descr="Mint blue distorted geometric square tile texture background | free image  by raw… | Cute desktop wallpaper, Powerpoint background design, Powerpoint  background free">
            <a:extLst>
              <a:ext uri="{FF2B5EF4-FFF2-40B4-BE49-F238E27FC236}">
                <a16:creationId xmlns:a16="http://schemas.microsoft.com/office/drawing/2014/main" id="{7C3149AC-AA47-4DAC-A78D-67AFC3169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2F0471-2884-42AC-842E-D445EA87C362}"/>
              </a:ext>
            </a:extLst>
          </p:cNvPr>
          <p:cNvSpPr/>
          <p:nvPr/>
        </p:nvSpPr>
        <p:spPr>
          <a:xfrm>
            <a:off x="537330" y="962818"/>
            <a:ext cx="1178350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80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VOCAL MUSIC</a:t>
            </a:r>
            <a:r>
              <a:rPr lang="en-US" sz="80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– performed by one or more 	singers 		without any 	accompaniment</a:t>
            </a:r>
            <a:endParaRPr lang="en-PH" sz="5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 oldest form of music in the world </a:t>
            </a:r>
            <a:endParaRPr lang="en-PH" sz="5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8118"/>
      </p:ext>
    </p:extLst>
  </p:cSld>
  <p:clrMapOvr>
    <a:masterClrMapping/>
  </p:clrMapOvr>
  <p:transition spd="slow"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AA4F-878E-4E24-9295-461A55EE8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8AB95-53F6-4FF2-98E0-0E6E982D1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1026" name="Picture 2" descr="Mint blue distorted geometric square tile texture background | free image  by raw… | Cute desktop wallpaper, Powerpoint background design, Powerpoint  background free">
            <a:extLst>
              <a:ext uri="{FF2B5EF4-FFF2-40B4-BE49-F238E27FC236}">
                <a16:creationId xmlns:a16="http://schemas.microsoft.com/office/drawing/2014/main" id="{7C3149AC-AA47-4DAC-A78D-67AFC3169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98C56D-6E87-4E22-87C3-3F2815EDA794}"/>
              </a:ext>
            </a:extLst>
          </p:cNvPr>
          <p:cNvSpPr/>
          <p:nvPr/>
        </p:nvSpPr>
        <p:spPr>
          <a:xfrm>
            <a:off x="443060" y="1122363"/>
            <a:ext cx="1174894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0" b="1" u="sng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Indian Vocal Music</a:t>
            </a:r>
            <a:endParaRPr lang="en-PH" sz="6000" b="1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considered as the most ancient of all musical 	traditions</a:t>
            </a:r>
            <a:endParaRPr lang="en-PH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medium of communication between the 	worshipper and the deity</a:t>
            </a:r>
            <a:endParaRPr lang="en-PH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40234"/>
      </p:ext>
    </p:extLst>
  </p:cSld>
  <p:clrMapOvr>
    <a:masterClrMapping/>
  </p:clrMapOvr>
  <p:transition spd="slow">
    <p:randomBar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AA4F-878E-4E24-9295-461A55EE8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8AB95-53F6-4FF2-98E0-0E6E982D1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1026" name="Picture 2" descr="Mint blue distorted geometric square tile texture background | free image  by raw… | Cute desktop wallpaper, Powerpoint background design, Powerpoint  background free">
            <a:extLst>
              <a:ext uri="{FF2B5EF4-FFF2-40B4-BE49-F238E27FC236}">
                <a16:creationId xmlns:a16="http://schemas.microsoft.com/office/drawing/2014/main" id="{7C3149AC-AA47-4DAC-A78D-67AFC3169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98C56D-6E87-4E22-87C3-3F2815EDA794}"/>
              </a:ext>
            </a:extLst>
          </p:cNvPr>
          <p:cNvSpPr/>
          <p:nvPr/>
        </p:nvSpPr>
        <p:spPr>
          <a:xfrm>
            <a:off x="612742" y="1393914"/>
            <a:ext cx="10708849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6000" b="1" u="sng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Hymn To Shiva</a:t>
            </a:r>
            <a:endParaRPr lang="en-PH" sz="6000" b="1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just">
              <a:spcAft>
                <a:spcPts val="0"/>
              </a:spcAft>
            </a:pP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is essentially a devotional chant to Lord Shiva, which acknowledges him as pure consciousness and calls on his powers.</a:t>
            </a:r>
            <a:endParaRPr lang="en-PH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42781"/>
      </p:ext>
    </p:extLst>
  </p:cSld>
  <p:clrMapOvr>
    <a:masterClrMapping/>
  </p:clrMapOvr>
  <p:transition spd="slow">
    <p:randomBar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E7C6-12DE-4059-ABDF-B2CB7AD1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DF7A3-5AF5-438E-87B4-421C2FD27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8194" name="Picture 2" descr="Light Green Transparent Ring PowerPoint Background">
            <a:extLst>
              <a:ext uri="{FF2B5EF4-FFF2-40B4-BE49-F238E27FC236}">
                <a16:creationId xmlns:a16="http://schemas.microsoft.com/office/drawing/2014/main" id="{C4AFDDB7-329C-4CB6-8110-C21CC13DA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290C9E-F78E-4D39-9BB6-FE63D7FA5608}"/>
              </a:ext>
            </a:extLst>
          </p:cNvPr>
          <p:cNvSpPr/>
          <p:nvPr/>
        </p:nvSpPr>
        <p:spPr>
          <a:xfrm>
            <a:off x="0" y="914400"/>
            <a:ext cx="1212287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80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HYMN TO SHIVA</a:t>
            </a:r>
            <a:endParaRPr lang="en-PH" sz="80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Pon-nai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mata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-rai	</a:t>
            </a: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bhumiyai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dide</a:t>
            </a:r>
            <a:endParaRPr lang="en-PH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Yen-</a:t>
            </a: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nai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nadiya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yen	</a:t>
            </a: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uyir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natha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ne</a:t>
            </a:r>
            <a:endParaRPr lang="en-PH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Un-</a:t>
            </a: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nai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naduvan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un	</a:t>
            </a: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narultu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</a:t>
            </a:r>
            <a:endParaRPr lang="en-PH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Tan-</a:t>
            </a: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nai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naduvan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tan nan 	ta </a:t>
            </a: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US" sz="4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 </a:t>
            </a:r>
            <a:endParaRPr lang="en-PH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31738"/>
      </p:ext>
    </p:extLst>
  </p:cSld>
  <p:clrMapOvr>
    <a:masterClrMapping/>
  </p:clrMapOvr>
  <p:transition spd="slow">
    <p:randomBar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AA4F-878E-4E24-9295-461A55EE8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8AB95-53F6-4FF2-98E0-0E6E982D1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1026" name="Picture 2" descr="Mint blue distorted geometric square tile texture background | free image  by raw… | Cute desktop wallpaper, Powerpoint background design, Powerpoint  background free">
            <a:extLst>
              <a:ext uri="{FF2B5EF4-FFF2-40B4-BE49-F238E27FC236}">
                <a16:creationId xmlns:a16="http://schemas.microsoft.com/office/drawing/2014/main" id="{7C3149AC-AA47-4DAC-A78D-67AFC3169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nt Green Aesthetic Grid Background">
            <a:extLst>
              <a:ext uri="{FF2B5EF4-FFF2-40B4-BE49-F238E27FC236}">
                <a16:creationId xmlns:a16="http://schemas.microsoft.com/office/drawing/2014/main" id="{AD341B1A-B6FB-4567-8337-84316F11F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05" y="298925"/>
            <a:ext cx="10510887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F840EC-3EEC-439D-B86B-A4C340F36B65}"/>
              </a:ext>
            </a:extLst>
          </p:cNvPr>
          <p:cNvSpPr txBox="1"/>
          <p:nvPr/>
        </p:nvSpPr>
        <p:spPr>
          <a:xfrm>
            <a:off x="510619" y="41700"/>
            <a:ext cx="93953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6">
                    <a:lumMod val="50000"/>
                  </a:schemeClr>
                </a:solidFill>
                <a:latin typeface="Lovely Melody" panose="02000503000000000000" pitchFamily="50" charset="0"/>
              </a:rPr>
              <a:t>Classification of Indian Musical Instruments</a:t>
            </a:r>
            <a:endParaRPr lang="en-PH" sz="9600" dirty="0">
              <a:solidFill>
                <a:schemeClr val="accent6">
                  <a:lumMod val="50000"/>
                </a:schemeClr>
              </a:solidFill>
              <a:latin typeface="Lovely Melody" panose="02000503000000000000" pitchFamily="50" charset="0"/>
            </a:endParaRPr>
          </a:p>
        </p:txBody>
      </p:sp>
      <p:pic>
        <p:nvPicPr>
          <p:cNvPr id="18434" name="Picture 2" descr="Indian Musical Instruments (Vaadya) | School of Indian Music - Sangeetalay">
            <a:extLst>
              <a:ext uri="{FF2B5EF4-FFF2-40B4-BE49-F238E27FC236}">
                <a16:creationId xmlns:a16="http://schemas.microsoft.com/office/drawing/2014/main" id="{F3CD7AE6-7774-4E91-A01C-BA652B067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31462"/>
            <a:ext cx="91440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678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AA4F-878E-4E24-9295-461A55EE8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8AB95-53F6-4FF2-98E0-0E6E982D1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1026" name="Picture 2" descr="Mint blue distorted geometric square tile texture background | free image  by raw… | Cute desktop wallpaper, Powerpoint background design, Powerpoint  background free">
            <a:extLst>
              <a:ext uri="{FF2B5EF4-FFF2-40B4-BE49-F238E27FC236}">
                <a16:creationId xmlns:a16="http://schemas.microsoft.com/office/drawing/2014/main" id="{7C3149AC-AA47-4DAC-A78D-67AFC3169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8AF1E9-CDC8-4AA5-8A1A-05FB5B058465}"/>
              </a:ext>
            </a:extLst>
          </p:cNvPr>
          <p:cNvSpPr/>
          <p:nvPr/>
        </p:nvSpPr>
        <p:spPr>
          <a:xfrm>
            <a:off x="1524000" y="5642401"/>
            <a:ext cx="94668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sz="4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Ghan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 non-membranous percussion</a:t>
            </a:r>
            <a:endParaRPr lang="en-PH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482" name="Picture 2" descr="Indian classical musical instruments - Types &amp; Classification With Images">
            <a:extLst>
              <a:ext uri="{FF2B5EF4-FFF2-40B4-BE49-F238E27FC236}">
                <a16:creationId xmlns:a16="http://schemas.microsoft.com/office/drawing/2014/main" id="{F482B434-AF53-4527-B11A-285C8DD53B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63"/>
          <a:stretch/>
        </p:blipFill>
        <p:spPr bwMode="auto">
          <a:xfrm>
            <a:off x="389637" y="508130"/>
            <a:ext cx="11411703" cy="493820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22552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AA4F-878E-4E24-9295-461A55EE8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8AB95-53F6-4FF2-98E0-0E6E982D1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1026" name="Picture 2" descr="Mint blue distorted geometric square tile texture background | free image  by raw… | Cute desktop wallpaper, Powerpoint background design, Powerpoint  background free">
            <a:extLst>
              <a:ext uri="{FF2B5EF4-FFF2-40B4-BE49-F238E27FC236}">
                <a16:creationId xmlns:a16="http://schemas.microsoft.com/office/drawing/2014/main" id="{7C3149AC-AA47-4DAC-A78D-67AFC3169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8AF1E9-CDC8-4AA5-8A1A-05FB5B058465}"/>
              </a:ext>
            </a:extLst>
          </p:cNvPr>
          <p:cNvSpPr/>
          <p:nvPr/>
        </p:nvSpPr>
        <p:spPr>
          <a:xfrm>
            <a:off x="1249225" y="5604277"/>
            <a:ext cx="96925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b="1" dirty="0" err="1"/>
              <a:t>Avanadoh</a:t>
            </a:r>
            <a:r>
              <a:rPr lang="en-US" sz="4000" b="1" dirty="0"/>
              <a:t> </a:t>
            </a:r>
            <a:r>
              <a:rPr lang="en-US" sz="4000" dirty="0"/>
              <a:t>– membranous percussion (drums)</a:t>
            </a:r>
            <a:endParaRPr lang="en-PH" sz="4000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F482B434-AF53-4527-B11A-285C8DD53B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16"/>
          <a:stretch/>
        </p:blipFill>
        <p:spPr bwMode="auto">
          <a:xfrm>
            <a:off x="494972" y="508130"/>
            <a:ext cx="11201030" cy="4941304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93073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AA4F-878E-4E24-9295-461A55EE8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8AB95-53F6-4FF2-98E0-0E6E982D1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1026" name="Picture 2" descr="Mint blue distorted geometric square tile texture background | free image  by raw… | Cute desktop wallpaper, Powerpoint background design, Powerpoint  background free">
            <a:extLst>
              <a:ext uri="{FF2B5EF4-FFF2-40B4-BE49-F238E27FC236}">
                <a16:creationId xmlns:a16="http://schemas.microsoft.com/office/drawing/2014/main" id="{7C3149AC-AA47-4DAC-A78D-67AFC3169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8AF1E9-CDC8-4AA5-8A1A-05FB5B058465}"/>
              </a:ext>
            </a:extLst>
          </p:cNvPr>
          <p:cNvSpPr/>
          <p:nvPr/>
        </p:nvSpPr>
        <p:spPr>
          <a:xfrm>
            <a:off x="1524000" y="5642401"/>
            <a:ext cx="942995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400" b="1" dirty="0" err="1"/>
              <a:t>Sushir</a:t>
            </a:r>
            <a:r>
              <a:rPr lang="en-US" sz="5400" b="1" dirty="0"/>
              <a:t> </a:t>
            </a:r>
            <a:r>
              <a:rPr lang="en-US" sz="5400" dirty="0"/>
              <a:t>– wind blown instruments</a:t>
            </a:r>
            <a:endParaRPr lang="en-PH" sz="5400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F482B434-AF53-4527-B11A-285C8DD53B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5" b="-2"/>
          <a:stretch/>
        </p:blipFill>
        <p:spPr bwMode="auto">
          <a:xfrm>
            <a:off x="754143" y="575035"/>
            <a:ext cx="10727703" cy="490900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97116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AA4F-878E-4E24-9295-461A55EE8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8AB95-53F6-4FF2-98E0-0E6E982D1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1026" name="Picture 2" descr="Mint blue distorted geometric square tile texture background | free image  by raw… | Cute desktop wallpaper, Powerpoint background design, Powerpoint  background free">
            <a:extLst>
              <a:ext uri="{FF2B5EF4-FFF2-40B4-BE49-F238E27FC236}">
                <a16:creationId xmlns:a16="http://schemas.microsoft.com/office/drawing/2014/main" id="{7C3149AC-AA47-4DAC-A78D-67AFC3169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8AF1E9-CDC8-4AA5-8A1A-05FB5B058465}"/>
              </a:ext>
            </a:extLst>
          </p:cNvPr>
          <p:cNvSpPr/>
          <p:nvPr/>
        </p:nvSpPr>
        <p:spPr>
          <a:xfrm>
            <a:off x="1354318" y="5657759"/>
            <a:ext cx="98750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400" b="1" dirty="0"/>
              <a:t>Tat </a:t>
            </a:r>
            <a:r>
              <a:rPr lang="en-US" sz="5400" dirty="0"/>
              <a:t>– plucked stringed instruments</a:t>
            </a:r>
            <a:endParaRPr lang="en-PH" sz="5400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F482B434-AF53-4527-B11A-285C8DD53B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54"/>
          <a:stretch/>
        </p:blipFill>
        <p:spPr bwMode="auto">
          <a:xfrm>
            <a:off x="912016" y="380042"/>
            <a:ext cx="10317313" cy="527771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53578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AA4F-878E-4E24-9295-461A55EE8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8AB95-53F6-4FF2-98E0-0E6E982D1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1026" name="Picture 2" descr="Mint blue distorted geometric square tile texture background | free image  by raw… | Cute desktop wallpaper, Powerpoint background design, Powerpoint  background free">
            <a:extLst>
              <a:ext uri="{FF2B5EF4-FFF2-40B4-BE49-F238E27FC236}">
                <a16:creationId xmlns:a16="http://schemas.microsoft.com/office/drawing/2014/main" id="{7C3149AC-AA47-4DAC-A78D-67AFC3169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300+ Free Indian Flag Images &amp; Pictures in HD - Pixabay">
            <a:extLst>
              <a:ext uri="{FF2B5EF4-FFF2-40B4-BE49-F238E27FC236}">
                <a16:creationId xmlns:a16="http://schemas.microsoft.com/office/drawing/2014/main" id="{7B5D5B59-2977-43BE-ADFB-A86FEDC80B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9" t="5073" r="5268" b="5066"/>
          <a:stretch/>
        </p:blipFill>
        <p:spPr bwMode="auto">
          <a:xfrm>
            <a:off x="1310330" y="190758"/>
            <a:ext cx="9464512" cy="64870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73512543"/>
      </p:ext>
    </p:extLst>
  </p:cSld>
  <p:clrMapOvr>
    <a:masterClrMapping/>
  </p:clrMapOvr>
  <p:transition spd="slow">
    <p:randomBar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AA4F-878E-4E24-9295-461A55EE8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8AB95-53F6-4FF2-98E0-0E6E982D1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1026" name="Picture 2" descr="Mint blue distorted geometric square tile texture background | free image  by raw… | Cute desktop wallpaper, Powerpoint background design, Powerpoint  background free">
            <a:extLst>
              <a:ext uri="{FF2B5EF4-FFF2-40B4-BE49-F238E27FC236}">
                <a16:creationId xmlns:a16="http://schemas.microsoft.com/office/drawing/2014/main" id="{7C3149AC-AA47-4DAC-A78D-67AFC3169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8AF1E9-CDC8-4AA5-8A1A-05FB5B058465}"/>
              </a:ext>
            </a:extLst>
          </p:cNvPr>
          <p:cNvSpPr/>
          <p:nvPr/>
        </p:nvSpPr>
        <p:spPr>
          <a:xfrm>
            <a:off x="1524000" y="5957741"/>
            <a:ext cx="90370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800" b="1" dirty="0" err="1"/>
              <a:t>Vitat</a:t>
            </a:r>
            <a:r>
              <a:rPr lang="en-US" sz="4800" b="1" dirty="0"/>
              <a:t> </a:t>
            </a:r>
            <a:r>
              <a:rPr lang="en-US" sz="4800" dirty="0"/>
              <a:t>– bowed stringed instruments</a:t>
            </a:r>
            <a:endParaRPr lang="en-PH" sz="4800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F482B434-AF53-4527-B11A-285C8DD53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711" y="156982"/>
            <a:ext cx="10925666" cy="573149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49856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AA4F-878E-4E24-9295-461A55EE8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8AB95-53F6-4FF2-98E0-0E6E982D1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1026" name="Picture 2" descr="Mint blue distorted geometric square tile texture background | free image  by raw… | Cute desktop wallpaper, Powerpoint background design, Powerpoint  background free">
            <a:extLst>
              <a:ext uri="{FF2B5EF4-FFF2-40B4-BE49-F238E27FC236}">
                <a16:creationId xmlns:a16="http://schemas.microsoft.com/office/drawing/2014/main" id="{7C3149AC-AA47-4DAC-A78D-67AFC3169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2F0471-2884-42AC-842E-D445EA87C362}"/>
              </a:ext>
            </a:extLst>
          </p:cNvPr>
          <p:cNvSpPr/>
          <p:nvPr/>
        </p:nvSpPr>
        <p:spPr>
          <a:xfrm>
            <a:off x="499623" y="1347747"/>
            <a:ext cx="1178350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80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TASK</a:t>
            </a:r>
            <a:endParaRPr lang="en-US" sz="8000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Memorize the kinds  of  TALA for an individual  performance next meeting.</a:t>
            </a:r>
          </a:p>
          <a:p>
            <a:pPr>
              <a:spcAft>
                <a:spcPts val="0"/>
              </a:spcAft>
            </a:pPr>
            <a:endParaRPr lang="en-US" sz="5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54066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AA4F-878E-4E24-9295-461A55EE8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8AB95-53F6-4FF2-98E0-0E6E982D1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1026" name="Picture 2" descr="Mint blue distorted geometric square tile texture background | free image  by raw… | Cute desktop wallpaper, Powerpoint background design, Powerpoint  background free">
            <a:extLst>
              <a:ext uri="{FF2B5EF4-FFF2-40B4-BE49-F238E27FC236}">
                <a16:creationId xmlns:a16="http://schemas.microsoft.com/office/drawing/2014/main" id="{7C3149AC-AA47-4DAC-A78D-67AFC3169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6 Integral yet Amazing Elements of Indian Culture | Shortpedia">
            <a:extLst>
              <a:ext uri="{FF2B5EF4-FFF2-40B4-BE49-F238E27FC236}">
                <a16:creationId xmlns:a16="http://schemas.microsoft.com/office/drawing/2014/main" id="{DDC411C5-53CA-40C8-A7A1-0D8675F310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2" b="9416"/>
          <a:stretch/>
        </p:blipFill>
        <p:spPr bwMode="auto">
          <a:xfrm>
            <a:off x="574373" y="93724"/>
            <a:ext cx="10860340" cy="66841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877968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AA4F-878E-4E24-9295-461A55EE8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8AB95-53F6-4FF2-98E0-0E6E982D1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1026" name="Picture 2" descr="Mint blue distorted geometric square tile texture background | free image  by raw… | Cute desktop wallpaper, Powerpoint background design, Powerpoint  background free">
            <a:extLst>
              <a:ext uri="{FF2B5EF4-FFF2-40B4-BE49-F238E27FC236}">
                <a16:creationId xmlns:a16="http://schemas.microsoft.com/office/drawing/2014/main" id="{7C3149AC-AA47-4DAC-A78D-67AFC3169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nt Green Aesthetic Grid Background">
            <a:extLst>
              <a:ext uri="{FF2B5EF4-FFF2-40B4-BE49-F238E27FC236}">
                <a16:creationId xmlns:a16="http://schemas.microsoft.com/office/drawing/2014/main" id="{AD341B1A-B6FB-4567-8337-84316F11F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97" y="1457325"/>
            <a:ext cx="10510887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F840EC-3EEC-439D-B86B-A4C340F36B65}"/>
              </a:ext>
            </a:extLst>
          </p:cNvPr>
          <p:cNvSpPr txBox="1"/>
          <p:nvPr/>
        </p:nvSpPr>
        <p:spPr>
          <a:xfrm>
            <a:off x="908116" y="2105561"/>
            <a:ext cx="1148184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latin typeface="Lovely Melody" panose="02000503000000000000" pitchFamily="50" charset="0"/>
              </a:rPr>
              <a:t>Music of India</a:t>
            </a:r>
            <a:endParaRPr lang="en-PH" sz="16600" dirty="0">
              <a:latin typeface="Lovely Melody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0474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39DC-3AC4-410B-BD12-AB88D1AE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C606-3B3A-4F43-886F-446A8FCE8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2050" name="Picture 2" descr="Aesthetic mint green background HD wallpapers | Pxfuel">
            <a:extLst>
              <a:ext uri="{FF2B5EF4-FFF2-40B4-BE49-F238E27FC236}">
                <a16:creationId xmlns:a16="http://schemas.microsoft.com/office/drawing/2014/main" id="{77BC06D5-902B-40B0-900B-BE4013BAA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3C94FF6-D711-4D4A-A5E5-D074F8824F10}"/>
              </a:ext>
            </a:extLst>
          </p:cNvPr>
          <p:cNvSpPr/>
          <p:nvPr/>
        </p:nvSpPr>
        <p:spPr>
          <a:xfrm>
            <a:off x="1592345" y="822457"/>
            <a:ext cx="10515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known as the land of spirituality and philosophy</a:t>
            </a:r>
            <a:endParaRPr lang="en-PH" sz="5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inheritor of one of the oldest and most evolved music system in the world</a:t>
            </a:r>
            <a:endParaRPr lang="en-PH" sz="5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Indian music is called “sangeet”</a:t>
            </a:r>
            <a:endParaRPr lang="en-PH" sz="5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150" name="Picture 6" descr="Music Clipart Color Clipartsgram - Colorful Music Notes Clipart, HD Png  Download - 600x860(#1278472) - PngFind">
            <a:extLst>
              <a:ext uri="{FF2B5EF4-FFF2-40B4-BE49-F238E27FC236}">
                <a16:creationId xmlns:a16="http://schemas.microsoft.com/office/drawing/2014/main" id="{13E5D57B-0C2B-4D83-8815-5CA867176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5" y="681037"/>
            <a:ext cx="1464624" cy="163916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Music Clipart Color Clipartsgram - Colorful Music Notes Clipart, HD Png  Download - 600x860(#1278472) - PngFind">
            <a:extLst>
              <a:ext uri="{FF2B5EF4-FFF2-40B4-BE49-F238E27FC236}">
                <a16:creationId xmlns:a16="http://schemas.microsoft.com/office/drawing/2014/main" id="{EDD465A5-4173-4BB5-9945-A1E9B527D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6" y="2542030"/>
            <a:ext cx="1464624" cy="163916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Music Clipart Color Clipartsgram - Colorful Music Notes Clipart, HD Png  Download - 600x860(#1278472) - PngFind">
            <a:extLst>
              <a:ext uri="{FF2B5EF4-FFF2-40B4-BE49-F238E27FC236}">
                <a16:creationId xmlns:a16="http://schemas.microsoft.com/office/drawing/2014/main" id="{7C2FAB33-AEFC-4BE7-89E6-8E62F864A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8" y="4537798"/>
            <a:ext cx="1464624" cy="163916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C7E97B-8328-403D-B64C-91E203D10C3C}"/>
              </a:ext>
            </a:extLst>
          </p:cNvPr>
          <p:cNvSpPr/>
          <p:nvPr/>
        </p:nvSpPr>
        <p:spPr>
          <a:xfrm>
            <a:off x="3855700" y="-281812"/>
            <a:ext cx="338408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rgbClr val="0070C0"/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INDIA</a:t>
            </a:r>
          </a:p>
        </p:txBody>
      </p:sp>
    </p:spTree>
    <p:extLst>
      <p:ext uri="{BB962C8B-B14F-4D97-AF65-F5344CB8AC3E}">
        <p14:creationId xmlns:p14="http://schemas.microsoft.com/office/powerpoint/2010/main" val="310998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39DC-3AC4-410B-BD12-AB88D1AE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C606-3B3A-4F43-886F-446A8FCE8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2050" name="Picture 2" descr="Aesthetic mint green background HD wallpapers | Pxfuel">
            <a:extLst>
              <a:ext uri="{FF2B5EF4-FFF2-40B4-BE49-F238E27FC236}">
                <a16:creationId xmlns:a16="http://schemas.microsoft.com/office/drawing/2014/main" id="{77BC06D5-902B-40B0-900B-BE4013BAA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3C94FF6-D711-4D4A-A5E5-D074F8824F10}"/>
              </a:ext>
            </a:extLst>
          </p:cNvPr>
          <p:cNvSpPr/>
          <p:nvPr/>
        </p:nvSpPr>
        <p:spPr>
          <a:xfrm>
            <a:off x="1612539" y="1098650"/>
            <a:ext cx="10515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is a country in South Asia, its capital is NEW DELHI.</a:t>
            </a:r>
            <a:endParaRPr lang="en-PH" sz="5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is the seventh-largest country by area.</a:t>
            </a:r>
            <a:endParaRPr lang="en-PH" sz="5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In India, COWS are considered SACRED.</a:t>
            </a:r>
            <a:endParaRPr lang="en-PH" sz="5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150" name="Picture 6" descr="Music Clipart Color Clipartsgram - Colorful Music Notes Clipart, HD Png  Download - 600x860(#1278472) - PngFind">
            <a:extLst>
              <a:ext uri="{FF2B5EF4-FFF2-40B4-BE49-F238E27FC236}">
                <a16:creationId xmlns:a16="http://schemas.microsoft.com/office/drawing/2014/main" id="{13E5D57B-0C2B-4D83-8815-5CA867176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5" y="681037"/>
            <a:ext cx="1464624" cy="163916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Music Clipart Color Clipartsgram - Colorful Music Notes Clipart, HD Png  Download - 600x860(#1278472) - PngFind">
            <a:extLst>
              <a:ext uri="{FF2B5EF4-FFF2-40B4-BE49-F238E27FC236}">
                <a16:creationId xmlns:a16="http://schemas.microsoft.com/office/drawing/2014/main" id="{EDD465A5-4173-4BB5-9945-A1E9B527D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6" y="2542030"/>
            <a:ext cx="1464624" cy="163916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Music Clipart Color Clipartsgram - Colorful Music Notes Clipart, HD Png  Download - 600x860(#1278472) - PngFind">
            <a:extLst>
              <a:ext uri="{FF2B5EF4-FFF2-40B4-BE49-F238E27FC236}">
                <a16:creationId xmlns:a16="http://schemas.microsoft.com/office/drawing/2014/main" id="{7C2FAB33-AEFC-4BE7-89E6-8E62F864A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8" y="4537798"/>
            <a:ext cx="1464624" cy="163916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06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39DC-3AC4-410B-BD12-AB88D1AE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C606-3B3A-4F43-886F-446A8FCE8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2050" name="Picture 2" descr="Aesthetic mint green background HD wallpapers | Pxfuel">
            <a:extLst>
              <a:ext uri="{FF2B5EF4-FFF2-40B4-BE49-F238E27FC236}">
                <a16:creationId xmlns:a16="http://schemas.microsoft.com/office/drawing/2014/main" id="{77BC06D5-902B-40B0-900B-BE4013BAA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3C94FF6-D711-4D4A-A5E5-D074F8824F10}"/>
              </a:ext>
            </a:extLst>
          </p:cNvPr>
          <p:cNvSpPr/>
          <p:nvPr/>
        </p:nvSpPr>
        <p:spPr>
          <a:xfrm>
            <a:off x="1612539" y="1690688"/>
            <a:ext cx="1051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India has over 300,000 mosques and over 2 million Hindu Temples.</a:t>
            </a:r>
            <a:endParaRPr lang="en-PH" sz="5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is home to one of the new world wonders – the TAJ MAHAL.</a:t>
            </a:r>
            <a:endParaRPr lang="en-PH" sz="5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150" name="Picture 6" descr="Music Clipart Color Clipartsgram - Colorful Music Notes Clipart, HD Png  Download - 600x860(#1278472) - PngFind">
            <a:extLst>
              <a:ext uri="{FF2B5EF4-FFF2-40B4-BE49-F238E27FC236}">
                <a16:creationId xmlns:a16="http://schemas.microsoft.com/office/drawing/2014/main" id="{13E5D57B-0C2B-4D83-8815-5CA867176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4" y="1496631"/>
            <a:ext cx="1464624" cy="163916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Music Clipart Color Clipartsgram - Colorful Music Notes Clipart, HD Png  Download - 600x860(#1278472) - PngFind">
            <a:extLst>
              <a:ext uri="{FF2B5EF4-FFF2-40B4-BE49-F238E27FC236}">
                <a16:creationId xmlns:a16="http://schemas.microsoft.com/office/drawing/2014/main" id="{EDD465A5-4173-4BB5-9945-A1E9B527D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1" y="3286747"/>
            <a:ext cx="1464624" cy="163916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40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859</Words>
  <Application>Microsoft Office PowerPoint</Application>
  <PresentationFormat>Widescreen</PresentationFormat>
  <Paragraphs>133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Bernard MT Condensed</vt:lpstr>
      <vt:lpstr>Calibri</vt:lpstr>
      <vt:lpstr>Calibri Light</vt:lpstr>
      <vt:lpstr>Lovely Melody</vt:lpstr>
      <vt:lpstr>Nicholia</vt:lpstr>
      <vt:lpstr>Script MT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Rodjie Canada</cp:lastModifiedBy>
  <cp:revision>66</cp:revision>
  <dcterms:created xsi:type="dcterms:W3CDTF">2021-11-22T00:38:48Z</dcterms:created>
  <dcterms:modified xsi:type="dcterms:W3CDTF">2024-01-30T12:17:44Z</dcterms:modified>
</cp:coreProperties>
</file>