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61" r:id="rId5"/>
    <p:sldId id="260" r:id="rId6"/>
    <p:sldId id="259" r:id="rId7"/>
    <p:sldId id="262" r:id="rId8"/>
    <p:sldId id="264" r:id="rId9"/>
    <p:sldId id="273" r:id="rId10"/>
    <p:sldId id="268" r:id="rId11"/>
    <p:sldId id="285" r:id="rId12"/>
    <p:sldId id="265" r:id="rId13"/>
    <p:sldId id="266" r:id="rId14"/>
    <p:sldId id="267" r:id="rId15"/>
    <p:sldId id="263" r:id="rId16"/>
    <p:sldId id="274" r:id="rId17"/>
    <p:sldId id="283" r:id="rId18"/>
    <p:sldId id="286" r:id="rId19"/>
    <p:sldId id="284" r:id="rId20"/>
    <p:sldId id="291" r:id="rId21"/>
    <p:sldId id="288" r:id="rId22"/>
    <p:sldId id="290" r:id="rId23"/>
    <p:sldId id="289" r:id="rId24"/>
    <p:sldId id="269" r:id="rId25"/>
    <p:sldId id="270" r:id="rId26"/>
    <p:sldId id="271" r:id="rId27"/>
    <p:sldId id="272" r:id="rId28"/>
    <p:sldId id="287" r:id="rId29"/>
    <p:sldId id="275" r:id="rId30"/>
    <p:sldId id="276" r:id="rId31"/>
    <p:sldId id="278" r:id="rId32"/>
    <p:sldId id="282" r:id="rId33"/>
    <p:sldId id="279" r:id="rId34"/>
    <p:sldId id="280" r:id="rId35"/>
    <p:sldId id="28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3/21/2023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3/21/2023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3/21/2023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3/21/2023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3/21/2023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hemistrytalk.org/actinides-on-the-periodic-table/" TargetMode="External"/><Relationship Id="rId2" Type="http://schemas.openxmlformats.org/officeDocument/2006/relationships/hyperlink" Target="https://chemistrytalk.org/lanthanides-rare-eart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D4CE-695C-7ADC-6A1C-948E3EE52162}"/>
              </a:ext>
            </a:extLst>
          </p:cNvPr>
          <p:cNvSpPr>
            <a:spLocks noGrp="1"/>
          </p:cNvSpPr>
          <p:nvPr>
            <p:ph type="ctrTitle"/>
          </p:nvPr>
        </p:nvSpPr>
        <p:spPr>
          <a:xfrm>
            <a:off x="1561707" y="2466310"/>
            <a:ext cx="9068586" cy="2590800"/>
          </a:xfrm>
        </p:spPr>
        <p:txBody>
          <a:bodyPr/>
          <a:lstStyle/>
          <a:p>
            <a:r>
              <a:rPr lang="en-US" sz="8000" dirty="0"/>
              <a:t>INTRODUCTION TO the periodic table</a:t>
            </a:r>
          </a:p>
        </p:txBody>
      </p:sp>
    </p:spTree>
    <p:extLst>
      <p:ext uri="{BB962C8B-B14F-4D97-AF65-F5344CB8AC3E}">
        <p14:creationId xmlns:p14="http://schemas.microsoft.com/office/powerpoint/2010/main" val="175217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44D5-1EAB-E7F2-804E-E7604B44691E}"/>
              </a:ext>
            </a:extLst>
          </p:cNvPr>
          <p:cNvSpPr>
            <a:spLocks noGrp="1"/>
          </p:cNvSpPr>
          <p:nvPr>
            <p:ph type="title"/>
          </p:nvPr>
        </p:nvSpPr>
        <p:spPr>
          <a:xfrm>
            <a:off x="690562" y="375047"/>
            <a:ext cx="10058400" cy="1371600"/>
          </a:xfrm>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Johann Wolfgang </a:t>
            </a:r>
            <a:r>
              <a:rPr lang="en-US" b="0" i="0" dirty="0" err="1">
                <a:solidFill>
                  <a:schemeClr val="tx1"/>
                </a:solidFill>
                <a:effectLst/>
                <a:latin typeface="Arial" panose="020B0604020202020204" pitchFamily="34" charset="0"/>
                <a:cs typeface="Arial" panose="020B0604020202020204" pitchFamily="34" charset="0"/>
              </a:rPr>
              <a:t>Döbereiner</a:t>
            </a:r>
            <a:r>
              <a:rPr lang="en-US" b="0" i="0" dirty="0">
                <a:solidFill>
                  <a:schemeClr val="tx1"/>
                </a:solidFill>
                <a:effectLst/>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AF521920-6C55-D8DD-809E-C54F885AD03B}"/>
              </a:ext>
            </a:extLst>
          </p:cNvPr>
          <p:cNvPicPr>
            <a:picLocks noGrp="1" noChangeAspect="1"/>
          </p:cNvPicPr>
          <p:nvPr>
            <p:ph idx="1"/>
          </p:nvPr>
        </p:nvPicPr>
        <p:blipFill>
          <a:blip r:embed="rId2"/>
          <a:stretch>
            <a:fillRect/>
          </a:stretch>
        </p:blipFill>
        <p:spPr>
          <a:xfrm>
            <a:off x="8286750" y="2014194"/>
            <a:ext cx="3214688" cy="4201212"/>
          </a:xfrm>
          <a:effectLst>
            <a:innerShdw blurRad="63500" dist="101600" dir="5400000">
              <a:prstClr val="black">
                <a:alpha val="50000"/>
              </a:prstClr>
            </a:innerShdw>
          </a:effectLst>
        </p:spPr>
      </p:pic>
      <p:sp>
        <p:nvSpPr>
          <p:cNvPr id="5" name="TextBox 4">
            <a:extLst>
              <a:ext uri="{FF2B5EF4-FFF2-40B4-BE49-F238E27FC236}">
                <a16:creationId xmlns:a16="http://schemas.microsoft.com/office/drawing/2014/main" id="{5515CDE1-C675-CE39-EA33-34D0E5CECDFB}"/>
              </a:ext>
            </a:extLst>
          </p:cNvPr>
          <p:cNvSpPr txBox="1"/>
          <p:nvPr/>
        </p:nvSpPr>
        <p:spPr>
          <a:xfrm>
            <a:off x="690562" y="1746647"/>
            <a:ext cx="7219950" cy="5509200"/>
          </a:xfrm>
          <a:prstGeom prst="rect">
            <a:avLst/>
          </a:prstGeom>
          <a:noFill/>
        </p:spPr>
        <p:txBody>
          <a:bodyPr wrap="square" rtlCol="0">
            <a:spAutoFit/>
          </a:bodyPr>
          <a:lstStyle/>
          <a:p>
            <a:pPr marL="285750" indent="-285750" algn="l">
              <a:buFont typeface="Arial" panose="020B0604020202020204" pitchFamily="34" charset="0"/>
              <a:buChar char="•"/>
            </a:pPr>
            <a:r>
              <a:rPr lang="en-US" sz="3200" dirty="0">
                <a:latin typeface="Arial" panose="020B0604020202020204" pitchFamily="34" charset="0"/>
                <a:cs typeface="Arial" panose="020B0604020202020204" pitchFamily="34" charset="0"/>
              </a:rPr>
              <a:t>Known for his “Law of Triads” in 1817</a:t>
            </a:r>
          </a:p>
          <a:p>
            <a:pPr marL="285750" indent="-285750" algn="l">
              <a:buFont typeface="Arial" panose="020B0604020202020204" pitchFamily="34" charset="0"/>
              <a:buChar char="•"/>
            </a:pPr>
            <a:r>
              <a:rPr lang="en-US" sz="3200" dirty="0">
                <a:latin typeface="Arial" panose="020B0604020202020204" pitchFamily="34" charset="0"/>
                <a:cs typeface="Arial" panose="020B0604020202020204" pitchFamily="34" charset="0"/>
              </a:rPr>
              <a:t>First scientist to observe an important trend</a:t>
            </a:r>
          </a:p>
          <a:p>
            <a:pPr marL="285750" indent="-285750" algn="l">
              <a:buFont typeface="Arial" panose="020B0604020202020204" pitchFamily="34" charset="0"/>
              <a:buChar char="•"/>
            </a:pPr>
            <a:r>
              <a:rPr lang="en-US" sz="3200" dirty="0">
                <a:latin typeface="Arial" panose="020B0604020202020204" pitchFamily="34" charset="0"/>
                <a:cs typeface="Arial" panose="020B0604020202020204" pitchFamily="34" charset="0"/>
              </a:rPr>
              <a:t>Noticed certain groups of three elements had similar physical and chemical properties but different masses</a:t>
            </a:r>
          </a:p>
          <a:p>
            <a:pPr marL="285750" indent="-285750" algn="l">
              <a:buFont typeface="Arial" panose="020B0604020202020204" pitchFamily="34" charset="0"/>
              <a:buChar char="•"/>
            </a:pPr>
            <a:r>
              <a:rPr lang="en-US" sz="3200" dirty="0">
                <a:latin typeface="Arial" panose="020B0604020202020204" pitchFamily="34" charset="0"/>
                <a:cs typeface="Arial" panose="020B0604020202020204" pitchFamily="34" charset="0"/>
              </a:rPr>
              <a:t>Ex. </a:t>
            </a:r>
            <a:r>
              <a:rPr lang="en-US" sz="3200" dirty="0" err="1">
                <a:latin typeface="Arial" panose="020B0604020202020204" pitchFamily="34" charset="0"/>
                <a:cs typeface="Arial" panose="020B0604020202020204" pitchFamily="34" charset="0"/>
              </a:rPr>
              <a:t>Li,Na,K</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Cl,Br,I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Cu,Ag,Au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Be,Mg,Ca</a:t>
            </a:r>
            <a:endParaRPr lang="en-US" sz="32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637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C5DB4BF-DFA2-C196-11E5-46158E60B483}"/>
              </a:ext>
            </a:extLst>
          </p:cNvPr>
          <p:cNvPicPr>
            <a:picLocks noChangeAspect="1"/>
          </p:cNvPicPr>
          <p:nvPr/>
        </p:nvPicPr>
        <p:blipFill>
          <a:blip r:embed="rId2"/>
          <a:stretch>
            <a:fillRect/>
          </a:stretch>
        </p:blipFill>
        <p:spPr>
          <a:xfrm>
            <a:off x="214313" y="196453"/>
            <a:ext cx="11822906" cy="6447235"/>
          </a:xfrm>
          <a:prstGeom prst="rect">
            <a:avLst/>
          </a:prstGeom>
        </p:spPr>
      </p:pic>
    </p:spTree>
    <p:extLst>
      <p:ext uri="{BB962C8B-B14F-4D97-AF65-F5344CB8AC3E}">
        <p14:creationId xmlns:p14="http://schemas.microsoft.com/office/powerpoint/2010/main" val="1136436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F8F2-5603-755C-1310-7C8940A42D58}"/>
              </a:ext>
            </a:extLst>
          </p:cNvPr>
          <p:cNvSpPr>
            <a:spLocks noGrp="1"/>
          </p:cNvSpPr>
          <p:nvPr>
            <p:ph type="title"/>
          </p:nvPr>
        </p:nvSpPr>
        <p:spPr>
          <a:xfrm>
            <a:off x="1066800" y="0"/>
            <a:ext cx="10058400" cy="1371600"/>
          </a:xfrm>
        </p:spPr>
        <p:txBody>
          <a:bodyPr>
            <a:normAutofit/>
          </a:bodyPr>
          <a:lstStyle/>
          <a:p>
            <a:r>
              <a:rPr lang="en-US" sz="4400" dirty="0">
                <a:latin typeface="Arial" panose="020B0604020202020204" pitchFamily="34" charset="0"/>
                <a:cs typeface="Arial" panose="020B0604020202020204" pitchFamily="34" charset="0"/>
              </a:rPr>
              <a:t>John Alexander Reina Newlands </a:t>
            </a:r>
          </a:p>
        </p:txBody>
      </p:sp>
      <p:pic>
        <p:nvPicPr>
          <p:cNvPr id="4" name="Picture 4">
            <a:extLst>
              <a:ext uri="{FF2B5EF4-FFF2-40B4-BE49-F238E27FC236}">
                <a16:creationId xmlns:a16="http://schemas.microsoft.com/office/drawing/2014/main" id="{5487349D-9D9A-2430-6066-DCF857ADA129}"/>
              </a:ext>
            </a:extLst>
          </p:cNvPr>
          <p:cNvPicPr>
            <a:picLocks noGrp="1" noChangeAspect="1"/>
          </p:cNvPicPr>
          <p:nvPr>
            <p:ph idx="1"/>
          </p:nvPr>
        </p:nvPicPr>
        <p:blipFill rotWithShape="1">
          <a:blip r:embed="rId2"/>
          <a:srcRect l="26818" r="27456"/>
          <a:stretch/>
        </p:blipFill>
        <p:spPr>
          <a:xfrm>
            <a:off x="8393906" y="1869665"/>
            <a:ext cx="3363463" cy="4470757"/>
          </a:xfrm>
          <a:effectLst>
            <a:innerShdw blurRad="63500" dist="101600" dir="5400000">
              <a:prstClr val="black">
                <a:alpha val="50000"/>
              </a:prstClr>
            </a:innerShdw>
          </a:effectLst>
        </p:spPr>
      </p:pic>
      <p:sp>
        <p:nvSpPr>
          <p:cNvPr id="5" name="TextBox 4">
            <a:extLst>
              <a:ext uri="{FF2B5EF4-FFF2-40B4-BE49-F238E27FC236}">
                <a16:creationId xmlns:a16="http://schemas.microsoft.com/office/drawing/2014/main" id="{38C3D260-EA1E-6265-827C-264C432C4152}"/>
              </a:ext>
            </a:extLst>
          </p:cNvPr>
          <p:cNvSpPr txBox="1"/>
          <p:nvPr/>
        </p:nvSpPr>
        <p:spPr>
          <a:xfrm>
            <a:off x="717823" y="1262109"/>
            <a:ext cx="7523090" cy="5078313"/>
          </a:xfrm>
          <a:prstGeom prst="rect">
            <a:avLst/>
          </a:prstGeom>
          <a:noFill/>
        </p:spPr>
        <p:txBody>
          <a:bodyPr wrap="square" rtlCol="0">
            <a:spAutoFit/>
          </a:bodyPr>
          <a:lstStyle/>
          <a:p>
            <a:pPr marL="571500" indent="-571500" algn="l">
              <a:buFont typeface="Arial" panose="020B0604020202020204" pitchFamily="34" charset="0"/>
              <a:buChar char="•"/>
            </a:pPr>
            <a:r>
              <a:rPr lang="en-US" sz="3600" dirty="0">
                <a:latin typeface="Arial" panose="020B0604020202020204" pitchFamily="34" charset="0"/>
                <a:cs typeface="Arial" panose="020B0604020202020204" pitchFamily="34" charset="0"/>
              </a:rPr>
              <a:t>Known for his “Law of Octaves” in 1864</a:t>
            </a:r>
          </a:p>
          <a:p>
            <a:pPr marL="571500" indent="-571500" algn="l">
              <a:buFont typeface="Arial" panose="020B0604020202020204" pitchFamily="34" charset="0"/>
              <a:buChar char="•"/>
            </a:pPr>
            <a:r>
              <a:rPr lang="en-US" sz="3600" dirty="0">
                <a:latin typeface="Arial" panose="020B0604020202020204" pitchFamily="34" charset="0"/>
                <a:cs typeface="Arial" panose="020B0604020202020204" pitchFamily="34" charset="0"/>
              </a:rPr>
              <a:t>Noted connection of properties and mass were a repeating pattern in order of increasing mass</a:t>
            </a:r>
          </a:p>
          <a:p>
            <a:pPr marL="571500" indent="-571500" algn="l">
              <a:buFont typeface="Arial" panose="020B0604020202020204" pitchFamily="34" charset="0"/>
              <a:buChar char="•"/>
            </a:pPr>
            <a:r>
              <a:rPr lang="en-US" sz="3600" dirty="0">
                <a:latin typeface="Arial" panose="020B0604020202020204" pitchFamily="34" charset="0"/>
                <a:cs typeface="Arial" panose="020B0604020202020204" pitchFamily="34" charset="0"/>
              </a:rPr>
              <a:t>Every 8th element had similar properties(</a:t>
            </a:r>
            <a:r>
              <a:rPr lang="en-US" sz="3600" dirty="0" err="1">
                <a:latin typeface="Arial" panose="020B0604020202020204" pitchFamily="34" charset="0"/>
                <a:cs typeface="Arial" panose="020B0604020202020204" pitchFamily="34" charset="0"/>
              </a:rPr>
              <a:t>Dobereiner’s</a:t>
            </a:r>
            <a:r>
              <a:rPr lang="en-US" sz="3600" dirty="0">
                <a:latin typeface="Arial" panose="020B0604020202020204" pitchFamily="34" charset="0"/>
                <a:cs typeface="Arial" panose="020B0604020202020204" pitchFamily="34" charset="0"/>
              </a:rPr>
              <a:t> Triads)</a:t>
            </a:r>
          </a:p>
          <a:p>
            <a:pPr marL="571500" indent="-571500" algn="l">
              <a:buFont typeface="Arial" panose="020B0604020202020204" pitchFamily="34" charset="0"/>
              <a:buChar char="•"/>
            </a:pPr>
            <a:r>
              <a:rPr lang="en-US" sz="3600" b="0" i="0" dirty="0">
                <a:effectLst/>
                <a:latin typeface="Arial Narrow" panose="020B0606020202030204" pitchFamily="34" charset="0"/>
              </a:rPr>
              <a:t>Li, Be, B, C, N, O, F and Na</a:t>
            </a:r>
            <a:endParaRPr lang="en-US" sz="3600"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38922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F144-F8B8-C7D9-FF42-EF99F8EBBFCC}"/>
              </a:ext>
            </a:extLst>
          </p:cNvPr>
          <p:cNvSpPr>
            <a:spLocks noGrp="1"/>
          </p:cNvSpPr>
          <p:nvPr>
            <p:ph type="title"/>
          </p:nvPr>
        </p:nvSpPr>
        <p:spPr>
          <a:xfrm>
            <a:off x="888207" y="235744"/>
            <a:ext cx="10058400" cy="1371600"/>
          </a:xfrm>
        </p:spPr>
        <p:txBody>
          <a:bodyPr/>
          <a:lstStyle/>
          <a:p>
            <a:r>
              <a:rPr lang="en-US" b="0" i="0" dirty="0">
                <a:solidFill>
                  <a:schemeClr val="tx1"/>
                </a:solidFill>
                <a:effectLst/>
                <a:latin typeface="Arial" panose="020B0604020202020204" pitchFamily="34" charset="0"/>
                <a:cs typeface="Arial" panose="020B0604020202020204" pitchFamily="34" charset="0"/>
              </a:rPr>
              <a:t>Dmitri </a:t>
            </a:r>
            <a:r>
              <a:rPr lang="en-US" b="0" i="0" dirty="0" err="1">
                <a:solidFill>
                  <a:schemeClr val="tx1"/>
                </a:solidFill>
                <a:effectLst/>
                <a:latin typeface="Arial" panose="020B0604020202020204" pitchFamily="34" charset="0"/>
                <a:cs typeface="Arial" panose="020B0604020202020204" pitchFamily="34" charset="0"/>
              </a:rPr>
              <a:t>Ivanovich</a:t>
            </a:r>
            <a:r>
              <a:rPr lang="en-US" b="0" i="0" dirty="0">
                <a:solidFill>
                  <a:schemeClr val="tx1"/>
                </a:solidFill>
                <a:effectLst/>
                <a:latin typeface="Arial" panose="020B0604020202020204" pitchFamily="34" charset="0"/>
                <a:cs typeface="Arial" panose="020B0604020202020204" pitchFamily="34" charset="0"/>
              </a:rPr>
              <a:t> Mendeleev (1869)</a:t>
            </a:r>
            <a:endParaRPr lang="en-US" dirty="0">
              <a:solidFill>
                <a:schemeClr val="tx1"/>
              </a:solidFill>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D0BE404E-6114-F602-5E37-65BF9CF6D0F8}"/>
              </a:ext>
            </a:extLst>
          </p:cNvPr>
          <p:cNvPicPr>
            <a:picLocks noGrp="1" noChangeAspect="1"/>
          </p:cNvPicPr>
          <p:nvPr>
            <p:ph idx="1"/>
          </p:nvPr>
        </p:nvPicPr>
        <p:blipFill>
          <a:blip r:embed="rId2"/>
          <a:stretch>
            <a:fillRect/>
          </a:stretch>
        </p:blipFill>
        <p:spPr>
          <a:xfrm>
            <a:off x="7841932" y="1607344"/>
            <a:ext cx="3588067" cy="4608062"/>
          </a:xfrm>
          <a:effectLst>
            <a:innerShdw blurRad="63500" dist="101600" dir="5400000">
              <a:prstClr val="black">
                <a:alpha val="50000"/>
              </a:prstClr>
            </a:innerShdw>
          </a:effectLst>
        </p:spPr>
      </p:pic>
      <p:sp>
        <p:nvSpPr>
          <p:cNvPr id="3" name="TextBox 2">
            <a:extLst>
              <a:ext uri="{FF2B5EF4-FFF2-40B4-BE49-F238E27FC236}">
                <a16:creationId xmlns:a16="http://schemas.microsoft.com/office/drawing/2014/main" id="{6FCC3EF3-7FD1-DB64-3F57-F7FC329ACAA7}"/>
              </a:ext>
            </a:extLst>
          </p:cNvPr>
          <p:cNvSpPr txBox="1"/>
          <p:nvPr/>
        </p:nvSpPr>
        <p:spPr>
          <a:xfrm>
            <a:off x="762001" y="1607344"/>
            <a:ext cx="6596539" cy="5016758"/>
          </a:xfrm>
          <a:prstGeom prst="rect">
            <a:avLst/>
          </a:prstGeom>
          <a:noFill/>
        </p:spPr>
        <p:txBody>
          <a:bodyPr wrap="square" rtlCol="0">
            <a:spAutoFit/>
          </a:bodyPr>
          <a:lstStyle/>
          <a:p>
            <a:pPr marL="457200" indent="-457200" algn="l">
              <a:buFont typeface="Arial" panose="020B0604020202020204" pitchFamily="34" charset="0"/>
              <a:buChar char="•"/>
            </a:pPr>
            <a:r>
              <a:rPr lang="en-US" sz="3200" dirty="0">
                <a:latin typeface="Proxima Nova"/>
              </a:rPr>
              <a:t>Considered as the “F</a:t>
            </a:r>
            <a:r>
              <a:rPr lang="en-US" sz="3200" b="0" i="0" dirty="0">
                <a:effectLst/>
                <a:latin typeface="Proxima Nova"/>
              </a:rPr>
              <a:t>ather of the periodic table”</a:t>
            </a:r>
            <a:endParaRPr lang="en-US" sz="3200" b="0" i="0" dirty="0">
              <a:effectLst/>
              <a:latin typeface="Helvetica Neue"/>
            </a:endParaRPr>
          </a:p>
          <a:p>
            <a:pPr marL="457200" indent="-457200" algn="l">
              <a:buFont typeface="Arial" panose="020B0604020202020204" pitchFamily="34" charset="0"/>
              <a:buChar char="•"/>
            </a:pPr>
            <a:r>
              <a:rPr lang="en-US" sz="3200" b="0" i="0" dirty="0">
                <a:effectLst/>
                <a:latin typeface="Helvetica Neue"/>
              </a:rPr>
              <a:t>Arranged the chemical elements by atomic mass.</a:t>
            </a:r>
          </a:p>
          <a:p>
            <a:pPr marL="457200" indent="-457200" algn="l">
              <a:buFont typeface="Arial" panose="020B0604020202020204" pitchFamily="34" charset="0"/>
              <a:buChar char="•"/>
            </a:pPr>
            <a:r>
              <a:rPr lang="en-US" sz="3200" dirty="0">
                <a:latin typeface="Helvetica Neue"/>
              </a:rPr>
              <a:t>He</a:t>
            </a:r>
            <a:r>
              <a:rPr lang="en-US" sz="3200" b="0" i="0" dirty="0">
                <a:effectLst/>
                <a:latin typeface="Helvetica Neue"/>
              </a:rPr>
              <a:t> predicted the discovery of other elements, and left spaces open in his periodic table for them.</a:t>
            </a:r>
          </a:p>
          <a:p>
            <a:pPr algn="l"/>
            <a:br>
              <a:rPr lang="en-US" sz="3200" b="0" i="0" dirty="0">
                <a:effectLst/>
                <a:latin typeface="Helvetica Neue"/>
              </a:rPr>
            </a:br>
            <a:endParaRPr lang="en-US" sz="3200" dirty="0"/>
          </a:p>
        </p:txBody>
      </p:sp>
    </p:spTree>
    <p:extLst>
      <p:ext uri="{BB962C8B-B14F-4D97-AF65-F5344CB8AC3E}">
        <p14:creationId xmlns:p14="http://schemas.microsoft.com/office/powerpoint/2010/main" val="52833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A8CA-2ED9-9D32-00B9-BDA27E56510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Julius </a:t>
            </a:r>
            <a:r>
              <a:rPr lang="en-US" dirty="0" err="1">
                <a:latin typeface="Arial" panose="020B0604020202020204" pitchFamily="34" charset="0"/>
                <a:cs typeface="Arial" panose="020B0604020202020204" pitchFamily="34" charset="0"/>
              </a:rPr>
              <a:t>Lothar</a:t>
            </a:r>
            <a:r>
              <a:rPr lang="en-US" dirty="0">
                <a:latin typeface="Arial" panose="020B0604020202020204" pitchFamily="34" charset="0"/>
                <a:cs typeface="Arial" panose="020B0604020202020204" pitchFamily="34" charset="0"/>
              </a:rPr>
              <a:t> Meyer</a:t>
            </a:r>
          </a:p>
        </p:txBody>
      </p:sp>
      <p:pic>
        <p:nvPicPr>
          <p:cNvPr id="4" name="Picture 4">
            <a:extLst>
              <a:ext uri="{FF2B5EF4-FFF2-40B4-BE49-F238E27FC236}">
                <a16:creationId xmlns:a16="http://schemas.microsoft.com/office/drawing/2014/main" id="{A7E5641D-7A4D-80E1-A330-AC8BE08BBA75}"/>
              </a:ext>
            </a:extLst>
          </p:cNvPr>
          <p:cNvPicPr>
            <a:picLocks noGrp="1" noChangeAspect="1"/>
          </p:cNvPicPr>
          <p:nvPr>
            <p:ph idx="1"/>
          </p:nvPr>
        </p:nvPicPr>
        <p:blipFill>
          <a:blip r:embed="rId2"/>
          <a:stretch>
            <a:fillRect/>
          </a:stretch>
        </p:blipFill>
        <p:spPr>
          <a:xfrm>
            <a:off x="7690582" y="1634841"/>
            <a:ext cx="4034693" cy="4580565"/>
          </a:xfrm>
        </p:spPr>
      </p:pic>
      <p:sp>
        <p:nvSpPr>
          <p:cNvPr id="3" name="TextBox 2">
            <a:extLst>
              <a:ext uri="{FF2B5EF4-FFF2-40B4-BE49-F238E27FC236}">
                <a16:creationId xmlns:a16="http://schemas.microsoft.com/office/drawing/2014/main" id="{EB2BEB36-394C-674E-B930-CB5E570EBDF6}"/>
              </a:ext>
            </a:extLst>
          </p:cNvPr>
          <p:cNvSpPr txBox="1"/>
          <p:nvPr/>
        </p:nvSpPr>
        <p:spPr>
          <a:xfrm>
            <a:off x="1066800" y="1814201"/>
            <a:ext cx="5916216" cy="4401205"/>
          </a:xfrm>
          <a:prstGeom prst="rect">
            <a:avLst/>
          </a:prstGeom>
          <a:noFill/>
        </p:spPr>
        <p:txBody>
          <a:bodyPr wrap="square" rtlCol="0">
            <a:spAutoFit/>
          </a:bodyPr>
          <a:lstStyle/>
          <a:p>
            <a:pPr marL="285750" indent="-285750" algn="l">
              <a:buFont typeface="Arial" panose="020B0604020202020204" pitchFamily="34" charset="0"/>
              <a:buChar char="•"/>
            </a:pPr>
            <a:r>
              <a:rPr lang="en-US" sz="4000" dirty="0">
                <a:solidFill>
                  <a:srgbClr val="000000"/>
                </a:solidFill>
                <a:latin typeface="Roboto" panose="02000000000000000000" pitchFamily="2" charset="0"/>
              </a:rPr>
              <a:t>1869</a:t>
            </a:r>
          </a:p>
          <a:p>
            <a:pPr marL="285750" indent="-285750" algn="l">
              <a:buFont typeface="Arial" panose="020B0604020202020204" pitchFamily="34" charset="0"/>
              <a:buChar char="•"/>
            </a:pPr>
            <a:r>
              <a:rPr lang="en-US" sz="4000" b="0" i="0" dirty="0">
                <a:solidFill>
                  <a:srgbClr val="000000"/>
                </a:solidFill>
                <a:effectLst/>
                <a:latin typeface="Roboto" panose="02000000000000000000" pitchFamily="2" charset="0"/>
              </a:rPr>
              <a:t>One of two scientists to independently discover the periodic law of chemical elements and pioneer the earliest periodic tables. </a:t>
            </a:r>
            <a:endParaRPr lang="en-US" sz="4000" dirty="0"/>
          </a:p>
        </p:txBody>
      </p:sp>
    </p:spTree>
    <p:extLst>
      <p:ext uri="{BB962C8B-B14F-4D97-AF65-F5344CB8AC3E}">
        <p14:creationId xmlns:p14="http://schemas.microsoft.com/office/powerpoint/2010/main" val="112041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2FA7-4AF2-DE94-875B-D2F1E60DA6D4}"/>
              </a:ext>
            </a:extLst>
          </p:cNvPr>
          <p:cNvSpPr>
            <a:spLocks noGrp="1"/>
          </p:cNvSpPr>
          <p:nvPr>
            <p:ph type="title"/>
          </p:nvPr>
        </p:nvSpPr>
        <p:spPr>
          <a:xfrm>
            <a:off x="1066800" y="413432"/>
            <a:ext cx="10058400" cy="1371600"/>
          </a:xfrm>
        </p:spPr>
        <p:txBody>
          <a:bodyPr/>
          <a:lstStyle/>
          <a:p>
            <a:r>
              <a:rPr lang="en-US" dirty="0">
                <a:latin typeface="Arial" panose="020B0604020202020204" pitchFamily="34" charset="0"/>
                <a:cs typeface="Arial" panose="020B0604020202020204" pitchFamily="34" charset="0"/>
              </a:rPr>
              <a:t>Henry Moseley </a:t>
            </a:r>
          </a:p>
        </p:txBody>
      </p:sp>
      <p:pic>
        <p:nvPicPr>
          <p:cNvPr id="4" name="Picture 4">
            <a:extLst>
              <a:ext uri="{FF2B5EF4-FFF2-40B4-BE49-F238E27FC236}">
                <a16:creationId xmlns:a16="http://schemas.microsoft.com/office/drawing/2014/main" id="{5EAFC54C-89A9-4A58-F9F7-CD07216B4D91}"/>
              </a:ext>
            </a:extLst>
          </p:cNvPr>
          <p:cNvPicPr>
            <a:picLocks noGrp="1" noChangeAspect="1"/>
          </p:cNvPicPr>
          <p:nvPr>
            <p:ph idx="1"/>
          </p:nvPr>
        </p:nvPicPr>
        <p:blipFill>
          <a:blip r:embed="rId2"/>
          <a:stretch>
            <a:fillRect/>
          </a:stretch>
        </p:blipFill>
        <p:spPr>
          <a:xfrm>
            <a:off x="7701757" y="1328394"/>
            <a:ext cx="4041944" cy="5047403"/>
          </a:xfrm>
        </p:spPr>
      </p:pic>
      <p:sp>
        <p:nvSpPr>
          <p:cNvPr id="3" name="TextBox 2">
            <a:extLst>
              <a:ext uri="{FF2B5EF4-FFF2-40B4-BE49-F238E27FC236}">
                <a16:creationId xmlns:a16="http://schemas.microsoft.com/office/drawing/2014/main" id="{2790AB09-26DD-F920-B0FA-C79562464715}"/>
              </a:ext>
            </a:extLst>
          </p:cNvPr>
          <p:cNvSpPr txBox="1"/>
          <p:nvPr/>
        </p:nvSpPr>
        <p:spPr>
          <a:xfrm>
            <a:off x="644752" y="1543705"/>
            <a:ext cx="6735509" cy="4832092"/>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latin typeface="Arial" panose="020B0604020202020204" pitchFamily="34" charset="0"/>
                <a:cs typeface="Arial" panose="020B0604020202020204" pitchFamily="34" charset="0"/>
              </a:rPr>
              <a:t>In 1913, he dis</a:t>
            </a:r>
            <a:r>
              <a:rPr lang="en-US" sz="2800" b="0" i="0" dirty="0">
                <a:effectLst/>
                <a:latin typeface="Arial" panose="020B0604020202020204" pitchFamily="34" charset="0"/>
                <a:cs typeface="Arial" panose="020B0604020202020204" pitchFamily="34" charset="0"/>
              </a:rPr>
              <a:t>covered that the ordering of the wavelengths of the x-ray emissions of the elements coincided with the ordering of the elements by atomic number.</a:t>
            </a:r>
          </a:p>
          <a:p>
            <a:pPr marL="285750" indent="-285750" algn="l">
              <a:buFont typeface="Arial" panose="020B0604020202020204" pitchFamily="34" charset="0"/>
              <a:buChar char="•"/>
            </a:pPr>
            <a:r>
              <a:rPr lang="en-US" sz="2800" b="0" i="0" dirty="0">
                <a:effectLst/>
                <a:latin typeface="Arial" panose="020B0604020202020204" pitchFamily="34" charset="0"/>
                <a:cs typeface="Arial" panose="020B0604020202020204" pitchFamily="34" charset="0"/>
              </a:rPr>
              <a:t>This discovery established that “the properties of the elements varied periodically with atomic number,” not atomic weight</a:t>
            </a:r>
            <a:r>
              <a:rPr lang="en-US" sz="2800"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sz="2800" dirty="0">
                <a:latin typeface="Arial" panose="020B0604020202020204" pitchFamily="34" charset="0"/>
                <a:cs typeface="Arial" panose="020B0604020202020204" pitchFamily="34" charset="0"/>
              </a:rPr>
              <a:t>He organized the periodic table based on atomic number.</a:t>
            </a:r>
          </a:p>
        </p:txBody>
      </p:sp>
    </p:spTree>
    <p:extLst>
      <p:ext uri="{BB962C8B-B14F-4D97-AF65-F5344CB8AC3E}">
        <p14:creationId xmlns:p14="http://schemas.microsoft.com/office/powerpoint/2010/main" val="376050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2B98-B6E9-DBDF-D8A8-78A43949424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Glenn Seaborg</a:t>
            </a:r>
          </a:p>
        </p:txBody>
      </p:sp>
      <p:sp>
        <p:nvSpPr>
          <p:cNvPr id="3" name="Content Placeholder 2">
            <a:extLst>
              <a:ext uri="{FF2B5EF4-FFF2-40B4-BE49-F238E27FC236}">
                <a16:creationId xmlns:a16="http://schemas.microsoft.com/office/drawing/2014/main" id="{970E9DDE-98DD-4FA0-051C-5905F5A867A5}"/>
              </a:ext>
            </a:extLst>
          </p:cNvPr>
          <p:cNvSpPr>
            <a:spLocks noGrp="1"/>
          </p:cNvSpPr>
          <p:nvPr>
            <p:ph idx="1"/>
          </p:nvPr>
        </p:nvSpPr>
        <p:spPr>
          <a:xfrm>
            <a:off x="1066800" y="2014194"/>
            <a:ext cx="6219825" cy="3931920"/>
          </a:xfrm>
        </p:spPr>
        <p:txBody>
          <a:bodyPr>
            <a:noAutofit/>
          </a:bodyPr>
          <a:lstStyle/>
          <a:p>
            <a:pPr marL="0" indent="0">
              <a:buNone/>
            </a:pPr>
            <a:r>
              <a:rPr lang="en-US" sz="3200" b="0" i="0" dirty="0">
                <a:solidFill>
                  <a:srgbClr val="000000"/>
                </a:solidFill>
                <a:effectLst/>
                <a:latin typeface="Arial" panose="020B0604020202020204" pitchFamily="34" charset="0"/>
                <a:cs typeface="Arial" panose="020B0604020202020204" pitchFamily="34" charset="0"/>
              </a:rPr>
              <a:t>• </a:t>
            </a:r>
            <a:r>
              <a:rPr lang="en-US" sz="3200" dirty="0">
                <a:solidFill>
                  <a:srgbClr val="000000"/>
                </a:solidFill>
                <a:latin typeface="Arial" panose="020B0604020202020204" pitchFamily="34" charset="0"/>
                <a:cs typeface="Arial" panose="020B0604020202020204" pitchFamily="34" charset="0"/>
              </a:rPr>
              <a:t>Id</a:t>
            </a:r>
            <a:r>
              <a:rPr lang="en-US" sz="3200" b="0" i="0" dirty="0">
                <a:solidFill>
                  <a:srgbClr val="000000"/>
                </a:solidFill>
                <a:effectLst/>
                <a:latin typeface="Arial" panose="020B0604020202020204" pitchFamily="34" charset="0"/>
                <a:cs typeface="Arial" panose="020B0604020202020204" pitchFamily="34" charset="0"/>
              </a:rPr>
              <a:t>entified lanthanides and actinides (atomic number &gt;92), which are usually placed below the periodic table in 1945.</a:t>
            </a:r>
            <a:endParaRPr lang="en-US" sz="3200" dirty="0">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34D84D8A-C5A0-3AE3-B672-784E162A7D5B}"/>
              </a:ext>
            </a:extLst>
          </p:cNvPr>
          <p:cNvPicPr>
            <a:picLocks noChangeAspect="1"/>
          </p:cNvPicPr>
          <p:nvPr/>
        </p:nvPicPr>
        <p:blipFill>
          <a:blip r:embed="rId2"/>
          <a:stretch>
            <a:fillRect/>
          </a:stretch>
        </p:blipFill>
        <p:spPr>
          <a:xfrm>
            <a:off x="7614232" y="1780863"/>
            <a:ext cx="3626824" cy="4576434"/>
          </a:xfrm>
          <a:prstGeom prst="rect">
            <a:avLst/>
          </a:prstGeom>
        </p:spPr>
      </p:pic>
    </p:spTree>
    <p:extLst>
      <p:ext uri="{BB962C8B-B14F-4D97-AF65-F5344CB8AC3E}">
        <p14:creationId xmlns:p14="http://schemas.microsoft.com/office/powerpoint/2010/main" val="1125387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5E17-25B2-02EE-4A2A-E1250A36E6EF}"/>
              </a:ext>
            </a:extLst>
          </p:cNvPr>
          <p:cNvSpPr>
            <a:spLocks noGrp="1"/>
          </p:cNvSpPr>
          <p:nvPr>
            <p:ph type="title"/>
          </p:nvPr>
        </p:nvSpPr>
        <p:spPr>
          <a:xfrm>
            <a:off x="2601821" y="1052817"/>
            <a:ext cx="10058400" cy="820446"/>
          </a:xfrm>
        </p:spPr>
        <p:txBody>
          <a:bodyPr>
            <a:normAutofit fontScale="90000"/>
          </a:bodyPr>
          <a:lstStyle/>
          <a:p>
            <a:r>
              <a:rPr lang="en-US" sz="6600" b="1" dirty="0"/>
              <a:t>Group vs. Period</a:t>
            </a:r>
          </a:p>
        </p:txBody>
      </p:sp>
      <p:sp>
        <p:nvSpPr>
          <p:cNvPr id="3" name="Content Placeholder 2">
            <a:extLst>
              <a:ext uri="{FF2B5EF4-FFF2-40B4-BE49-F238E27FC236}">
                <a16:creationId xmlns:a16="http://schemas.microsoft.com/office/drawing/2014/main" id="{2D755449-5DC9-2D92-62BB-4D577A230316}"/>
              </a:ext>
            </a:extLst>
          </p:cNvPr>
          <p:cNvSpPr>
            <a:spLocks noGrp="1"/>
          </p:cNvSpPr>
          <p:nvPr>
            <p:ph idx="1"/>
          </p:nvPr>
        </p:nvSpPr>
        <p:spPr>
          <a:xfrm>
            <a:off x="1066800" y="1463040"/>
            <a:ext cx="10058400" cy="4063034"/>
          </a:xfrm>
        </p:spPr>
        <p:txBody>
          <a:bodyPr>
            <a:normAutofit/>
          </a:bodyPr>
          <a:lstStyle/>
          <a:p>
            <a:pPr marL="0" indent="0" fontAlgn="base">
              <a:buNone/>
            </a:pPr>
            <a:endParaRPr lang="en-US" sz="4400" b="1" i="0" dirty="0">
              <a:effectLst/>
              <a:latin typeface="Poppins" panose="020B0502040504020204" pitchFamily="34" charset="0"/>
            </a:endParaRPr>
          </a:p>
          <a:p>
            <a:pPr marL="0" indent="0" fontAlgn="base">
              <a:buNone/>
            </a:pPr>
            <a:r>
              <a:rPr lang="en-US" sz="4400" b="0" i="0" dirty="0">
                <a:effectLst/>
                <a:latin typeface="Lato" panose="02000000000000000000" pitchFamily="2" charset="0"/>
              </a:rPr>
              <a:t>Groups are the columns of the periodic table, and periods are the rows. There are 18 groups, and there are 7 periods plus the </a:t>
            </a:r>
            <a:r>
              <a:rPr lang="en-US" sz="4400" b="0" dirty="0">
                <a:effectLst/>
                <a:latin typeface="inherit"/>
                <a:hlinkClick r:id="rId2">
                  <a:extLst>
                    <a:ext uri="{A12FA001-AC4F-418D-AE19-62706E023703}">
                      <ahyp:hlinkClr xmlns:ahyp="http://schemas.microsoft.com/office/drawing/2018/hyperlinkcolor" val="tx"/>
                    </a:ext>
                  </a:extLst>
                </a:hlinkClick>
              </a:rPr>
              <a:t>lanthanides</a:t>
            </a:r>
            <a:r>
              <a:rPr lang="en-US" sz="4400" b="0" i="0" dirty="0">
                <a:effectLst/>
                <a:latin typeface="Lato" panose="02000000000000000000" pitchFamily="2" charset="0"/>
              </a:rPr>
              <a:t> and </a:t>
            </a:r>
            <a:r>
              <a:rPr lang="en-US" sz="4400" b="0" i="0" dirty="0">
                <a:effectLst/>
                <a:latin typeface="inherit"/>
                <a:hlinkClick r:id="rId3">
                  <a:extLst>
                    <a:ext uri="{A12FA001-AC4F-418D-AE19-62706E023703}">
                      <ahyp:hlinkClr xmlns:ahyp="http://schemas.microsoft.com/office/drawing/2018/hyperlinkcolor" val="tx"/>
                    </a:ext>
                  </a:extLst>
                </a:hlinkClick>
              </a:rPr>
              <a:t>actinides</a:t>
            </a:r>
            <a:r>
              <a:rPr lang="en-US" sz="4400" b="0" i="0" dirty="0">
                <a:effectLst/>
                <a:latin typeface="Lato" panose="02000000000000000000" pitchFamily="2" charset="0"/>
              </a:rPr>
              <a:t>.</a:t>
            </a:r>
          </a:p>
          <a:p>
            <a:pPr marL="0" indent="0">
              <a:buNone/>
            </a:pPr>
            <a:endParaRPr lang="en-US" sz="4400" dirty="0"/>
          </a:p>
        </p:txBody>
      </p:sp>
    </p:spTree>
    <p:extLst>
      <p:ext uri="{BB962C8B-B14F-4D97-AF65-F5344CB8AC3E}">
        <p14:creationId xmlns:p14="http://schemas.microsoft.com/office/powerpoint/2010/main" val="2840315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2971-3030-4A85-97DC-F0D501DA146C}"/>
              </a:ext>
            </a:extLst>
          </p:cNvPr>
          <p:cNvSpPr>
            <a:spLocks noGrp="1"/>
          </p:cNvSpPr>
          <p:nvPr>
            <p:ph type="title"/>
          </p:nvPr>
        </p:nvSpPr>
        <p:spPr/>
        <p:txBody>
          <a:bodyPr/>
          <a:lstStyle/>
          <a:p>
            <a:endParaRPr lang="en-PH"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Web Viewer">
                <a:extLst>
                  <a:ext uri="{FF2B5EF4-FFF2-40B4-BE49-F238E27FC236}">
                    <a16:creationId xmlns:a16="http://schemas.microsoft.com/office/drawing/2014/main" id="{CF66430F-CCD8-43B4-9696-598C3793FA95}"/>
                  </a:ext>
                </a:extLst>
              </p:cNvPr>
              <p:cNvGraphicFramePr>
                <a:graphicFrameLocks noGrp="1"/>
              </p:cNvGraphicFramePr>
              <p:nvPr>
                <p:ph idx="1"/>
                <p:extLst>
                  <p:ext uri="{D42A27DB-BD31-4B8C-83A1-F6EECF244321}">
                    <p14:modId xmlns:p14="http://schemas.microsoft.com/office/powerpoint/2010/main" val="653265704"/>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Web Viewer">
                <a:extLst>
                  <a:ext uri="{FF2B5EF4-FFF2-40B4-BE49-F238E27FC236}">
                    <a16:creationId xmlns:a16="http://schemas.microsoft.com/office/drawing/2014/main" id="{CF66430F-CCD8-43B4-9696-598C3793FA95}"/>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517437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954821F-C81D-908C-C859-26BC43E44B26}"/>
              </a:ext>
            </a:extLst>
          </p:cNvPr>
          <p:cNvPicPr>
            <a:picLocks noChangeAspect="1"/>
          </p:cNvPicPr>
          <p:nvPr/>
        </p:nvPicPr>
        <p:blipFill>
          <a:blip r:embed="rId2"/>
          <a:srcRect/>
          <a:stretch/>
        </p:blipFill>
        <p:spPr>
          <a:xfrm>
            <a:off x="0" y="112777"/>
            <a:ext cx="12191999" cy="6632447"/>
          </a:xfrm>
          <a:prstGeom prst="rect">
            <a:avLst/>
          </a:prstGeom>
        </p:spPr>
      </p:pic>
    </p:spTree>
    <p:extLst>
      <p:ext uri="{BB962C8B-B14F-4D97-AF65-F5344CB8AC3E}">
        <p14:creationId xmlns:p14="http://schemas.microsoft.com/office/powerpoint/2010/main" val="387920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7B23-0DF2-7C1E-F69D-BA5226BA8E6F}"/>
              </a:ext>
            </a:extLst>
          </p:cNvPr>
          <p:cNvSpPr>
            <a:spLocks noGrp="1"/>
          </p:cNvSpPr>
          <p:nvPr>
            <p:ph type="title"/>
          </p:nvPr>
        </p:nvSpPr>
        <p:spPr>
          <a:xfrm>
            <a:off x="1066800" y="410052"/>
            <a:ext cx="10058400" cy="1371600"/>
          </a:xfrm>
        </p:spPr>
        <p:txBody>
          <a:bodyPr/>
          <a:lstStyle/>
          <a:p>
            <a:r>
              <a:rPr lang="en-US" dirty="0">
                <a:latin typeface="Arial" panose="020B0604020202020204" pitchFamily="34" charset="0"/>
                <a:cs typeface="Arial" panose="020B0604020202020204" pitchFamily="34" charset="0"/>
              </a:rPr>
              <a:t>In this lesson, you will…</a:t>
            </a:r>
          </a:p>
        </p:txBody>
      </p:sp>
      <p:sp>
        <p:nvSpPr>
          <p:cNvPr id="3" name="Content Placeholder 2">
            <a:extLst>
              <a:ext uri="{FF2B5EF4-FFF2-40B4-BE49-F238E27FC236}">
                <a16:creationId xmlns:a16="http://schemas.microsoft.com/office/drawing/2014/main" id="{A0DBB7B4-6F53-2B0D-49D5-05AFA26F0DEA}"/>
              </a:ext>
            </a:extLst>
          </p:cNvPr>
          <p:cNvSpPr>
            <a:spLocks noGrp="1"/>
          </p:cNvSpPr>
          <p:nvPr>
            <p:ph idx="1"/>
          </p:nvPr>
        </p:nvSpPr>
        <p:spPr>
          <a:xfrm>
            <a:off x="914400" y="1781652"/>
            <a:ext cx="10363200" cy="4433754"/>
          </a:xfrm>
        </p:spPr>
        <p:txBody>
          <a:bodyPr>
            <a:noAutofit/>
          </a:bodyPr>
          <a:lstStyle/>
          <a:p>
            <a:r>
              <a:rPr lang="en-US" sz="3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Tr</a:t>
            </a:r>
            <a:r>
              <a:rPr lang="en-PH" sz="3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ace the historical development of  periodic table</a:t>
            </a:r>
            <a:r>
              <a:rPr lang="en-US" sz="3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r>
              <a:rPr lang="en-US" sz="3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PH" sz="3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Distinguish the element’s group/period and the arrangement of elements in a periodic table</a:t>
            </a:r>
            <a:r>
              <a:rPr lang="en-US" sz="3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r>
              <a:rPr lang="en-US" sz="3600" dirty="0">
                <a:effectLst/>
                <a:latin typeface="Arial" panose="020B0604020202020204" pitchFamily="34" charset="0"/>
                <a:ea typeface="Calibri" panose="020F0502020204030204" pitchFamily="34" charset="0"/>
                <a:cs typeface="Arial" panose="020B0604020202020204" pitchFamily="34" charset="0"/>
              </a:rPr>
              <a:t> </a:t>
            </a:r>
            <a:r>
              <a:rPr lang="en-PH" sz="3600" dirty="0">
                <a:effectLst/>
                <a:latin typeface="Arial" panose="020B0604020202020204" pitchFamily="34" charset="0"/>
                <a:ea typeface="Calibri" panose="020F0502020204030204" pitchFamily="34" charset="0"/>
                <a:cs typeface="Arial" panose="020B0604020202020204" pitchFamily="34" charset="0"/>
              </a:rPr>
              <a:t>Create a timeline of the important people behind the development of the periodic table</a:t>
            </a:r>
            <a:r>
              <a:rPr lang="en-US" sz="3600" dirty="0">
                <a:effectLst/>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78301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D1D-628E-4408-8632-5A2982FDFE0B}"/>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65A3289E-29EA-4A88-ABF2-B4788EC20A61}"/>
              </a:ext>
            </a:extLst>
          </p:cNvPr>
          <p:cNvPicPr>
            <a:picLocks noGrp="1" noChangeAspect="1"/>
          </p:cNvPicPr>
          <p:nvPr>
            <p:ph idx="1"/>
          </p:nvPr>
        </p:nvPicPr>
        <p:blipFill>
          <a:blip r:embed="rId2"/>
          <a:stretch>
            <a:fillRect/>
          </a:stretch>
        </p:blipFill>
        <p:spPr>
          <a:xfrm>
            <a:off x="336586" y="1030443"/>
            <a:ext cx="11518827" cy="4055923"/>
          </a:xfrm>
        </p:spPr>
      </p:pic>
    </p:spTree>
    <p:extLst>
      <p:ext uri="{BB962C8B-B14F-4D97-AF65-F5344CB8AC3E}">
        <p14:creationId xmlns:p14="http://schemas.microsoft.com/office/powerpoint/2010/main" val="2420985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35E6-3BD2-479D-8310-D7ECDECF5DA2}"/>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D1712357-FEE1-4B85-9D35-0D35661FEDBE}"/>
              </a:ext>
            </a:extLst>
          </p:cNvPr>
          <p:cNvSpPr>
            <a:spLocks noGrp="1"/>
          </p:cNvSpPr>
          <p:nvPr>
            <p:ph idx="1"/>
          </p:nvPr>
        </p:nvSpPr>
        <p:spPr/>
        <p:txBody>
          <a:bodyPr/>
          <a:lstStyle/>
          <a:p>
            <a:endParaRPr lang="en-PH" dirty="0"/>
          </a:p>
        </p:txBody>
      </p:sp>
      <p:pic>
        <p:nvPicPr>
          <p:cNvPr id="1026" name="Picture 2">
            <a:extLst>
              <a:ext uri="{FF2B5EF4-FFF2-40B4-BE49-F238E27FC236}">
                <a16:creationId xmlns:a16="http://schemas.microsoft.com/office/drawing/2014/main" id="{11E777B4-6733-43BE-A704-BD4797470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39" y="137026"/>
            <a:ext cx="9709400" cy="658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63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35E6-3BD2-479D-8310-D7ECDECF5DA2}"/>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D1712357-FEE1-4B85-9D35-0D35661FEDBE}"/>
              </a:ext>
            </a:extLst>
          </p:cNvPr>
          <p:cNvSpPr>
            <a:spLocks noGrp="1"/>
          </p:cNvSpPr>
          <p:nvPr>
            <p:ph idx="1"/>
          </p:nvPr>
        </p:nvSpPr>
        <p:spPr/>
        <p:txBody>
          <a:bodyPr/>
          <a:lstStyle/>
          <a:p>
            <a:endParaRPr lang="en-PH" dirty="0"/>
          </a:p>
        </p:txBody>
      </p:sp>
      <p:pic>
        <p:nvPicPr>
          <p:cNvPr id="1026" name="Picture 2">
            <a:extLst>
              <a:ext uri="{FF2B5EF4-FFF2-40B4-BE49-F238E27FC236}">
                <a16:creationId xmlns:a16="http://schemas.microsoft.com/office/drawing/2014/main" id="{11E777B4-6733-43BE-A704-BD4797470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39" y="137026"/>
            <a:ext cx="9709400" cy="65839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6EF01C5-BC73-4445-8111-25C85351CDED}"/>
              </a:ext>
            </a:extLst>
          </p:cNvPr>
          <p:cNvPicPr>
            <a:picLocks noChangeAspect="1"/>
          </p:cNvPicPr>
          <p:nvPr/>
        </p:nvPicPr>
        <p:blipFill>
          <a:blip r:embed="rId3"/>
          <a:stretch>
            <a:fillRect/>
          </a:stretch>
        </p:blipFill>
        <p:spPr>
          <a:xfrm>
            <a:off x="8935419" y="5685821"/>
            <a:ext cx="3359323" cy="692186"/>
          </a:xfrm>
          <a:prstGeom prst="rect">
            <a:avLst/>
          </a:prstGeom>
        </p:spPr>
      </p:pic>
    </p:spTree>
    <p:extLst>
      <p:ext uri="{BB962C8B-B14F-4D97-AF65-F5344CB8AC3E}">
        <p14:creationId xmlns:p14="http://schemas.microsoft.com/office/powerpoint/2010/main" val="2556896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35E6-3BD2-479D-8310-D7ECDECF5DA2}"/>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D1712357-FEE1-4B85-9D35-0D35661FEDBE}"/>
              </a:ext>
            </a:extLst>
          </p:cNvPr>
          <p:cNvSpPr>
            <a:spLocks noGrp="1"/>
          </p:cNvSpPr>
          <p:nvPr>
            <p:ph idx="1"/>
          </p:nvPr>
        </p:nvSpPr>
        <p:spPr/>
        <p:txBody>
          <a:bodyPr/>
          <a:lstStyle/>
          <a:p>
            <a:endParaRPr lang="en-PH" dirty="0"/>
          </a:p>
        </p:txBody>
      </p:sp>
      <p:pic>
        <p:nvPicPr>
          <p:cNvPr id="1026" name="Picture 2">
            <a:extLst>
              <a:ext uri="{FF2B5EF4-FFF2-40B4-BE49-F238E27FC236}">
                <a16:creationId xmlns:a16="http://schemas.microsoft.com/office/drawing/2014/main" id="{11E777B4-6733-43BE-A704-BD4797470D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745"/>
          <a:stretch/>
        </p:blipFill>
        <p:spPr bwMode="auto">
          <a:xfrm>
            <a:off x="95039" y="137026"/>
            <a:ext cx="9709400" cy="5020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6EF01C5-BC73-4445-8111-25C85351CDED}"/>
              </a:ext>
            </a:extLst>
          </p:cNvPr>
          <p:cNvPicPr>
            <a:picLocks noChangeAspect="1"/>
          </p:cNvPicPr>
          <p:nvPr/>
        </p:nvPicPr>
        <p:blipFill>
          <a:blip r:embed="rId3"/>
          <a:stretch>
            <a:fillRect/>
          </a:stretch>
        </p:blipFill>
        <p:spPr>
          <a:xfrm>
            <a:off x="6236414" y="5404720"/>
            <a:ext cx="5688458" cy="1172102"/>
          </a:xfrm>
          <a:prstGeom prst="rect">
            <a:avLst/>
          </a:prstGeom>
        </p:spPr>
      </p:pic>
    </p:spTree>
    <p:extLst>
      <p:ext uri="{BB962C8B-B14F-4D97-AF65-F5344CB8AC3E}">
        <p14:creationId xmlns:p14="http://schemas.microsoft.com/office/powerpoint/2010/main" val="167102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23C5-662A-B716-4EF7-A12107FA527C}"/>
              </a:ext>
            </a:extLst>
          </p:cNvPr>
          <p:cNvSpPr>
            <a:spLocks noGrp="1"/>
          </p:cNvSpPr>
          <p:nvPr>
            <p:ph type="title"/>
          </p:nvPr>
        </p:nvSpPr>
        <p:spPr>
          <a:xfrm>
            <a:off x="280988" y="1768078"/>
            <a:ext cx="11911012" cy="2945011"/>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Autofit/>
          </a:bodyPr>
          <a:lstStyle/>
          <a:p>
            <a:pPr algn="ctr"/>
            <a:r>
              <a:rPr lang="en-US" sz="6600" dirty="0"/>
              <a:t>Grouping the Elements:</a:t>
            </a:r>
            <a:br>
              <a:rPr lang="en-US" sz="6600" dirty="0"/>
            </a:br>
            <a:r>
              <a:rPr lang="en-US" sz="6600" dirty="0"/>
              <a:t>Metals/Non-Metals/ Metalloids</a:t>
            </a:r>
          </a:p>
        </p:txBody>
      </p:sp>
    </p:spTree>
    <p:extLst>
      <p:ext uri="{BB962C8B-B14F-4D97-AF65-F5344CB8AC3E}">
        <p14:creationId xmlns:p14="http://schemas.microsoft.com/office/powerpoint/2010/main" val="3242560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A18A-5B18-F771-B047-DD104D564546}"/>
              </a:ext>
            </a:extLst>
          </p:cNvPr>
          <p:cNvSpPr>
            <a:spLocks noGrp="1"/>
          </p:cNvSpPr>
          <p:nvPr>
            <p:ph type="title"/>
          </p:nvPr>
        </p:nvSpPr>
        <p:spPr/>
        <p:txBody>
          <a:bodyPr/>
          <a:lstStyle/>
          <a:p>
            <a:r>
              <a:rPr lang="en-US" dirty="0"/>
              <a:t>Metals</a:t>
            </a:r>
          </a:p>
        </p:txBody>
      </p:sp>
      <p:pic>
        <p:nvPicPr>
          <p:cNvPr id="4" name="Picture 4">
            <a:extLst>
              <a:ext uri="{FF2B5EF4-FFF2-40B4-BE49-F238E27FC236}">
                <a16:creationId xmlns:a16="http://schemas.microsoft.com/office/drawing/2014/main" id="{2BDF99A0-6D0C-6B25-533E-E7F5F27F3C5A}"/>
              </a:ext>
            </a:extLst>
          </p:cNvPr>
          <p:cNvPicPr>
            <a:picLocks noGrp="1" noChangeAspect="1"/>
          </p:cNvPicPr>
          <p:nvPr>
            <p:ph idx="1"/>
          </p:nvPr>
        </p:nvPicPr>
        <p:blipFill>
          <a:blip r:embed="rId2"/>
          <a:stretch>
            <a:fillRect/>
          </a:stretch>
        </p:blipFill>
        <p:spPr>
          <a:xfrm>
            <a:off x="160734" y="0"/>
            <a:ext cx="12031266" cy="6846691"/>
          </a:xfrm>
        </p:spPr>
      </p:pic>
    </p:spTree>
    <p:extLst>
      <p:ext uri="{BB962C8B-B14F-4D97-AF65-F5344CB8AC3E}">
        <p14:creationId xmlns:p14="http://schemas.microsoft.com/office/powerpoint/2010/main" val="1199890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1D8C-61C3-7369-8B73-62A2926F2BE2}"/>
              </a:ext>
            </a:extLst>
          </p:cNvPr>
          <p:cNvSpPr>
            <a:spLocks noGrp="1"/>
          </p:cNvSpPr>
          <p:nvPr>
            <p:ph type="title"/>
          </p:nvPr>
        </p:nvSpPr>
        <p:spPr/>
        <p:txBody>
          <a:bodyPr/>
          <a:lstStyle/>
          <a:p>
            <a:r>
              <a:rPr lang="en-US" dirty="0"/>
              <a:t>Non-metals</a:t>
            </a:r>
          </a:p>
        </p:txBody>
      </p:sp>
      <p:pic>
        <p:nvPicPr>
          <p:cNvPr id="4" name="Picture 4">
            <a:extLst>
              <a:ext uri="{FF2B5EF4-FFF2-40B4-BE49-F238E27FC236}">
                <a16:creationId xmlns:a16="http://schemas.microsoft.com/office/drawing/2014/main" id="{10721411-638C-2B6B-9138-1985C5F49FC3}"/>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6785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5FB9-6BED-E847-7986-122EDD41FBB0}"/>
              </a:ext>
            </a:extLst>
          </p:cNvPr>
          <p:cNvSpPr>
            <a:spLocks noGrp="1"/>
          </p:cNvSpPr>
          <p:nvPr>
            <p:ph type="title"/>
          </p:nvPr>
        </p:nvSpPr>
        <p:spPr/>
        <p:txBody>
          <a:bodyPr/>
          <a:lstStyle/>
          <a:p>
            <a:r>
              <a:rPr lang="en-US" dirty="0"/>
              <a:t>Metalloids</a:t>
            </a:r>
          </a:p>
        </p:txBody>
      </p:sp>
      <p:pic>
        <p:nvPicPr>
          <p:cNvPr id="4" name="Picture 4">
            <a:extLst>
              <a:ext uri="{FF2B5EF4-FFF2-40B4-BE49-F238E27FC236}">
                <a16:creationId xmlns:a16="http://schemas.microsoft.com/office/drawing/2014/main" id="{14DC9914-AA01-27ED-146E-0C277453D74B}"/>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576085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2971-3030-4A85-97DC-F0D501DA146C}"/>
              </a:ext>
            </a:extLst>
          </p:cNvPr>
          <p:cNvSpPr>
            <a:spLocks noGrp="1"/>
          </p:cNvSpPr>
          <p:nvPr>
            <p:ph type="title"/>
          </p:nvPr>
        </p:nvSpPr>
        <p:spPr/>
        <p:txBody>
          <a:bodyPr/>
          <a:lstStyle/>
          <a:p>
            <a:endParaRPr lang="en-PH"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Web Viewer">
                <a:extLst>
                  <a:ext uri="{FF2B5EF4-FFF2-40B4-BE49-F238E27FC236}">
                    <a16:creationId xmlns:a16="http://schemas.microsoft.com/office/drawing/2014/main" id="{CF66430F-CCD8-43B4-9696-598C3793FA95}"/>
                  </a:ext>
                </a:extLst>
              </p:cNvPr>
              <p:cNvGraphicFramePr>
                <a:graphicFrameLocks noGrp="1"/>
              </p:cNvGraphicFramePr>
              <p:nvPr>
                <p:ph idx="1"/>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Web Viewer">
                <a:extLst>
                  <a:ext uri="{FF2B5EF4-FFF2-40B4-BE49-F238E27FC236}">
                    <a16:creationId xmlns:a16="http://schemas.microsoft.com/office/drawing/2014/main" id="{CF66430F-CCD8-43B4-9696-598C3793FA95}"/>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427227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9B81-E452-BB13-C77B-DEB3A47C1CE9}"/>
              </a:ext>
            </a:extLst>
          </p:cNvPr>
          <p:cNvSpPr>
            <a:spLocks noGrp="1"/>
          </p:cNvSpPr>
          <p:nvPr>
            <p:ph type="title"/>
          </p:nvPr>
        </p:nvSpPr>
        <p:spPr>
          <a:xfrm>
            <a:off x="209549" y="2103121"/>
            <a:ext cx="11827670" cy="2343864"/>
          </a:xfrm>
          <a:ln/>
        </p:spPr>
        <p:style>
          <a:lnRef idx="2">
            <a:schemeClr val="accent1"/>
          </a:lnRef>
          <a:fillRef idx="1">
            <a:schemeClr val="lt1"/>
          </a:fillRef>
          <a:effectRef idx="0">
            <a:schemeClr val="accent1"/>
          </a:effectRef>
          <a:fontRef idx="minor">
            <a:schemeClr val="dk1"/>
          </a:fontRef>
        </p:style>
        <p:txBody>
          <a:bodyPr>
            <a:noAutofit/>
          </a:bodyPr>
          <a:lstStyle/>
          <a:p>
            <a:pPr algn="ctr"/>
            <a:r>
              <a:rPr lang="en-US" sz="7200" dirty="0">
                <a:latin typeface="Arial" panose="020B0604020202020204" pitchFamily="34" charset="0"/>
                <a:cs typeface="Arial" panose="020B0604020202020204" pitchFamily="34" charset="0"/>
              </a:rPr>
              <a:t>The s, p, d and f block Elements</a:t>
            </a:r>
          </a:p>
        </p:txBody>
      </p:sp>
      <p:sp>
        <p:nvSpPr>
          <p:cNvPr id="3" name="Content Placeholder 2">
            <a:extLst>
              <a:ext uri="{FF2B5EF4-FFF2-40B4-BE49-F238E27FC236}">
                <a16:creationId xmlns:a16="http://schemas.microsoft.com/office/drawing/2014/main" id="{2838402A-D7D3-791A-E312-FD1D1FF2B936}"/>
              </a:ext>
            </a:extLst>
          </p:cNvPr>
          <p:cNvSpPr>
            <a:spLocks noGrp="1"/>
          </p:cNvSpPr>
          <p:nvPr>
            <p:ph idx="1"/>
          </p:nvPr>
        </p:nvSpPr>
        <p:spPr/>
        <p:txBody>
          <a:bodyPr/>
          <a:lstStyle/>
          <a:p>
            <a:r>
              <a:rPr lang="en-US" dirty="0"/>
              <a:t>T</a:t>
            </a:r>
          </a:p>
        </p:txBody>
      </p:sp>
    </p:spTree>
    <p:extLst>
      <p:ext uri="{BB962C8B-B14F-4D97-AF65-F5344CB8AC3E}">
        <p14:creationId xmlns:p14="http://schemas.microsoft.com/office/powerpoint/2010/main" val="259449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826F64-98A2-C678-D279-981C6F22A063}"/>
              </a:ext>
            </a:extLst>
          </p:cNvPr>
          <p:cNvSpPr>
            <a:spLocks noGrp="1"/>
          </p:cNvSpPr>
          <p:nvPr>
            <p:ph type="title"/>
          </p:nvPr>
        </p:nvSpPr>
        <p:spPr/>
        <p:txBody>
          <a:bodyPr/>
          <a:lstStyle/>
          <a:p>
            <a:endParaRPr lang="en-US"/>
          </a:p>
        </p:txBody>
      </p:sp>
      <p:pic>
        <p:nvPicPr>
          <p:cNvPr id="5" name="Picture 5">
            <a:extLst>
              <a:ext uri="{FF2B5EF4-FFF2-40B4-BE49-F238E27FC236}">
                <a16:creationId xmlns:a16="http://schemas.microsoft.com/office/drawing/2014/main" id="{0E0F9E27-AB4A-649A-28D2-B6001A883984}"/>
              </a:ext>
            </a:extLst>
          </p:cNvPr>
          <p:cNvPicPr>
            <a:picLocks noChangeAspect="1"/>
          </p:cNvPicPr>
          <p:nvPr/>
        </p:nvPicPr>
        <p:blipFill>
          <a:blip r:embed="rId2"/>
          <a:stretch>
            <a:fillRect/>
          </a:stretch>
        </p:blipFill>
        <p:spPr>
          <a:xfrm>
            <a:off x="0" y="0"/>
            <a:ext cx="12192000" cy="6852329"/>
          </a:xfrm>
          <a:prstGeom prst="rect">
            <a:avLst/>
          </a:prstGeom>
        </p:spPr>
      </p:pic>
    </p:spTree>
    <p:extLst>
      <p:ext uri="{BB962C8B-B14F-4D97-AF65-F5344CB8AC3E}">
        <p14:creationId xmlns:p14="http://schemas.microsoft.com/office/powerpoint/2010/main" val="3224124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F46BA-34AB-4EF1-7033-9CC0824F4E71}"/>
              </a:ext>
            </a:extLst>
          </p:cNvPr>
          <p:cNvSpPr>
            <a:spLocks noGrp="1"/>
          </p:cNvSpPr>
          <p:nvPr>
            <p:ph idx="1"/>
          </p:nvPr>
        </p:nvSpPr>
        <p:spPr>
          <a:xfrm>
            <a:off x="1066800" y="1013698"/>
            <a:ext cx="10058400" cy="3931920"/>
          </a:xfrm>
        </p:spPr>
        <p:txBody>
          <a:bodyPr>
            <a:noAutofit/>
          </a:bodyPr>
          <a:lstStyle/>
          <a:p>
            <a:r>
              <a:rPr lang="en-US" sz="3600" b="1" i="1" dirty="0">
                <a:solidFill>
                  <a:srgbClr val="000000"/>
                </a:solidFill>
                <a:effectLst/>
                <a:latin typeface="Open Sans" panose="02000000000000000000" pitchFamily="2" charset="0"/>
              </a:rPr>
              <a:t> </a:t>
            </a:r>
            <a:endParaRPr lang="en-US" sz="3600" dirty="0"/>
          </a:p>
        </p:txBody>
      </p:sp>
      <p:pic>
        <p:nvPicPr>
          <p:cNvPr id="2" name="Picture 3">
            <a:extLst>
              <a:ext uri="{FF2B5EF4-FFF2-40B4-BE49-F238E27FC236}">
                <a16:creationId xmlns:a16="http://schemas.microsoft.com/office/drawing/2014/main" id="{8D2CF7BD-9C52-9BB5-174F-025ECC108AE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351022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085763F-B416-01A9-E4D8-38CD22BB4670}"/>
              </a:ext>
            </a:extLst>
          </p:cNvPr>
          <p:cNvPicPr>
            <a:picLocks noChangeAspect="1"/>
          </p:cNvPicPr>
          <p:nvPr/>
        </p:nvPicPr>
        <p:blipFill>
          <a:blip r:embed="rId2"/>
          <a:srcRect/>
          <a:stretch/>
        </p:blipFill>
        <p:spPr>
          <a:xfrm>
            <a:off x="0" y="0"/>
            <a:ext cx="12192000" cy="6857999"/>
          </a:xfrm>
          <a:prstGeom prst="rect">
            <a:avLst/>
          </a:prstGeom>
        </p:spPr>
      </p:pic>
      <p:sp>
        <p:nvSpPr>
          <p:cNvPr id="2" name="Title 1">
            <a:extLst>
              <a:ext uri="{FF2B5EF4-FFF2-40B4-BE49-F238E27FC236}">
                <a16:creationId xmlns:a16="http://schemas.microsoft.com/office/drawing/2014/main" id="{A20C1350-B8C8-9389-121F-AFCE408C5AF6}"/>
              </a:ext>
            </a:extLst>
          </p:cNvPr>
          <p:cNvSpPr>
            <a:spLocks noGrp="1"/>
          </p:cNvSpPr>
          <p:nvPr>
            <p:ph type="title"/>
          </p:nvPr>
        </p:nvSpPr>
        <p:spPr>
          <a:xfrm>
            <a:off x="1066800" y="1130326"/>
            <a:ext cx="10058400" cy="1371600"/>
          </a:xfrm>
        </p:spPr>
        <p:style>
          <a:lnRef idx="2">
            <a:schemeClr val="dk1"/>
          </a:lnRef>
          <a:fillRef idx="1">
            <a:schemeClr val="lt1"/>
          </a:fillRef>
          <a:effectRef idx="0">
            <a:schemeClr val="dk1"/>
          </a:effectRef>
          <a:fontRef idx="minor">
            <a:schemeClr val="dk1"/>
          </a:fontRef>
        </p:style>
        <p:txBody>
          <a:bodyPr/>
          <a:lstStyle/>
          <a:p>
            <a:pPr algn="ctr"/>
            <a:r>
              <a:rPr lang="en-US" dirty="0"/>
              <a:t>Application</a:t>
            </a:r>
          </a:p>
        </p:txBody>
      </p:sp>
      <p:sp>
        <p:nvSpPr>
          <p:cNvPr id="3" name="Content Placeholder 2">
            <a:extLst>
              <a:ext uri="{FF2B5EF4-FFF2-40B4-BE49-F238E27FC236}">
                <a16:creationId xmlns:a16="http://schemas.microsoft.com/office/drawing/2014/main" id="{1CDA652D-0AEF-61CC-79A9-5B05C2A57DA9}"/>
              </a:ext>
            </a:extLst>
          </p:cNvPr>
          <p:cNvSpPr>
            <a:spLocks noGrp="1"/>
          </p:cNvSpPr>
          <p:nvPr>
            <p:ph idx="1"/>
          </p:nvPr>
        </p:nvSpPr>
        <p:spPr>
          <a:xfrm>
            <a:off x="1066800" y="3239347"/>
            <a:ext cx="10058400" cy="2422076"/>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4400" dirty="0">
                <a:solidFill>
                  <a:srgbClr val="000000"/>
                </a:solidFill>
                <a:latin typeface="Arial Narrow" panose="020B0606020202030204" pitchFamily="34" charset="0"/>
                <a:ea typeface="Times New Roman" panose="02020603050405020304" pitchFamily="18" charset="0"/>
                <a:cs typeface="Calibri" panose="020F0502020204030204" pitchFamily="34" charset="0"/>
              </a:rPr>
              <a:t>Using </a:t>
            </a:r>
            <a:r>
              <a:rPr lang="en-PH" sz="4400" dirty="0">
                <a:solidFill>
                  <a:srgbClr val="000000"/>
                </a:solidFill>
                <a:effectLst/>
                <a:latin typeface="Arial Narrow" panose="020B0606020202030204" pitchFamily="34" charset="0"/>
                <a:ea typeface="Times New Roman" panose="02020603050405020304" pitchFamily="18" charset="0"/>
                <a:cs typeface="Calibri" panose="020F0502020204030204" pitchFamily="34" charset="0"/>
              </a:rPr>
              <a:t>the same groupings, create a timeline of the important people behind the development of the periodic table.</a:t>
            </a:r>
            <a:endParaRPr lang="en-US" sz="4400" dirty="0"/>
          </a:p>
        </p:txBody>
      </p:sp>
    </p:spTree>
    <p:extLst>
      <p:ext uri="{BB962C8B-B14F-4D97-AF65-F5344CB8AC3E}">
        <p14:creationId xmlns:p14="http://schemas.microsoft.com/office/powerpoint/2010/main" val="3150727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2AB45CA-4DED-9E85-189E-E59BB34321D9}"/>
              </a:ext>
            </a:extLst>
          </p:cNvPr>
          <p:cNvPicPr>
            <a:picLocks noChangeAspect="1"/>
          </p:cNvPicPr>
          <p:nvPr/>
        </p:nvPicPr>
        <p:blipFill>
          <a:blip r:embed="rId2"/>
          <a:stretch>
            <a:fillRect/>
          </a:stretch>
        </p:blipFill>
        <p:spPr>
          <a:xfrm>
            <a:off x="1" y="0"/>
            <a:ext cx="12192000" cy="6857999"/>
          </a:xfrm>
          <a:prstGeom prst="rect">
            <a:avLst/>
          </a:prstGeom>
        </p:spPr>
      </p:pic>
    </p:spTree>
    <p:extLst>
      <p:ext uri="{BB962C8B-B14F-4D97-AF65-F5344CB8AC3E}">
        <p14:creationId xmlns:p14="http://schemas.microsoft.com/office/powerpoint/2010/main" val="1850265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1C0C-9664-DA06-2B31-FB718C6C94F0}"/>
              </a:ext>
            </a:extLst>
          </p:cNvPr>
          <p:cNvSpPr>
            <a:spLocks noGrp="1"/>
          </p:cNvSpPr>
          <p:nvPr>
            <p:ph type="title"/>
          </p:nvPr>
        </p:nvSpPr>
        <p:spPr>
          <a:xfrm>
            <a:off x="1066800" y="2743200"/>
            <a:ext cx="10058400" cy="1371600"/>
          </a:xfrm>
        </p:spPr>
        <p:txBody>
          <a:bodyPr>
            <a:normAutofit/>
          </a:bodyPr>
          <a:lstStyle/>
          <a:p>
            <a:pPr algn="ctr"/>
            <a:r>
              <a:rPr lang="en-US" sz="8000" dirty="0"/>
              <a:t>ASSESSMENT</a:t>
            </a:r>
          </a:p>
        </p:txBody>
      </p:sp>
      <p:pic>
        <p:nvPicPr>
          <p:cNvPr id="3" name="Picture 3">
            <a:extLst>
              <a:ext uri="{FF2B5EF4-FFF2-40B4-BE49-F238E27FC236}">
                <a16:creationId xmlns:a16="http://schemas.microsoft.com/office/drawing/2014/main" id="{4990AA90-713C-D514-D59F-904CA25C515F}"/>
              </a:ext>
            </a:extLst>
          </p:cNvPr>
          <p:cNvPicPr>
            <a:picLocks noChangeAspect="1"/>
          </p:cNvPicPr>
          <p:nvPr/>
        </p:nvPicPr>
        <p:blipFill>
          <a:blip r:embed="rId2"/>
          <a:stretch>
            <a:fillRect/>
          </a:stretch>
        </p:blipFill>
        <p:spPr>
          <a:xfrm>
            <a:off x="0" y="1"/>
            <a:ext cx="12191999" cy="6858000"/>
          </a:xfrm>
          <a:prstGeom prst="rect">
            <a:avLst/>
          </a:prstGeom>
        </p:spPr>
      </p:pic>
      <p:sp>
        <p:nvSpPr>
          <p:cNvPr id="4" name="TextBox 3">
            <a:extLst>
              <a:ext uri="{FF2B5EF4-FFF2-40B4-BE49-F238E27FC236}">
                <a16:creationId xmlns:a16="http://schemas.microsoft.com/office/drawing/2014/main" id="{9BEC3D8B-E4D4-2556-A5C5-49E00B01F4E3}"/>
              </a:ext>
            </a:extLst>
          </p:cNvPr>
          <p:cNvSpPr txBox="1"/>
          <p:nvPr/>
        </p:nvSpPr>
        <p:spPr>
          <a:xfrm>
            <a:off x="1162050" y="3702070"/>
            <a:ext cx="6263283" cy="21236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sz="4400" dirty="0"/>
              <a:t>Multiple Choice: Write your answers in a ¼ sheet of paper</a:t>
            </a:r>
          </a:p>
        </p:txBody>
      </p:sp>
    </p:spTree>
    <p:extLst>
      <p:ext uri="{BB962C8B-B14F-4D97-AF65-F5344CB8AC3E}">
        <p14:creationId xmlns:p14="http://schemas.microsoft.com/office/powerpoint/2010/main" val="3174111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F6FD-2248-D957-4DF6-2925BA9B72A0}"/>
              </a:ext>
            </a:extLst>
          </p:cNvPr>
          <p:cNvSpPr>
            <a:spLocks noGrp="1"/>
          </p:cNvSpPr>
          <p:nvPr>
            <p:ph type="title"/>
          </p:nvPr>
        </p:nvSpPr>
        <p:spPr>
          <a:xfrm>
            <a:off x="1674019" y="2339235"/>
            <a:ext cx="10058400" cy="1371600"/>
          </a:xfrm>
        </p:spPr>
        <p:txBody>
          <a:bodyPr>
            <a:normAutofit/>
          </a:bodyPr>
          <a:lstStyle/>
          <a:p>
            <a:r>
              <a:rPr lang="en-US" sz="7200" dirty="0"/>
              <a:t>Share your Insights!</a:t>
            </a:r>
          </a:p>
        </p:txBody>
      </p:sp>
      <p:pic>
        <p:nvPicPr>
          <p:cNvPr id="3" name="Picture 3">
            <a:extLst>
              <a:ext uri="{FF2B5EF4-FFF2-40B4-BE49-F238E27FC236}">
                <a16:creationId xmlns:a16="http://schemas.microsoft.com/office/drawing/2014/main" id="{E4AD06AD-5FFE-6709-4B20-0955E8C0D363}"/>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005482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B73D4C6A-5C50-1F1E-0B6A-A92BC562E674}"/>
              </a:ext>
            </a:extLst>
          </p:cNvPr>
          <p:cNvPicPr>
            <a:picLocks noChangeAspect="1"/>
          </p:cNvPicPr>
          <p:nvPr/>
        </p:nvPicPr>
        <p:blipFill>
          <a:blip r:embed="rId2"/>
          <a:stretch>
            <a:fillRect/>
          </a:stretch>
        </p:blipFill>
        <p:spPr>
          <a:xfrm>
            <a:off x="0" y="0"/>
            <a:ext cx="12191999" cy="6856967"/>
          </a:xfrm>
          <a:prstGeom prst="rect">
            <a:avLst/>
          </a:prstGeom>
        </p:spPr>
      </p:pic>
      <p:sp>
        <p:nvSpPr>
          <p:cNvPr id="2" name="Title 1">
            <a:extLst>
              <a:ext uri="{FF2B5EF4-FFF2-40B4-BE49-F238E27FC236}">
                <a16:creationId xmlns:a16="http://schemas.microsoft.com/office/drawing/2014/main" id="{4A2BD2C9-BFB1-FB3E-1204-C7521DF56130}"/>
              </a:ext>
            </a:extLst>
          </p:cNvPr>
          <p:cNvSpPr>
            <a:spLocks noGrp="1"/>
          </p:cNvSpPr>
          <p:nvPr>
            <p:ph type="title"/>
          </p:nvPr>
        </p:nvSpPr>
        <p:spPr>
          <a:xfrm>
            <a:off x="1" y="1446611"/>
            <a:ext cx="12191999" cy="4429296"/>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r>
              <a:rPr lang="en-US" sz="5400" dirty="0">
                <a:solidFill>
                  <a:schemeClr val="bg1"/>
                </a:solidFill>
                <a:effectLst/>
                <a:latin typeface="Arial Narrow" panose="020B0606020202030204" pitchFamily="34" charset="0"/>
                <a:ea typeface="Times New Roman" panose="02020603050405020304" pitchFamily="18" charset="0"/>
                <a:cs typeface="Arial" panose="020B0604020202020204" pitchFamily="34" charset="0"/>
              </a:rPr>
              <a:t>“If all the elements are arranged in the order of their atomic weights, a periodic repetition of properties is obtained. This is expressed by the law of periodicity.”</a:t>
            </a:r>
            <a:br>
              <a:rPr lang="en-US" sz="5400" dirty="0">
                <a:solidFill>
                  <a:schemeClr val="bg1"/>
                </a:solidFill>
                <a:effectLst/>
                <a:latin typeface="Arial Narrow" panose="020B0606020202030204" pitchFamily="34" charset="0"/>
                <a:ea typeface="Times New Roman" panose="02020603050405020304" pitchFamily="18" charset="0"/>
                <a:cs typeface="Arial" panose="020B0604020202020204" pitchFamily="34" charset="0"/>
              </a:rPr>
            </a:br>
            <a:br>
              <a:rPr lang="en-US" sz="5400" dirty="0">
                <a:effectLst/>
                <a:latin typeface="Times New Roman" panose="02020603050405020304" pitchFamily="18" charset="0"/>
                <a:ea typeface="Times New Roman" panose="02020603050405020304" pitchFamily="18" charset="0"/>
              </a:rPr>
            </a:br>
            <a:r>
              <a:rPr lang="en-US" sz="5400" dirty="0">
                <a:latin typeface="Arial Narrow" panose="020B0606020202030204" pitchFamily="34" charset="0"/>
                <a:ea typeface="Times New Roman" panose="02020603050405020304" pitchFamily="18" charset="0"/>
                <a:cs typeface="Times New Roman" panose="02020603050405020304" pitchFamily="18" charset="0"/>
              </a:rPr>
              <a:t>- D</a:t>
            </a:r>
            <a:r>
              <a:rPr lang="en-PH" sz="5400" dirty="0" err="1">
                <a:effectLst/>
                <a:latin typeface="Arial Narrow" panose="020B0606020202030204" pitchFamily="34" charset="0"/>
                <a:ea typeface="Calibri" panose="020F0502020204030204" pitchFamily="34" charset="0"/>
                <a:cs typeface="Times New Roman" panose="02020603050405020304" pitchFamily="18" charset="0"/>
              </a:rPr>
              <a:t>mitri</a:t>
            </a:r>
            <a:r>
              <a:rPr lang="en-PH" sz="5400" dirty="0">
                <a:effectLst/>
                <a:latin typeface="Arial Narrow" panose="020B0606020202030204" pitchFamily="34" charset="0"/>
                <a:ea typeface="Calibri" panose="020F0502020204030204" pitchFamily="34" charset="0"/>
                <a:cs typeface="Times New Roman" panose="02020603050405020304" pitchFamily="18" charset="0"/>
              </a:rPr>
              <a:t> </a:t>
            </a:r>
            <a:r>
              <a:rPr lang="en-PH" sz="5400" dirty="0" err="1">
                <a:effectLst/>
                <a:latin typeface="Arial Narrow" panose="020B0606020202030204" pitchFamily="34" charset="0"/>
                <a:ea typeface="Calibri" panose="020F0502020204030204" pitchFamily="34" charset="0"/>
                <a:cs typeface="Times New Roman" panose="02020603050405020304" pitchFamily="18" charset="0"/>
              </a:rPr>
              <a:t>Ivanovich</a:t>
            </a:r>
            <a:r>
              <a:rPr lang="en-PH" sz="5400" dirty="0">
                <a:effectLst/>
                <a:latin typeface="Arial Narrow" panose="020B0606020202030204" pitchFamily="34" charset="0"/>
                <a:ea typeface="Calibri" panose="020F0502020204030204" pitchFamily="34" charset="0"/>
                <a:cs typeface="Times New Roman" panose="02020603050405020304" pitchFamily="18" charset="0"/>
              </a:rPr>
              <a:t> Mendeleev</a:t>
            </a:r>
            <a:endParaRPr lang="en-US" sz="5400" dirty="0"/>
          </a:p>
        </p:txBody>
      </p:sp>
    </p:spTree>
    <p:extLst>
      <p:ext uri="{BB962C8B-B14F-4D97-AF65-F5344CB8AC3E}">
        <p14:creationId xmlns:p14="http://schemas.microsoft.com/office/powerpoint/2010/main" val="238897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81A22-5B89-8557-C7CB-8C0AAA2FD93A}"/>
              </a:ext>
            </a:extLst>
          </p:cNvPr>
          <p:cNvSpPr>
            <a:spLocks noGrp="1"/>
          </p:cNvSpPr>
          <p:nvPr>
            <p:ph idx="1"/>
          </p:nvPr>
        </p:nvSpPr>
        <p:spPr>
          <a:xfrm>
            <a:off x="533400" y="852964"/>
            <a:ext cx="11125200" cy="1968817"/>
          </a:xfrm>
        </p:spPr>
        <p:txBody>
          <a:bodyPr>
            <a:noAutofit/>
          </a:bodyPr>
          <a:lstStyle/>
          <a:p>
            <a:pPr marL="0" indent="0">
              <a:buNone/>
            </a:pPr>
            <a:r>
              <a:rPr lang="en-US" sz="5400" dirty="0">
                <a:latin typeface="Arial" panose="020B0604020202020204" pitchFamily="34" charset="0"/>
              </a:rPr>
              <a:t>It is a</a:t>
            </a:r>
            <a:r>
              <a:rPr lang="en-US" sz="5400" b="0" i="0" dirty="0">
                <a:effectLst/>
                <a:latin typeface="Arial" panose="020B0604020202020204" pitchFamily="34" charset="0"/>
              </a:rPr>
              <a:t> fundamental item that can't be easily broken into smaller pieces</a:t>
            </a:r>
            <a:endParaRPr lang="en-US" sz="5400" dirty="0"/>
          </a:p>
        </p:txBody>
      </p:sp>
      <p:sp>
        <p:nvSpPr>
          <p:cNvPr id="4" name="TextBox 3">
            <a:extLst>
              <a:ext uri="{FF2B5EF4-FFF2-40B4-BE49-F238E27FC236}">
                <a16:creationId xmlns:a16="http://schemas.microsoft.com/office/drawing/2014/main" id="{850BB984-7F3D-265E-CBCD-1FBAD84E94A4}"/>
              </a:ext>
            </a:extLst>
          </p:cNvPr>
          <p:cNvSpPr txBox="1"/>
          <p:nvPr/>
        </p:nvSpPr>
        <p:spPr>
          <a:xfrm>
            <a:off x="844747" y="3875485"/>
            <a:ext cx="10813853" cy="1107996"/>
          </a:xfrm>
          <a:prstGeom prst="rect">
            <a:avLst/>
          </a:prstGeom>
          <a:noFill/>
        </p:spPr>
        <p:txBody>
          <a:bodyPr wrap="square" rtlCol="0">
            <a:spAutoFit/>
          </a:bodyPr>
          <a:lstStyle/>
          <a:p>
            <a:pPr algn="l"/>
            <a:r>
              <a:rPr lang="en-US" sz="6600" dirty="0"/>
              <a:t>___ ___ ___ ___ ___ ___ ___</a:t>
            </a:r>
          </a:p>
        </p:txBody>
      </p:sp>
      <p:sp>
        <p:nvSpPr>
          <p:cNvPr id="5" name="TextBox 4">
            <a:extLst>
              <a:ext uri="{FF2B5EF4-FFF2-40B4-BE49-F238E27FC236}">
                <a16:creationId xmlns:a16="http://schemas.microsoft.com/office/drawing/2014/main" id="{D11E97D1-C57F-CE3D-22A1-94CB7297EE97}"/>
              </a:ext>
            </a:extLst>
          </p:cNvPr>
          <p:cNvSpPr txBox="1"/>
          <p:nvPr/>
        </p:nvSpPr>
        <p:spPr>
          <a:xfrm>
            <a:off x="3965674" y="3504486"/>
            <a:ext cx="1828800" cy="1323439"/>
          </a:xfrm>
          <a:prstGeom prst="rect">
            <a:avLst/>
          </a:prstGeom>
          <a:noFill/>
        </p:spPr>
        <p:txBody>
          <a:bodyPr wrap="square" rtlCol="0">
            <a:spAutoFit/>
          </a:bodyPr>
          <a:lstStyle/>
          <a:p>
            <a:pPr algn="l"/>
            <a:r>
              <a:rPr lang="en-US" sz="8000" dirty="0"/>
              <a:t>E</a:t>
            </a:r>
          </a:p>
        </p:txBody>
      </p:sp>
      <p:sp>
        <p:nvSpPr>
          <p:cNvPr id="7" name="TextBox 6">
            <a:extLst>
              <a:ext uri="{FF2B5EF4-FFF2-40B4-BE49-F238E27FC236}">
                <a16:creationId xmlns:a16="http://schemas.microsoft.com/office/drawing/2014/main" id="{1E892EB3-A4D5-D962-3A5F-BEA6CCB45381}"/>
              </a:ext>
            </a:extLst>
          </p:cNvPr>
          <p:cNvSpPr txBox="1"/>
          <p:nvPr/>
        </p:nvSpPr>
        <p:spPr>
          <a:xfrm>
            <a:off x="8540354" y="3461445"/>
            <a:ext cx="1828800" cy="1323439"/>
          </a:xfrm>
          <a:prstGeom prst="rect">
            <a:avLst/>
          </a:prstGeom>
          <a:noFill/>
        </p:spPr>
        <p:txBody>
          <a:bodyPr wrap="square" rtlCol="0">
            <a:spAutoFit/>
          </a:bodyPr>
          <a:lstStyle/>
          <a:p>
            <a:pPr algn="l"/>
            <a:r>
              <a:rPr lang="en-US" sz="8000" dirty="0"/>
              <a:t>N</a:t>
            </a:r>
          </a:p>
        </p:txBody>
      </p:sp>
      <p:sp>
        <p:nvSpPr>
          <p:cNvPr id="8" name="TextBox 7">
            <a:extLst>
              <a:ext uri="{FF2B5EF4-FFF2-40B4-BE49-F238E27FC236}">
                <a16:creationId xmlns:a16="http://schemas.microsoft.com/office/drawing/2014/main" id="{135400E2-36CF-2ADE-0BAC-FC92925E4CF1}"/>
              </a:ext>
            </a:extLst>
          </p:cNvPr>
          <p:cNvSpPr txBox="1"/>
          <p:nvPr/>
        </p:nvSpPr>
        <p:spPr>
          <a:xfrm>
            <a:off x="1158777" y="3592178"/>
            <a:ext cx="1828800" cy="1323439"/>
          </a:xfrm>
          <a:prstGeom prst="rect">
            <a:avLst/>
          </a:prstGeom>
          <a:noFill/>
        </p:spPr>
        <p:txBody>
          <a:bodyPr wrap="square" rtlCol="0">
            <a:spAutoFit/>
          </a:bodyPr>
          <a:lstStyle/>
          <a:p>
            <a:pPr algn="l"/>
            <a:r>
              <a:rPr lang="en-US" sz="8000" dirty="0"/>
              <a:t>E</a:t>
            </a:r>
          </a:p>
        </p:txBody>
      </p:sp>
      <p:sp>
        <p:nvSpPr>
          <p:cNvPr id="2" name="TextBox 1">
            <a:extLst>
              <a:ext uri="{FF2B5EF4-FFF2-40B4-BE49-F238E27FC236}">
                <a16:creationId xmlns:a16="http://schemas.microsoft.com/office/drawing/2014/main" id="{F38BD6AF-DCAF-36CA-5501-5F356F66C2F8}"/>
              </a:ext>
            </a:extLst>
          </p:cNvPr>
          <p:cNvSpPr txBox="1"/>
          <p:nvPr/>
        </p:nvSpPr>
        <p:spPr>
          <a:xfrm>
            <a:off x="5371862" y="3504486"/>
            <a:ext cx="1448275" cy="1323439"/>
          </a:xfrm>
          <a:prstGeom prst="rect">
            <a:avLst/>
          </a:prstGeom>
          <a:noFill/>
        </p:spPr>
        <p:txBody>
          <a:bodyPr wrap="square" rtlCol="0">
            <a:spAutoFit/>
          </a:bodyPr>
          <a:lstStyle/>
          <a:p>
            <a:pPr algn="l"/>
            <a:r>
              <a:rPr lang="en-US" sz="8000" dirty="0"/>
              <a:t>M</a:t>
            </a:r>
          </a:p>
        </p:txBody>
      </p:sp>
      <p:sp>
        <p:nvSpPr>
          <p:cNvPr id="9" name="TextBox 8">
            <a:extLst>
              <a:ext uri="{FF2B5EF4-FFF2-40B4-BE49-F238E27FC236}">
                <a16:creationId xmlns:a16="http://schemas.microsoft.com/office/drawing/2014/main" id="{DA685DD8-1FCB-D8F8-B636-0472DE52ACDC}"/>
              </a:ext>
            </a:extLst>
          </p:cNvPr>
          <p:cNvSpPr txBox="1"/>
          <p:nvPr/>
        </p:nvSpPr>
        <p:spPr>
          <a:xfrm>
            <a:off x="10099477" y="3504486"/>
            <a:ext cx="1828800" cy="1323439"/>
          </a:xfrm>
          <a:prstGeom prst="rect">
            <a:avLst/>
          </a:prstGeom>
          <a:noFill/>
        </p:spPr>
        <p:txBody>
          <a:bodyPr wrap="square" rtlCol="0">
            <a:spAutoFit/>
          </a:bodyPr>
          <a:lstStyle/>
          <a:p>
            <a:pPr algn="l"/>
            <a:r>
              <a:rPr lang="en-US" sz="8000" dirty="0"/>
              <a:t>T</a:t>
            </a:r>
          </a:p>
        </p:txBody>
      </p:sp>
      <p:sp>
        <p:nvSpPr>
          <p:cNvPr id="10" name="TextBox 9">
            <a:extLst>
              <a:ext uri="{FF2B5EF4-FFF2-40B4-BE49-F238E27FC236}">
                <a16:creationId xmlns:a16="http://schemas.microsoft.com/office/drawing/2014/main" id="{411646FB-1D55-2334-1A5D-ADB0AA6A3A3E}"/>
              </a:ext>
            </a:extLst>
          </p:cNvPr>
          <p:cNvSpPr txBox="1"/>
          <p:nvPr/>
        </p:nvSpPr>
        <p:spPr>
          <a:xfrm>
            <a:off x="7003466" y="3536872"/>
            <a:ext cx="913147" cy="1323439"/>
          </a:xfrm>
          <a:prstGeom prst="rect">
            <a:avLst/>
          </a:prstGeom>
          <a:noFill/>
        </p:spPr>
        <p:txBody>
          <a:bodyPr wrap="square" rtlCol="0">
            <a:spAutoFit/>
          </a:bodyPr>
          <a:lstStyle/>
          <a:p>
            <a:pPr algn="l"/>
            <a:r>
              <a:rPr lang="en-US" sz="8000" dirty="0"/>
              <a:t>E</a:t>
            </a:r>
          </a:p>
        </p:txBody>
      </p:sp>
      <p:sp>
        <p:nvSpPr>
          <p:cNvPr id="11" name="TextBox 10">
            <a:extLst>
              <a:ext uri="{FF2B5EF4-FFF2-40B4-BE49-F238E27FC236}">
                <a16:creationId xmlns:a16="http://schemas.microsoft.com/office/drawing/2014/main" id="{D16FAB7D-C3D3-A85E-EBE3-6E1E83293FD8}"/>
              </a:ext>
            </a:extLst>
          </p:cNvPr>
          <p:cNvSpPr txBox="1"/>
          <p:nvPr/>
        </p:nvSpPr>
        <p:spPr>
          <a:xfrm>
            <a:off x="2663608" y="3524314"/>
            <a:ext cx="1828800" cy="1323439"/>
          </a:xfrm>
          <a:prstGeom prst="rect">
            <a:avLst/>
          </a:prstGeom>
          <a:noFill/>
        </p:spPr>
        <p:txBody>
          <a:bodyPr wrap="square" rtlCol="0">
            <a:spAutoFit/>
          </a:bodyPr>
          <a:lstStyle/>
          <a:p>
            <a:pPr algn="l"/>
            <a:r>
              <a:rPr lang="en-US" sz="8000" dirty="0"/>
              <a:t>L</a:t>
            </a:r>
          </a:p>
        </p:txBody>
      </p:sp>
    </p:spTree>
    <p:extLst>
      <p:ext uri="{BB962C8B-B14F-4D97-AF65-F5344CB8AC3E}">
        <p14:creationId xmlns:p14="http://schemas.microsoft.com/office/powerpoint/2010/main" val="396507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2"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06924-5506-9E63-3E62-DA24AE3B8BDB}"/>
              </a:ext>
            </a:extLst>
          </p:cNvPr>
          <p:cNvSpPr>
            <a:spLocks noGrp="1"/>
          </p:cNvSpPr>
          <p:nvPr>
            <p:ph idx="1"/>
          </p:nvPr>
        </p:nvSpPr>
        <p:spPr>
          <a:xfrm>
            <a:off x="339328" y="623176"/>
            <a:ext cx="11852672" cy="2805824"/>
          </a:xfrm>
        </p:spPr>
        <p:txBody>
          <a:bodyPr>
            <a:normAutofit/>
          </a:bodyPr>
          <a:lstStyle/>
          <a:p>
            <a:pPr marL="0" indent="0">
              <a:buNone/>
            </a:pPr>
            <a:r>
              <a:rPr lang="en-US" sz="5400" dirty="0">
                <a:latin typeface="Arial" panose="020B0604020202020204" pitchFamily="34" charset="0"/>
                <a:cs typeface="Arial" panose="020B0604020202020204" pitchFamily="34" charset="0"/>
              </a:rPr>
              <a:t>A </a:t>
            </a:r>
            <a:r>
              <a:rPr lang="en-US" sz="5400" b="0" i="0" dirty="0">
                <a:effectLst/>
                <a:latin typeface="Arial" panose="020B0604020202020204" pitchFamily="34" charset="0"/>
                <a:cs typeface="Arial" panose="020B0604020202020204" pitchFamily="34" charset="0"/>
              </a:rPr>
              <a:t>set of facts or figures  systematically displayed, especially in columns.</a:t>
            </a:r>
            <a:endParaRPr lang="en-US" sz="5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AADF456-342F-415E-F2BC-959EABFFDF2E}"/>
              </a:ext>
            </a:extLst>
          </p:cNvPr>
          <p:cNvSpPr txBox="1"/>
          <p:nvPr/>
        </p:nvSpPr>
        <p:spPr>
          <a:xfrm flipH="1">
            <a:off x="2006203" y="4391976"/>
            <a:ext cx="9036844" cy="1200329"/>
          </a:xfrm>
          <a:prstGeom prst="rect">
            <a:avLst/>
          </a:prstGeom>
          <a:noFill/>
        </p:spPr>
        <p:txBody>
          <a:bodyPr wrap="square" rtlCol="0">
            <a:spAutoFit/>
          </a:bodyPr>
          <a:lstStyle/>
          <a:p>
            <a:pPr algn="l"/>
            <a:r>
              <a:rPr lang="en-US" sz="7200" dirty="0"/>
              <a:t>___ ___ ___ ___ ___</a:t>
            </a:r>
          </a:p>
        </p:txBody>
      </p:sp>
      <p:sp>
        <p:nvSpPr>
          <p:cNvPr id="5" name="TextBox 4">
            <a:extLst>
              <a:ext uri="{FF2B5EF4-FFF2-40B4-BE49-F238E27FC236}">
                <a16:creationId xmlns:a16="http://schemas.microsoft.com/office/drawing/2014/main" id="{D0109E65-327F-327D-83D3-8758BF187F1F}"/>
              </a:ext>
            </a:extLst>
          </p:cNvPr>
          <p:cNvSpPr txBox="1"/>
          <p:nvPr/>
        </p:nvSpPr>
        <p:spPr>
          <a:xfrm>
            <a:off x="2246710" y="4268866"/>
            <a:ext cx="1828800" cy="1323439"/>
          </a:xfrm>
          <a:prstGeom prst="rect">
            <a:avLst/>
          </a:prstGeom>
          <a:noFill/>
        </p:spPr>
        <p:txBody>
          <a:bodyPr wrap="square" rtlCol="0">
            <a:spAutoFit/>
          </a:bodyPr>
          <a:lstStyle/>
          <a:p>
            <a:pPr algn="l"/>
            <a:r>
              <a:rPr lang="en-US" sz="8000" dirty="0"/>
              <a:t>T</a:t>
            </a:r>
          </a:p>
        </p:txBody>
      </p:sp>
      <p:sp>
        <p:nvSpPr>
          <p:cNvPr id="6" name="TextBox 5">
            <a:extLst>
              <a:ext uri="{FF2B5EF4-FFF2-40B4-BE49-F238E27FC236}">
                <a16:creationId xmlns:a16="http://schemas.microsoft.com/office/drawing/2014/main" id="{1AF05218-3556-B2AF-89C9-FBC21A8176CB}"/>
              </a:ext>
            </a:extLst>
          </p:cNvPr>
          <p:cNvSpPr txBox="1"/>
          <p:nvPr/>
        </p:nvSpPr>
        <p:spPr>
          <a:xfrm>
            <a:off x="5903416" y="251460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A91902B1-325F-50EB-9AF7-ED42F684BFF0}"/>
              </a:ext>
            </a:extLst>
          </p:cNvPr>
          <p:cNvSpPr txBox="1"/>
          <p:nvPr/>
        </p:nvSpPr>
        <p:spPr>
          <a:xfrm>
            <a:off x="7201197" y="4268865"/>
            <a:ext cx="1828800" cy="1323439"/>
          </a:xfrm>
          <a:prstGeom prst="rect">
            <a:avLst/>
          </a:prstGeom>
          <a:noFill/>
        </p:spPr>
        <p:txBody>
          <a:bodyPr wrap="square" rtlCol="0">
            <a:spAutoFit/>
          </a:bodyPr>
          <a:lstStyle/>
          <a:p>
            <a:pPr algn="l"/>
            <a:r>
              <a:rPr lang="en-US" sz="8000" dirty="0"/>
              <a:t>L</a:t>
            </a:r>
          </a:p>
        </p:txBody>
      </p:sp>
      <p:sp>
        <p:nvSpPr>
          <p:cNvPr id="8" name="TextBox 7">
            <a:extLst>
              <a:ext uri="{FF2B5EF4-FFF2-40B4-BE49-F238E27FC236}">
                <a16:creationId xmlns:a16="http://schemas.microsoft.com/office/drawing/2014/main" id="{7DAAB39D-D318-1179-AA0D-72BDB7D14885}"/>
              </a:ext>
            </a:extLst>
          </p:cNvPr>
          <p:cNvSpPr txBox="1"/>
          <p:nvPr/>
        </p:nvSpPr>
        <p:spPr>
          <a:xfrm>
            <a:off x="3885085" y="4268864"/>
            <a:ext cx="1105719" cy="1323439"/>
          </a:xfrm>
          <a:prstGeom prst="rect">
            <a:avLst/>
          </a:prstGeom>
          <a:noFill/>
        </p:spPr>
        <p:txBody>
          <a:bodyPr wrap="square" rtlCol="0">
            <a:spAutoFit/>
          </a:bodyPr>
          <a:lstStyle/>
          <a:p>
            <a:pPr algn="l"/>
            <a:r>
              <a:rPr lang="en-US" sz="8000" dirty="0"/>
              <a:t>A          </a:t>
            </a:r>
          </a:p>
        </p:txBody>
      </p:sp>
      <p:sp>
        <p:nvSpPr>
          <p:cNvPr id="2" name="TextBox 1">
            <a:extLst>
              <a:ext uri="{FF2B5EF4-FFF2-40B4-BE49-F238E27FC236}">
                <a16:creationId xmlns:a16="http://schemas.microsoft.com/office/drawing/2014/main" id="{199F2C63-4794-49EA-7207-CA47AB2A6FB2}"/>
              </a:ext>
            </a:extLst>
          </p:cNvPr>
          <p:cNvSpPr txBox="1"/>
          <p:nvPr/>
        </p:nvSpPr>
        <p:spPr>
          <a:xfrm>
            <a:off x="5500093" y="4268863"/>
            <a:ext cx="1828800" cy="1323439"/>
          </a:xfrm>
          <a:prstGeom prst="rect">
            <a:avLst/>
          </a:prstGeom>
          <a:noFill/>
        </p:spPr>
        <p:txBody>
          <a:bodyPr wrap="square" rtlCol="0">
            <a:spAutoFit/>
          </a:bodyPr>
          <a:lstStyle/>
          <a:p>
            <a:pPr algn="l"/>
            <a:r>
              <a:rPr lang="en-US" sz="8000" dirty="0"/>
              <a:t>B</a:t>
            </a:r>
          </a:p>
        </p:txBody>
      </p:sp>
      <p:sp>
        <p:nvSpPr>
          <p:cNvPr id="9" name="TextBox 8">
            <a:extLst>
              <a:ext uri="{FF2B5EF4-FFF2-40B4-BE49-F238E27FC236}">
                <a16:creationId xmlns:a16="http://schemas.microsoft.com/office/drawing/2014/main" id="{61D893D6-ADDC-8E1F-3ABC-72EF05D73265}"/>
              </a:ext>
            </a:extLst>
          </p:cNvPr>
          <p:cNvSpPr txBox="1"/>
          <p:nvPr/>
        </p:nvSpPr>
        <p:spPr>
          <a:xfrm>
            <a:off x="8725198" y="4133760"/>
            <a:ext cx="1828800" cy="1323439"/>
          </a:xfrm>
          <a:prstGeom prst="rect">
            <a:avLst/>
          </a:prstGeom>
          <a:noFill/>
        </p:spPr>
        <p:txBody>
          <a:bodyPr wrap="square" rtlCol="0">
            <a:spAutoFit/>
          </a:bodyPr>
          <a:lstStyle/>
          <a:p>
            <a:pPr algn="l"/>
            <a:r>
              <a:rPr lang="en-US" sz="8000" dirty="0"/>
              <a:t>E</a:t>
            </a:r>
          </a:p>
        </p:txBody>
      </p:sp>
    </p:spTree>
    <p:extLst>
      <p:ext uri="{BB962C8B-B14F-4D97-AF65-F5344CB8AC3E}">
        <p14:creationId xmlns:p14="http://schemas.microsoft.com/office/powerpoint/2010/main" val="385243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8" grpId="1"/>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C91E5-23D4-9FD0-0D28-7A0F34543CA1}"/>
              </a:ext>
            </a:extLst>
          </p:cNvPr>
          <p:cNvSpPr>
            <a:spLocks noGrp="1"/>
          </p:cNvSpPr>
          <p:nvPr>
            <p:ph idx="1"/>
          </p:nvPr>
        </p:nvSpPr>
        <p:spPr>
          <a:xfrm>
            <a:off x="1066800" y="924402"/>
            <a:ext cx="10058400" cy="2075974"/>
          </a:xfrm>
        </p:spPr>
        <p:txBody>
          <a:bodyPr>
            <a:noAutofit/>
          </a:bodyPr>
          <a:lstStyle/>
          <a:p>
            <a:pPr marL="0" indent="0">
              <a:buNone/>
            </a:pPr>
            <a:r>
              <a:rPr lang="en-US" sz="6600" dirty="0">
                <a:latin typeface="Arial" panose="020B0604020202020204" pitchFamily="34" charset="0"/>
                <a:cs typeface="Arial" panose="020B0604020202020204" pitchFamily="34" charset="0"/>
              </a:rPr>
              <a:t>A</a:t>
            </a:r>
            <a:r>
              <a:rPr lang="en-US" sz="6600" b="0" i="0" dirty="0">
                <a:effectLst/>
                <a:latin typeface="Arial" panose="020B0604020202020204" pitchFamily="34" charset="0"/>
                <a:cs typeface="Arial" panose="020B0604020202020204" pitchFamily="34" charset="0"/>
              </a:rPr>
              <a:t>ppearing or occurring at intervals</a:t>
            </a:r>
            <a:r>
              <a:rPr lang="en-US" sz="6600" b="0" i="0" dirty="0">
                <a:solidFill>
                  <a:srgbClr val="BDC1C6"/>
                </a:solidFill>
                <a:effectLst/>
                <a:latin typeface="Arial" panose="020B0604020202020204" pitchFamily="34" charset="0"/>
                <a:cs typeface="Arial" panose="020B0604020202020204" pitchFamily="34" charset="0"/>
              </a:rPr>
              <a:t>.</a:t>
            </a:r>
            <a:endParaRPr lang="en-US" sz="6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5BD50F4-21EC-6F77-1B04-1823A8ECD304}"/>
              </a:ext>
            </a:extLst>
          </p:cNvPr>
          <p:cNvSpPr txBox="1"/>
          <p:nvPr/>
        </p:nvSpPr>
        <p:spPr>
          <a:xfrm>
            <a:off x="744142" y="4489310"/>
            <a:ext cx="11447858" cy="1015663"/>
          </a:xfrm>
          <a:prstGeom prst="rect">
            <a:avLst/>
          </a:prstGeom>
          <a:noFill/>
        </p:spPr>
        <p:txBody>
          <a:bodyPr wrap="square" rtlCol="0">
            <a:spAutoFit/>
          </a:bodyPr>
          <a:lstStyle/>
          <a:p>
            <a:pPr algn="l"/>
            <a:r>
              <a:rPr lang="en-US" sz="6000" dirty="0"/>
              <a:t>___ ___ ___ ___ ___ ___ ___ ___</a:t>
            </a:r>
          </a:p>
        </p:txBody>
      </p:sp>
      <p:sp>
        <p:nvSpPr>
          <p:cNvPr id="5" name="TextBox 4">
            <a:extLst>
              <a:ext uri="{FF2B5EF4-FFF2-40B4-BE49-F238E27FC236}">
                <a16:creationId xmlns:a16="http://schemas.microsoft.com/office/drawing/2014/main" id="{BF773AAB-DFAD-BE82-5CF5-D3D5AF04A8D1}"/>
              </a:ext>
            </a:extLst>
          </p:cNvPr>
          <p:cNvSpPr txBox="1"/>
          <p:nvPr/>
        </p:nvSpPr>
        <p:spPr>
          <a:xfrm>
            <a:off x="1066800" y="4058423"/>
            <a:ext cx="858442" cy="1446550"/>
          </a:xfrm>
          <a:prstGeom prst="rect">
            <a:avLst/>
          </a:prstGeom>
          <a:noFill/>
        </p:spPr>
        <p:txBody>
          <a:bodyPr wrap="square" rtlCol="0">
            <a:spAutoFit/>
          </a:bodyPr>
          <a:lstStyle/>
          <a:p>
            <a:pPr algn="l"/>
            <a:r>
              <a:rPr lang="en-US" sz="8800" dirty="0"/>
              <a:t>P</a:t>
            </a:r>
          </a:p>
        </p:txBody>
      </p:sp>
      <p:sp>
        <p:nvSpPr>
          <p:cNvPr id="14" name="TextBox 13">
            <a:extLst>
              <a:ext uri="{FF2B5EF4-FFF2-40B4-BE49-F238E27FC236}">
                <a16:creationId xmlns:a16="http://schemas.microsoft.com/office/drawing/2014/main" id="{8089D36E-B59B-8B41-C7F7-F4FC2FAB8A19}"/>
              </a:ext>
            </a:extLst>
          </p:cNvPr>
          <p:cNvSpPr txBox="1"/>
          <p:nvPr/>
        </p:nvSpPr>
        <p:spPr>
          <a:xfrm>
            <a:off x="5229821" y="4043601"/>
            <a:ext cx="1828800" cy="1446550"/>
          </a:xfrm>
          <a:prstGeom prst="rect">
            <a:avLst/>
          </a:prstGeom>
          <a:noFill/>
        </p:spPr>
        <p:txBody>
          <a:bodyPr wrap="square" rtlCol="0">
            <a:spAutoFit/>
          </a:bodyPr>
          <a:lstStyle/>
          <a:p>
            <a:pPr algn="l"/>
            <a:r>
              <a:rPr lang="en-US" sz="8800" dirty="0"/>
              <a:t>I</a:t>
            </a:r>
          </a:p>
        </p:txBody>
      </p:sp>
      <p:sp>
        <p:nvSpPr>
          <p:cNvPr id="15" name="TextBox 14">
            <a:extLst>
              <a:ext uri="{FF2B5EF4-FFF2-40B4-BE49-F238E27FC236}">
                <a16:creationId xmlns:a16="http://schemas.microsoft.com/office/drawing/2014/main" id="{ABC5C842-01DB-785D-74AD-C24E68E94CEF}"/>
              </a:ext>
            </a:extLst>
          </p:cNvPr>
          <p:cNvSpPr txBox="1"/>
          <p:nvPr/>
        </p:nvSpPr>
        <p:spPr>
          <a:xfrm>
            <a:off x="10116145" y="4043601"/>
            <a:ext cx="1828800" cy="1446550"/>
          </a:xfrm>
          <a:prstGeom prst="rect">
            <a:avLst/>
          </a:prstGeom>
          <a:noFill/>
        </p:spPr>
        <p:txBody>
          <a:bodyPr wrap="square" rtlCol="0">
            <a:spAutoFit/>
          </a:bodyPr>
          <a:lstStyle/>
          <a:p>
            <a:pPr algn="l"/>
            <a:r>
              <a:rPr lang="en-US" sz="8800" dirty="0"/>
              <a:t>C</a:t>
            </a:r>
          </a:p>
        </p:txBody>
      </p:sp>
      <p:sp>
        <p:nvSpPr>
          <p:cNvPr id="16" name="TextBox 15">
            <a:extLst>
              <a:ext uri="{FF2B5EF4-FFF2-40B4-BE49-F238E27FC236}">
                <a16:creationId xmlns:a16="http://schemas.microsoft.com/office/drawing/2014/main" id="{6EC6CEFE-4071-93FB-F967-438B6338A868}"/>
              </a:ext>
            </a:extLst>
          </p:cNvPr>
          <p:cNvSpPr txBox="1"/>
          <p:nvPr/>
        </p:nvSpPr>
        <p:spPr>
          <a:xfrm>
            <a:off x="3733203" y="4051012"/>
            <a:ext cx="1828800" cy="1446550"/>
          </a:xfrm>
          <a:prstGeom prst="rect">
            <a:avLst/>
          </a:prstGeom>
          <a:noFill/>
        </p:spPr>
        <p:txBody>
          <a:bodyPr wrap="square" rtlCol="0">
            <a:spAutoFit/>
          </a:bodyPr>
          <a:lstStyle/>
          <a:p>
            <a:pPr algn="l"/>
            <a:r>
              <a:rPr lang="en-US" sz="8800" dirty="0"/>
              <a:t>R</a:t>
            </a:r>
          </a:p>
        </p:txBody>
      </p:sp>
      <p:sp>
        <p:nvSpPr>
          <p:cNvPr id="17" name="TextBox 16">
            <a:extLst>
              <a:ext uri="{FF2B5EF4-FFF2-40B4-BE49-F238E27FC236}">
                <a16:creationId xmlns:a16="http://schemas.microsoft.com/office/drawing/2014/main" id="{C880FB8B-473F-E3C8-F40D-9E15950254D2}"/>
              </a:ext>
            </a:extLst>
          </p:cNvPr>
          <p:cNvSpPr txBox="1"/>
          <p:nvPr/>
        </p:nvSpPr>
        <p:spPr>
          <a:xfrm>
            <a:off x="2423517" y="4028779"/>
            <a:ext cx="9521428" cy="1446550"/>
          </a:xfrm>
          <a:prstGeom prst="rect">
            <a:avLst/>
          </a:prstGeom>
          <a:noFill/>
        </p:spPr>
        <p:txBody>
          <a:bodyPr wrap="square" rtlCol="0">
            <a:spAutoFit/>
          </a:bodyPr>
          <a:lstStyle/>
          <a:p>
            <a:pPr algn="l"/>
            <a:r>
              <a:rPr lang="en-US" sz="8800" dirty="0"/>
              <a:t>E           O D   I</a:t>
            </a:r>
          </a:p>
        </p:txBody>
      </p:sp>
    </p:spTree>
    <p:extLst>
      <p:ext uri="{BB962C8B-B14F-4D97-AF65-F5344CB8AC3E}">
        <p14:creationId xmlns:p14="http://schemas.microsoft.com/office/powerpoint/2010/main" val="1560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27422-8EC5-ACAE-B7B8-A487D0393DD6}"/>
              </a:ext>
            </a:extLst>
          </p:cNvPr>
          <p:cNvSpPr>
            <a:spLocks noGrp="1"/>
          </p:cNvSpPr>
          <p:nvPr>
            <p:ph idx="1"/>
          </p:nvPr>
        </p:nvSpPr>
        <p:spPr>
          <a:xfrm>
            <a:off x="709016" y="406479"/>
            <a:ext cx="11274028" cy="3931920"/>
          </a:xfrm>
        </p:spPr>
        <p:txBody>
          <a:bodyPr>
            <a:normAutofit/>
          </a:bodyPr>
          <a:lstStyle/>
          <a:p>
            <a:pPr marL="0" indent="0">
              <a:buNone/>
            </a:pPr>
            <a:r>
              <a:rPr lang="en-US" sz="5400" dirty="0">
                <a:solidFill>
                  <a:srgbClr val="333333"/>
                </a:solidFill>
                <a:latin typeface="Arial" panose="020B0604020202020204" pitchFamily="34" charset="0"/>
                <a:cs typeface="Arial" panose="020B0604020202020204" pitchFamily="34" charset="0"/>
              </a:rPr>
              <a:t>Also called the t</a:t>
            </a:r>
            <a:r>
              <a:rPr lang="en-US" sz="5400" b="0" i="0" dirty="0">
                <a:solidFill>
                  <a:srgbClr val="333333"/>
                </a:solidFill>
                <a:effectLst/>
                <a:latin typeface="Arial" panose="020B0604020202020204" pitchFamily="34" charset="0"/>
                <a:cs typeface="Arial" panose="020B0604020202020204" pitchFamily="34" charset="0"/>
              </a:rPr>
              <a:t>able of elements, it is an organized arrangement of the 118 known chemical elements</a:t>
            </a:r>
            <a:endParaRPr lang="en-US" sz="5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43BD5FC-3D05-C01E-5CD6-BB1633CF40C7}"/>
              </a:ext>
            </a:extLst>
          </p:cNvPr>
          <p:cNvSpPr txBox="1"/>
          <p:nvPr/>
        </p:nvSpPr>
        <p:spPr>
          <a:xfrm>
            <a:off x="709016" y="4106227"/>
            <a:ext cx="10840640" cy="1015663"/>
          </a:xfrm>
          <a:prstGeom prst="rect">
            <a:avLst/>
          </a:prstGeom>
          <a:noFill/>
        </p:spPr>
        <p:txBody>
          <a:bodyPr wrap="square" rtlCol="0">
            <a:spAutoFit/>
          </a:bodyPr>
          <a:lstStyle/>
          <a:p>
            <a:pPr algn="l"/>
            <a:r>
              <a:rPr lang="en-US" sz="6000" dirty="0"/>
              <a:t>___ ___ ___ ___ ___ ___ ___ ___</a:t>
            </a:r>
          </a:p>
        </p:txBody>
      </p:sp>
      <p:sp>
        <p:nvSpPr>
          <p:cNvPr id="5" name="TextBox 4">
            <a:extLst>
              <a:ext uri="{FF2B5EF4-FFF2-40B4-BE49-F238E27FC236}">
                <a16:creationId xmlns:a16="http://schemas.microsoft.com/office/drawing/2014/main" id="{09F9F0D0-FBC7-6368-C248-F177C7CA707F}"/>
              </a:ext>
            </a:extLst>
          </p:cNvPr>
          <p:cNvSpPr txBox="1"/>
          <p:nvPr/>
        </p:nvSpPr>
        <p:spPr>
          <a:xfrm>
            <a:off x="2477691" y="5400139"/>
            <a:ext cx="7668220" cy="1015663"/>
          </a:xfrm>
          <a:prstGeom prst="rect">
            <a:avLst/>
          </a:prstGeom>
          <a:noFill/>
        </p:spPr>
        <p:txBody>
          <a:bodyPr wrap="square" rtlCol="0">
            <a:spAutoFit/>
          </a:bodyPr>
          <a:lstStyle/>
          <a:p>
            <a:pPr algn="l"/>
            <a:r>
              <a:rPr lang="en-US" sz="6000" dirty="0"/>
              <a:t>___ ___ ___ ___ ___</a:t>
            </a:r>
          </a:p>
        </p:txBody>
      </p:sp>
      <p:sp>
        <p:nvSpPr>
          <p:cNvPr id="2" name="TextBox 1">
            <a:extLst>
              <a:ext uri="{FF2B5EF4-FFF2-40B4-BE49-F238E27FC236}">
                <a16:creationId xmlns:a16="http://schemas.microsoft.com/office/drawing/2014/main" id="{96D74F19-A0B7-3300-F156-9154198B3432}"/>
              </a:ext>
            </a:extLst>
          </p:cNvPr>
          <p:cNvSpPr txBox="1"/>
          <p:nvPr/>
        </p:nvSpPr>
        <p:spPr>
          <a:xfrm rot="10800000" flipH="1" flipV="1">
            <a:off x="1119226" y="3782436"/>
            <a:ext cx="1059618" cy="1200329"/>
          </a:xfrm>
          <a:prstGeom prst="rect">
            <a:avLst/>
          </a:prstGeom>
          <a:noFill/>
        </p:spPr>
        <p:txBody>
          <a:bodyPr wrap="square" rtlCol="0">
            <a:spAutoFit/>
          </a:bodyPr>
          <a:lstStyle/>
          <a:p>
            <a:pPr algn="l"/>
            <a:r>
              <a:rPr lang="en-US" sz="7200" dirty="0"/>
              <a:t>P   </a:t>
            </a:r>
          </a:p>
        </p:txBody>
      </p:sp>
      <p:sp>
        <p:nvSpPr>
          <p:cNvPr id="6" name="TextBox 5">
            <a:extLst>
              <a:ext uri="{FF2B5EF4-FFF2-40B4-BE49-F238E27FC236}">
                <a16:creationId xmlns:a16="http://schemas.microsoft.com/office/drawing/2014/main" id="{1879C659-4782-161C-2A34-D332E99CD24A}"/>
              </a:ext>
            </a:extLst>
          </p:cNvPr>
          <p:cNvSpPr txBox="1"/>
          <p:nvPr/>
        </p:nvSpPr>
        <p:spPr>
          <a:xfrm>
            <a:off x="7014863" y="5215473"/>
            <a:ext cx="3370065" cy="1200329"/>
          </a:xfrm>
          <a:prstGeom prst="rect">
            <a:avLst/>
          </a:prstGeom>
          <a:noFill/>
        </p:spPr>
        <p:txBody>
          <a:bodyPr wrap="square" rtlCol="0">
            <a:spAutoFit/>
          </a:bodyPr>
          <a:lstStyle/>
          <a:p>
            <a:pPr algn="l"/>
            <a:r>
              <a:rPr lang="en-US" sz="7200" dirty="0"/>
              <a:t>L   E</a:t>
            </a:r>
          </a:p>
        </p:txBody>
      </p:sp>
      <p:sp>
        <p:nvSpPr>
          <p:cNvPr id="7" name="TextBox 6">
            <a:extLst>
              <a:ext uri="{FF2B5EF4-FFF2-40B4-BE49-F238E27FC236}">
                <a16:creationId xmlns:a16="http://schemas.microsoft.com/office/drawing/2014/main" id="{8AF8D3DD-468E-C34A-E514-8629364266DE}"/>
              </a:ext>
            </a:extLst>
          </p:cNvPr>
          <p:cNvSpPr txBox="1"/>
          <p:nvPr/>
        </p:nvSpPr>
        <p:spPr>
          <a:xfrm>
            <a:off x="5190528" y="3877359"/>
            <a:ext cx="1155502" cy="1200329"/>
          </a:xfrm>
          <a:prstGeom prst="rect">
            <a:avLst/>
          </a:prstGeom>
          <a:noFill/>
        </p:spPr>
        <p:txBody>
          <a:bodyPr wrap="square" rtlCol="0">
            <a:spAutoFit/>
          </a:bodyPr>
          <a:lstStyle/>
          <a:p>
            <a:pPr algn="l"/>
            <a:r>
              <a:rPr lang="en-US" sz="7200" dirty="0"/>
              <a:t>I</a:t>
            </a:r>
          </a:p>
        </p:txBody>
      </p:sp>
      <p:sp>
        <p:nvSpPr>
          <p:cNvPr id="8" name="TextBox 7">
            <a:extLst>
              <a:ext uri="{FF2B5EF4-FFF2-40B4-BE49-F238E27FC236}">
                <a16:creationId xmlns:a16="http://schemas.microsoft.com/office/drawing/2014/main" id="{17789ADD-4F9B-A03E-E855-380047F07290}"/>
              </a:ext>
            </a:extLst>
          </p:cNvPr>
          <p:cNvSpPr txBox="1"/>
          <p:nvPr/>
        </p:nvSpPr>
        <p:spPr>
          <a:xfrm>
            <a:off x="3691493" y="3825127"/>
            <a:ext cx="7972723" cy="1200329"/>
          </a:xfrm>
          <a:prstGeom prst="rect">
            <a:avLst/>
          </a:prstGeom>
          <a:noFill/>
        </p:spPr>
        <p:txBody>
          <a:bodyPr wrap="square" rtlCol="0">
            <a:spAutoFit/>
          </a:bodyPr>
          <a:lstStyle/>
          <a:p>
            <a:pPr algn="l"/>
            <a:r>
              <a:rPr lang="en-US" sz="7200" dirty="0"/>
              <a:t>R         O  D   I    C</a:t>
            </a:r>
          </a:p>
        </p:txBody>
      </p:sp>
      <p:sp>
        <p:nvSpPr>
          <p:cNvPr id="10" name="TextBox 9">
            <a:extLst>
              <a:ext uri="{FF2B5EF4-FFF2-40B4-BE49-F238E27FC236}">
                <a16:creationId xmlns:a16="http://schemas.microsoft.com/office/drawing/2014/main" id="{5D913B0E-452C-F156-1EF0-BE732EBED426}"/>
              </a:ext>
            </a:extLst>
          </p:cNvPr>
          <p:cNvSpPr txBox="1"/>
          <p:nvPr/>
        </p:nvSpPr>
        <p:spPr>
          <a:xfrm>
            <a:off x="2619819" y="5121890"/>
            <a:ext cx="3726211" cy="1200329"/>
          </a:xfrm>
          <a:prstGeom prst="rect">
            <a:avLst/>
          </a:prstGeom>
          <a:noFill/>
        </p:spPr>
        <p:txBody>
          <a:bodyPr wrap="square" rtlCol="0">
            <a:spAutoFit/>
          </a:bodyPr>
          <a:lstStyle/>
          <a:p>
            <a:pPr algn="l"/>
            <a:r>
              <a:rPr lang="en-US" sz="7200" dirty="0"/>
              <a:t>T   A   B</a:t>
            </a:r>
          </a:p>
        </p:txBody>
      </p:sp>
      <p:sp>
        <p:nvSpPr>
          <p:cNvPr id="9" name="TextBox 8">
            <a:extLst>
              <a:ext uri="{FF2B5EF4-FFF2-40B4-BE49-F238E27FC236}">
                <a16:creationId xmlns:a16="http://schemas.microsoft.com/office/drawing/2014/main" id="{F3CB5C13-7809-CF06-30A0-4764F9E6B2CA}"/>
              </a:ext>
            </a:extLst>
          </p:cNvPr>
          <p:cNvSpPr txBox="1"/>
          <p:nvPr/>
        </p:nvSpPr>
        <p:spPr>
          <a:xfrm>
            <a:off x="2221665" y="3782436"/>
            <a:ext cx="1828800" cy="1323439"/>
          </a:xfrm>
          <a:prstGeom prst="rect">
            <a:avLst/>
          </a:prstGeom>
          <a:noFill/>
        </p:spPr>
        <p:txBody>
          <a:bodyPr wrap="square" rtlCol="0">
            <a:spAutoFit/>
          </a:bodyPr>
          <a:lstStyle/>
          <a:p>
            <a:pPr algn="l"/>
            <a:r>
              <a:rPr lang="en-US" sz="8000" dirty="0"/>
              <a:t>E</a:t>
            </a:r>
          </a:p>
        </p:txBody>
      </p:sp>
    </p:spTree>
    <p:extLst>
      <p:ext uri="{BB962C8B-B14F-4D97-AF65-F5344CB8AC3E}">
        <p14:creationId xmlns:p14="http://schemas.microsoft.com/office/powerpoint/2010/main" val="207133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2" grpId="0"/>
      <p:bldP spid="6" grpId="0"/>
      <p:bldP spid="7" grpId="0"/>
      <p:bldP spid="8" grpId="0"/>
      <p:bldP spid="10"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5D4811A-37BB-E1AD-5F58-5CC0F82E9087}"/>
              </a:ext>
            </a:extLst>
          </p:cNvPr>
          <p:cNvPicPr>
            <a:picLocks noChangeAspect="1"/>
          </p:cNvPicPr>
          <p:nvPr/>
        </p:nvPicPr>
        <p:blipFill>
          <a:blip r:embed="rId2"/>
          <a:stretch>
            <a:fillRect/>
          </a:stretch>
        </p:blipFill>
        <p:spPr>
          <a:xfrm>
            <a:off x="1" y="46029"/>
            <a:ext cx="12191999" cy="6811971"/>
          </a:xfrm>
          <a:prstGeom prst="rect">
            <a:avLst/>
          </a:prstGeom>
        </p:spPr>
      </p:pic>
      <p:sp>
        <p:nvSpPr>
          <p:cNvPr id="2" name="Title 1">
            <a:extLst>
              <a:ext uri="{FF2B5EF4-FFF2-40B4-BE49-F238E27FC236}">
                <a16:creationId xmlns:a16="http://schemas.microsoft.com/office/drawing/2014/main" id="{F146E94A-21CF-B58E-B320-E89E42AE626C}"/>
              </a:ext>
            </a:extLst>
          </p:cNvPr>
          <p:cNvSpPr>
            <a:spLocks noGrp="1"/>
          </p:cNvSpPr>
          <p:nvPr>
            <p:ph type="title"/>
          </p:nvPr>
        </p:nvSpPr>
        <p:spPr>
          <a:xfrm>
            <a:off x="1298972" y="865856"/>
            <a:ext cx="10058400" cy="1371600"/>
          </a:xfrm>
        </p:spPr>
        <p:style>
          <a:lnRef idx="2">
            <a:schemeClr val="accent1"/>
          </a:lnRef>
          <a:fillRef idx="1">
            <a:schemeClr val="lt1"/>
          </a:fillRef>
          <a:effectRef idx="0">
            <a:schemeClr val="accent1"/>
          </a:effectRef>
          <a:fontRef idx="minor">
            <a:schemeClr val="dk1"/>
          </a:fontRef>
        </p:style>
        <p:txBody>
          <a:bodyPr/>
          <a:lstStyle/>
          <a:p>
            <a:pPr algn="ctr"/>
            <a:r>
              <a:rPr lang="en-US" b="1" dirty="0">
                <a:latin typeface="Arial Narrow" panose="020B0606020202030204" pitchFamily="34" charset="0"/>
              </a:rPr>
              <a:t>Group Activity</a:t>
            </a:r>
          </a:p>
        </p:txBody>
      </p:sp>
      <p:sp>
        <p:nvSpPr>
          <p:cNvPr id="3" name="Content Placeholder 2">
            <a:extLst>
              <a:ext uri="{FF2B5EF4-FFF2-40B4-BE49-F238E27FC236}">
                <a16:creationId xmlns:a16="http://schemas.microsoft.com/office/drawing/2014/main" id="{63E8CF69-D876-D294-463D-5FA3FC801693}"/>
              </a:ext>
            </a:extLst>
          </p:cNvPr>
          <p:cNvSpPr>
            <a:spLocks noGrp="1"/>
          </p:cNvSpPr>
          <p:nvPr>
            <p:ph idx="1"/>
          </p:nvPr>
        </p:nvSpPr>
        <p:spPr>
          <a:xfrm>
            <a:off x="1298972" y="2537443"/>
            <a:ext cx="10058400" cy="393192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buNone/>
            </a:pPr>
            <a:r>
              <a:rPr lang="en-US" sz="5400" dirty="0">
                <a:latin typeface="Arial Narrow" panose="020B0606020202030204" pitchFamily="34" charset="0"/>
                <a:cs typeface="Arial" panose="020B0604020202020204" pitchFamily="34" charset="0"/>
              </a:rPr>
              <a:t>• Group yourselves into 5.</a:t>
            </a:r>
          </a:p>
          <a:p>
            <a:pPr marL="0" indent="0">
              <a:buNone/>
            </a:pPr>
            <a:r>
              <a:rPr lang="en-US" sz="5400" dirty="0">
                <a:latin typeface="Arial Narrow" panose="020B0606020202030204" pitchFamily="34" charset="0"/>
                <a:cs typeface="Arial" panose="020B0604020202020204" pitchFamily="34" charset="0"/>
              </a:rPr>
              <a:t>• Using your coloring materials, color the different elements in the periodic table as to what group they are part of. Take note of the legend and don’t forget to write the members of your group.</a:t>
            </a:r>
          </a:p>
        </p:txBody>
      </p:sp>
    </p:spTree>
    <p:extLst>
      <p:ext uri="{BB962C8B-B14F-4D97-AF65-F5344CB8AC3E}">
        <p14:creationId xmlns:p14="http://schemas.microsoft.com/office/powerpoint/2010/main" val="162219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 grpId="1"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8214-0288-9172-63F4-AC42D64D86C6}"/>
              </a:ext>
            </a:extLst>
          </p:cNvPr>
          <p:cNvSpPr>
            <a:spLocks noGrp="1"/>
          </p:cNvSpPr>
          <p:nvPr>
            <p:ph type="title"/>
          </p:nvPr>
        </p:nvSpPr>
        <p:spPr>
          <a:xfrm>
            <a:off x="1066800" y="2296716"/>
            <a:ext cx="10058400" cy="1371600"/>
          </a:xfrm>
        </p:spPr>
        <p:txBody>
          <a:bodyPr>
            <a:noAutofit/>
          </a:bodyPr>
          <a:lstStyle/>
          <a:p>
            <a:pPr algn="ctr"/>
            <a:r>
              <a:rPr lang="en-US" sz="9600" dirty="0">
                <a:cs typeface="Arial" panose="020B0604020202020204" pitchFamily="34" charset="0"/>
              </a:rPr>
              <a:t>History of the Periodic Table</a:t>
            </a:r>
          </a:p>
        </p:txBody>
      </p:sp>
      <p:pic>
        <p:nvPicPr>
          <p:cNvPr id="3" name="Picture 3">
            <a:extLst>
              <a:ext uri="{FF2B5EF4-FFF2-40B4-BE49-F238E27FC236}">
                <a16:creationId xmlns:a16="http://schemas.microsoft.com/office/drawing/2014/main" id="{40279206-41A5-1B1C-7CDC-A6A4A5FDA670}"/>
              </a:ext>
            </a:extLst>
          </p:cNvPr>
          <p:cNvPicPr>
            <a:picLocks noChangeAspect="1"/>
          </p:cNvPicPr>
          <p:nvPr/>
        </p:nvPicPr>
        <p:blipFill>
          <a:blip r:embed="rId2"/>
          <a:stretch>
            <a:fillRect/>
          </a:stretch>
        </p:blipFill>
        <p:spPr>
          <a:xfrm>
            <a:off x="0" y="1"/>
            <a:ext cx="12192000" cy="6852328"/>
          </a:xfrm>
          <a:prstGeom prst="rect">
            <a:avLst/>
          </a:prstGeom>
        </p:spPr>
      </p:pic>
    </p:spTree>
    <p:extLst>
      <p:ext uri="{BB962C8B-B14F-4D97-AF65-F5344CB8AC3E}">
        <p14:creationId xmlns:p14="http://schemas.microsoft.com/office/powerpoint/2010/main" val="3368481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3.png"/></Relationships>
</file>

<file path=ppt/webextensions/webextension1.xml><?xml version="1.0" encoding="utf-8"?>
<we:webextension xmlns:we="http://schemas.microsoft.com/office/webextensions/webextension/2010/11" id="{5C1687AF-19F9-404B-A5AB-03B3135F694C}">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table.com/?lang=en#Properties/Series&quot;,&quot;values&quot;:{},&quot;data&quot;:{&quot;uri&quot;:&quot;ptable.com/?lang=en#Properties/Series&quot;},&quot;secure&quot;:false}],&quot;name&quot;:&quot;ptable.com/?lang=en#Properties/Series&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5C1687AF-19F9-404B-A5AB-03B3135F694C}">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table.com/?lang=en#Properties/Series&quot;,&quot;values&quot;:{},&quot;data&quot;:{&quot;uri&quot;:&quot;ptable.com/?lang=en#Properties/Series&quot;},&quot;secure&quot;:false}],&quot;name&quot;:&quot;ptable.com/?lang=en#Properties/Series&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179</TotalTime>
  <Words>624</Words>
  <Application>Microsoft Office PowerPoint</Application>
  <PresentationFormat>Widescreen</PresentationFormat>
  <Paragraphs>81</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Arial Narrow</vt:lpstr>
      <vt:lpstr>Century Gothic</vt:lpstr>
      <vt:lpstr>Garamond</vt:lpstr>
      <vt:lpstr>Helvetica Neue</vt:lpstr>
      <vt:lpstr>inherit</vt:lpstr>
      <vt:lpstr>Lato</vt:lpstr>
      <vt:lpstr>Open Sans</vt:lpstr>
      <vt:lpstr>Poppins</vt:lpstr>
      <vt:lpstr>Proxima Nova</vt:lpstr>
      <vt:lpstr>Roboto</vt:lpstr>
      <vt:lpstr>Times New Roman</vt:lpstr>
      <vt:lpstr>Savon</vt:lpstr>
      <vt:lpstr>INTRODUCTION TO the periodic table</vt:lpstr>
      <vt:lpstr>In this lesson, you will…</vt:lpstr>
      <vt:lpstr>PowerPoint Presentation</vt:lpstr>
      <vt:lpstr>PowerPoint Presentation</vt:lpstr>
      <vt:lpstr>PowerPoint Presentation</vt:lpstr>
      <vt:lpstr>PowerPoint Presentation</vt:lpstr>
      <vt:lpstr>PowerPoint Presentation</vt:lpstr>
      <vt:lpstr>Group Activity</vt:lpstr>
      <vt:lpstr>History of the Periodic Table</vt:lpstr>
      <vt:lpstr>Johann Wolfgang Döbereiner </vt:lpstr>
      <vt:lpstr>PowerPoint Presentation</vt:lpstr>
      <vt:lpstr>John Alexander Reina Newlands </vt:lpstr>
      <vt:lpstr>Dmitri Ivanovich Mendeleev (1869)</vt:lpstr>
      <vt:lpstr>Julius Lothar Meyer</vt:lpstr>
      <vt:lpstr>Henry Moseley </vt:lpstr>
      <vt:lpstr>Glenn Seaborg</vt:lpstr>
      <vt:lpstr>Group vs. Period</vt:lpstr>
      <vt:lpstr>PowerPoint Presentation</vt:lpstr>
      <vt:lpstr>PowerPoint Presentation</vt:lpstr>
      <vt:lpstr>PowerPoint Presentation</vt:lpstr>
      <vt:lpstr>PowerPoint Presentation</vt:lpstr>
      <vt:lpstr>PowerPoint Presentation</vt:lpstr>
      <vt:lpstr>PowerPoint Presentation</vt:lpstr>
      <vt:lpstr>Grouping the Elements: Metals/Non-Metals/ Metalloids</vt:lpstr>
      <vt:lpstr>Metals</vt:lpstr>
      <vt:lpstr>Non-metals</vt:lpstr>
      <vt:lpstr>Metalloids</vt:lpstr>
      <vt:lpstr>PowerPoint Presentation</vt:lpstr>
      <vt:lpstr>The s, p, d and f block Elements</vt:lpstr>
      <vt:lpstr>PowerPoint Presentation</vt:lpstr>
      <vt:lpstr>Application</vt:lpstr>
      <vt:lpstr>PowerPoint Presentation</vt:lpstr>
      <vt:lpstr>ASSESSMENT</vt:lpstr>
      <vt:lpstr>Share your Insights!</vt:lpstr>
      <vt:lpstr>“If all the elements are arranged in the order of their atomic weights, a periodic repetition of properties is obtained. This is expressed by the law of periodicity.”  - Dmitri Ivanovich Mendeleev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the periodic table</dc:title>
  <dc:creator>Krizia Mae Jugarap</dc:creator>
  <cp:lastModifiedBy>Irene Sanchez</cp:lastModifiedBy>
  <cp:revision>19</cp:revision>
  <dcterms:created xsi:type="dcterms:W3CDTF">2023-03-16T00:12:05Z</dcterms:created>
  <dcterms:modified xsi:type="dcterms:W3CDTF">2023-03-21T08:12:10Z</dcterms:modified>
</cp:coreProperties>
</file>