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181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310-974A-506A-5B41-14AF51DDF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1289C-1E5B-EA2D-4C76-FCF71229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0AB0-1D49-9B03-18A1-40C1292F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7AAE-8C53-9649-153E-A974E80E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1B8E-755B-1D56-C045-D121722D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75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C71A-8DCF-07F0-EE6F-392D8625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910E-AA7E-AF50-6726-E5C375E66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23BF-0B04-A25E-9926-39EF53C6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98EF-08B3-069C-79B2-B2893E2D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2A24-B869-53E1-805A-648BCC69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29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793F1-806E-84BA-8C1F-BF4EDC1C3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ACADD-8ED6-BA76-DA92-986D5CD04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D5EA8-451B-E321-BC5D-71D2B628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B37E-2325-6440-5833-5F9DEACE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4FAA-4D60-A695-DAD5-07CD5A8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14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6A5A-88C7-F6CA-9EE6-2C5134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26D1-1BCF-42E6-FD40-93CD61F9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1440-C621-C4B1-C707-E9833644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1DB5-5ED7-8DA9-B634-0B39C767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55F9-4832-DCF7-63BF-B77154B7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324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F46E-418D-08E7-90A2-94594E83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8190-3754-AA01-4548-12F2314C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5179-CBE5-6364-DE05-2038462B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2776-D5DC-1701-4D88-2950A16D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82B9-E6DB-10A4-1FED-CB278F7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928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2805-18A3-AA32-E9BB-8E1420B9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699D-5D99-353B-9894-6CCBE4612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E09AE-8A42-60F9-2ACC-90928FDBC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5599-2213-95BB-BD09-33ED9E1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1A25F-D819-CBE3-A85E-D21EAA5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6618-884F-E486-DC95-D4D1753D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34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CDE4-366E-D0E6-A87A-598EE544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E1E59-61F4-A9A0-1285-46031B58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55282-1F66-DA63-FCE6-ED8FAC8E3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4C87E-8E47-F3DA-02DB-2A5A3EB41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15D32-1F32-FF78-6856-8A3508C03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5D50B-1F15-B3A1-1CC8-BBE24711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2A2EE-E10B-88B4-7271-5A46CDDA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A0585-5593-6E24-A71D-AD08D7B9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37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F581-2676-0F6E-6BC8-79F91C55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E538B-D99B-83E3-B5B4-7D6D6D99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90214-5077-3CD9-6AF0-12ADCE73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B9CA0-4D72-CA53-89BF-950A8C7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683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89AA3-1977-1782-EEE7-4C750768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787FD-1C67-74F6-2492-BC1786F9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9763-61FD-5CFB-7ADF-961CD8D0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292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1326-96F2-8DD1-503A-A0E67FB9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7571-CFCF-93AA-7C13-D725A6E2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E01B2-9C16-37FA-B617-ABA149F4A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3F4E2-6DFC-E6E7-49E7-F3F78D5D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7C30B-8392-C4F1-AC8B-279815F2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C4ABA-2BB1-22ED-CC29-C515159F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8F58-7CD1-12BC-3344-D89B53DB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3E5D0-CFFE-7722-CF63-0EE86C43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4CE2-50F7-6FEC-7B33-4A1153128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908CB-FD96-3B5B-2777-DE3E8DA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E6185-052C-B1E6-1367-87D87B03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2F131-D5B1-D459-FBEA-B4EBE45F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22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868C6-BAF0-D46A-24DF-E0EB2C32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7BFB-21DD-875A-BDC1-B34EE207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D212-93E3-C147-FBE7-5845F9659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6E8B5-3734-4A28-B4DC-963EA9A7A822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7579-22E8-8B2C-FCA1-A0F0D154F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744B-0918-AD67-D403-E1F7273B9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B9B19-8815-4623-81AE-FCA3E73074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63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F0F4-EFDC-13B7-4B3F-36F52F0ED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7068C-A1C6-ABE0-9A74-0C3E18B0B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CAFFF-BEFC-6A1A-D1D1-E26CB5A7C7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A1A6C-AD35-3377-FA06-35053876DCD6}"/>
              </a:ext>
            </a:extLst>
          </p:cNvPr>
          <p:cNvSpPr txBox="1"/>
          <p:nvPr/>
        </p:nvSpPr>
        <p:spPr>
          <a:xfrm>
            <a:off x="1439504" y="1310138"/>
            <a:ext cx="10493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0" i="0" dirty="0">
                <a:solidFill>
                  <a:schemeClr val="accent2">
                    <a:lumMod val="50000"/>
                  </a:schemeClr>
                </a:solidFill>
                <a:effectLst/>
                <a:latin typeface="Cooper Black" panose="0208090404030B020404" pitchFamily="18" charset="0"/>
                <a:ea typeface="Segoe UI Black" panose="020B0A02040204020203" pitchFamily="34" charset="0"/>
              </a:rPr>
              <a:t>Process of Recombinant DNA Technology</a:t>
            </a:r>
            <a:endParaRPr lang="en-PH" sz="88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  <a:ea typeface="Segoe UI Black" panose="020B0A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DF8D4-4E21-9985-A49B-9B63E92AA18F}"/>
              </a:ext>
            </a:extLst>
          </p:cNvPr>
          <p:cNvSpPr txBox="1"/>
          <p:nvPr/>
        </p:nvSpPr>
        <p:spPr>
          <a:xfrm>
            <a:off x="915307" y="555097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GROUP 6</a:t>
            </a:r>
          </a:p>
        </p:txBody>
      </p:sp>
      <p:sp>
        <p:nvSpPr>
          <p:cNvPr id="14" name="img!!">
            <a:extLst>
              <a:ext uri="{FF2B5EF4-FFF2-40B4-BE49-F238E27FC236}">
                <a16:creationId xmlns:a16="http://schemas.microsoft.com/office/drawing/2014/main" id="{B5CC83F0-C673-74E4-1AEC-8546FD884020}"/>
              </a:ext>
            </a:extLst>
          </p:cNvPr>
          <p:cNvSpPr/>
          <p:nvPr/>
        </p:nvSpPr>
        <p:spPr>
          <a:xfrm>
            <a:off x="-1335315" y="-1086997"/>
            <a:ext cx="2670629" cy="23792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94085734-719C-733B-3126-32EE58F883D2}"/>
              </a:ext>
            </a:extLst>
          </p:cNvPr>
          <p:cNvSpPr/>
          <p:nvPr/>
        </p:nvSpPr>
        <p:spPr>
          <a:xfrm>
            <a:off x="648607" y="-1112265"/>
            <a:ext cx="2670629" cy="2379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F04EE315-6037-2C61-527D-0FE3635E918B}"/>
              </a:ext>
            </a:extLst>
          </p:cNvPr>
          <p:cNvSpPr/>
          <p:nvPr/>
        </p:nvSpPr>
        <p:spPr>
          <a:xfrm>
            <a:off x="4327889" y="-1063225"/>
            <a:ext cx="2670629" cy="237920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F352FFFC-178C-A727-60DD-3BA49C337E4D}"/>
              </a:ext>
            </a:extLst>
          </p:cNvPr>
          <p:cNvSpPr/>
          <p:nvPr/>
        </p:nvSpPr>
        <p:spPr>
          <a:xfrm>
            <a:off x="2636069" y="-1087745"/>
            <a:ext cx="2670629" cy="23792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D970F4DD-988A-2B29-B0DF-769473556ADC}"/>
              </a:ext>
            </a:extLst>
          </p:cNvPr>
          <p:cNvSpPr/>
          <p:nvPr/>
        </p:nvSpPr>
        <p:spPr>
          <a:xfrm>
            <a:off x="6371206" y="-1112265"/>
            <a:ext cx="2670629" cy="23792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887930FD-56E6-779E-F1AC-B7F5B3E5895C}"/>
              </a:ext>
            </a:extLst>
          </p:cNvPr>
          <p:cNvSpPr/>
          <p:nvPr/>
        </p:nvSpPr>
        <p:spPr>
          <a:xfrm>
            <a:off x="8358668" y="-1155459"/>
            <a:ext cx="2670629" cy="23792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D8DD62-D2B5-F9CE-CDC2-22BB20A2E131}"/>
              </a:ext>
            </a:extLst>
          </p:cNvPr>
          <p:cNvSpPr/>
          <p:nvPr/>
        </p:nvSpPr>
        <p:spPr>
          <a:xfrm>
            <a:off x="10668000" y="-1115109"/>
            <a:ext cx="2670629" cy="237920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9337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CD13A-D3EA-7DB1-F794-3CCEBBEC3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05EF-4907-C817-5C93-A648BF83F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62981-99E5-DB6E-55BA-7224F8E3C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2331D-4E82-7DFB-89C1-018B10B3D7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61AC9-4EC2-6C58-C6D7-59355CEF9982}"/>
              </a:ext>
            </a:extLst>
          </p:cNvPr>
          <p:cNvSpPr txBox="1"/>
          <p:nvPr/>
        </p:nvSpPr>
        <p:spPr>
          <a:xfrm>
            <a:off x="1439504" y="1310138"/>
            <a:ext cx="10493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0" i="0" dirty="0">
                <a:solidFill>
                  <a:schemeClr val="accent2">
                    <a:lumMod val="50000"/>
                  </a:schemeClr>
                </a:solidFill>
                <a:effectLst/>
                <a:latin typeface="Cooper Black" panose="0208090404030B020404" pitchFamily="18" charset="0"/>
                <a:ea typeface="Segoe UI Black" panose="020B0A02040204020203" pitchFamily="34" charset="0"/>
              </a:rPr>
              <a:t>Process of Recombinant DNA Technology</a:t>
            </a:r>
            <a:endParaRPr lang="en-PH" sz="88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  <a:ea typeface="Segoe UI Black" panose="020B0A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1E7B7-8854-8AE4-48AC-114AB0B9F9A6}"/>
              </a:ext>
            </a:extLst>
          </p:cNvPr>
          <p:cNvSpPr txBox="1"/>
          <p:nvPr/>
        </p:nvSpPr>
        <p:spPr>
          <a:xfrm>
            <a:off x="915307" y="555097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GROUP 6</a:t>
            </a:r>
          </a:p>
        </p:txBody>
      </p:sp>
      <p:sp>
        <p:nvSpPr>
          <p:cNvPr id="14" name="img!!">
            <a:extLst>
              <a:ext uri="{FF2B5EF4-FFF2-40B4-BE49-F238E27FC236}">
                <a16:creationId xmlns:a16="http://schemas.microsoft.com/office/drawing/2014/main" id="{7B45A579-05C2-2B13-F066-EF7890B58F34}"/>
              </a:ext>
            </a:extLst>
          </p:cNvPr>
          <p:cNvSpPr/>
          <p:nvPr/>
        </p:nvSpPr>
        <p:spPr>
          <a:xfrm>
            <a:off x="-2533649" y="-2209799"/>
            <a:ext cx="16249650" cy="11449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EBDDAD85-E392-B370-B75D-F102AB8305BC}"/>
              </a:ext>
            </a:extLst>
          </p:cNvPr>
          <p:cNvSpPr/>
          <p:nvPr/>
        </p:nvSpPr>
        <p:spPr>
          <a:xfrm>
            <a:off x="648607" y="-1112265"/>
            <a:ext cx="2670629" cy="23792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7ACF0019-3FF8-AB35-70FA-B23784CCA67E}"/>
              </a:ext>
            </a:extLst>
          </p:cNvPr>
          <p:cNvSpPr/>
          <p:nvPr/>
        </p:nvSpPr>
        <p:spPr>
          <a:xfrm>
            <a:off x="4327889" y="-1063225"/>
            <a:ext cx="2670629" cy="237920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8E561159-0A14-FF1B-C764-96AB4DA319D8}"/>
              </a:ext>
            </a:extLst>
          </p:cNvPr>
          <p:cNvSpPr/>
          <p:nvPr/>
        </p:nvSpPr>
        <p:spPr>
          <a:xfrm>
            <a:off x="2636069" y="-1087745"/>
            <a:ext cx="2670629" cy="23792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39688D27-D283-96A1-CE2A-83BCDE721415}"/>
              </a:ext>
            </a:extLst>
          </p:cNvPr>
          <p:cNvSpPr/>
          <p:nvPr/>
        </p:nvSpPr>
        <p:spPr>
          <a:xfrm>
            <a:off x="6371206" y="-1112265"/>
            <a:ext cx="2670629" cy="23792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5CA0D5A7-63A4-4FF2-AF36-CB6261A9F094}"/>
              </a:ext>
            </a:extLst>
          </p:cNvPr>
          <p:cNvSpPr/>
          <p:nvPr/>
        </p:nvSpPr>
        <p:spPr>
          <a:xfrm>
            <a:off x="8358668" y="-1155459"/>
            <a:ext cx="2670629" cy="23792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03DC59-4A94-CE4B-8651-D354E1AA740F}"/>
              </a:ext>
            </a:extLst>
          </p:cNvPr>
          <p:cNvSpPr/>
          <p:nvPr/>
        </p:nvSpPr>
        <p:spPr>
          <a:xfrm>
            <a:off x="10668000" y="-1115109"/>
            <a:ext cx="2670629" cy="237920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CDBA4-CEC1-A912-93A0-3D0D1AA48EC8}"/>
              </a:ext>
            </a:extLst>
          </p:cNvPr>
          <p:cNvSpPr txBox="1"/>
          <p:nvPr/>
        </p:nvSpPr>
        <p:spPr>
          <a:xfrm>
            <a:off x="648607" y="3072348"/>
            <a:ext cx="11158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It </a:t>
            </a:r>
            <a:r>
              <a:rPr lang="en-US" sz="4000" b="0" i="1" u="sng" dirty="0">
                <a:solidFill>
                  <a:schemeClr val="accent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involves the selection of the desired gene</a:t>
            </a:r>
            <a:r>
              <a:rPr lang="en-US" sz="4000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 for administration into the host followed by a selection of the perfect vector with which the gene has to be integrated and </a:t>
            </a:r>
            <a:r>
              <a:rPr lang="en-US" sz="4000" b="0" i="1" u="sng" dirty="0">
                <a:solidFill>
                  <a:schemeClr val="accent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hence the recombinant DNA is formed. </a:t>
            </a:r>
            <a:endParaRPr lang="en-PH" sz="4000" i="1" u="sng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89452-D0A2-3A7C-4F01-BBD870CE9A15}"/>
              </a:ext>
            </a:extLst>
          </p:cNvPr>
          <p:cNvSpPr txBox="1"/>
          <p:nvPr/>
        </p:nvSpPr>
        <p:spPr>
          <a:xfrm>
            <a:off x="116352" y="169551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effectLst/>
                <a:latin typeface="Amasis MT Pro Black" panose="02040A04050005020304" pitchFamily="18" charset="0"/>
                <a:ea typeface="Segoe UI Black" panose="020B0A02040204020203" pitchFamily="34" charset="0"/>
              </a:rPr>
              <a:t>Recombinant DNA Technology</a:t>
            </a:r>
            <a:endParaRPr lang="en-PH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62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FEC3-FB49-5AC1-2DEB-417261BA5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463A-B5BF-CB64-0C48-FE46BAE6D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17853-9FEB-B7E0-2EA3-3207A3897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87039-E924-0BE9-F1C0-EEA2AD8676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2DC89-21BA-6979-A4A4-C685202355C5}"/>
              </a:ext>
            </a:extLst>
          </p:cNvPr>
          <p:cNvSpPr txBox="1"/>
          <p:nvPr/>
        </p:nvSpPr>
        <p:spPr>
          <a:xfrm>
            <a:off x="1439504" y="1310138"/>
            <a:ext cx="10493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0" i="0" dirty="0">
                <a:solidFill>
                  <a:schemeClr val="accent2">
                    <a:lumMod val="50000"/>
                  </a:schemeClr>
                </a:solidFill>
                <a:effectLst/>
                <a:latin typeface="Cooper Black" panose="0208090404030B020404" pitchFamily="18" charset="0"/>
                <a:ea typeface="Segoe UI Black" panose="020B0A02040204020203" pitchFamily="34" charset="0"/>
              </a:rPr>
              <a:t>Process of Recombinant DNA Technology</a:t>
            </a:r>
            <a:endParaRPr lang="en-PH" sz="88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  <a:ea typeface="Segoe UI Black" panose="020B0A02040204020203" pitchFamily="34" charset="0"/>
            </a:endParaRPr>
          </a:p>
        </p:txBody>
      </p:sp>
      <p:sp>
        <p:nvSpPr>
          <p:cNvPr id="14" name="img!!">
            <a:extLst>
              <a:ext uri="{FF2B5EF4-FFF2-40B4-BE49-F238E27FC236}">
                <a16:creationId xmlns:a16="http://schemas.microsoft.com/office/drawing/2014/main" id="{72FF72E2-7AA5-AA5C-BD4F-250B7190E256}"/>
              </a:ext>
            </a:extLst>
          </p:cNvPr>
          <p:cNvSpPr/>
          <p:nvPr/>
        </p:nvSpPr>
        <p:spPr>
          <a:xfrm>
            <a:off x="-2533649" y="-2209799"/>
            <a:ext cx="3714486" cy="3519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DA68A-4585-7BAB-FD1E-692101D0A126}"/>
              </a:ext>
            </a:extLst>
          </p:cNvPr>
          <p:cNvSpPr txBox="1"/>
          <p:nvPr/>
        </p:nvSpPr>
        <p:spPr>
          <a:xfrm>
            <a:off x="915307" y="555097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GROUP 6</a:t>
            </a:r>
          </a:p>
        </p:txBody>
      </p:sp>
      <p:sp>
        <p:nvSpPr>
          <p:cNvPr id="18" name="img!!!">
            <a:extLst>
              <a:ext uri="{FF2B5EF4-FFF2-40B4-BE49-F238E27FC236}">
                <a16:creationId xmlns:a16="http://schemas.microsoft.com/office/drawing/2014/main" id="{927866D5-6E7A-DA05-AE2D-46272E568E59}"/>
              </a:ext>
            </a:extLst>
          </p:cNvPr>
          <p:cNvSpPr/>
          <p:nvPr/>
        </p:nvSpPr>
        <p:spPr>
          <a:xfrm>
            <a:off x="-3448049" y="-2714587"/>
            <a:ext cx="18497549" cy="1181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212DA667-BD91-FCDD-A5EB-6015DE14298E}"/>
              </a:ext>
            </a:extLst>
          </p:cNvPr>
          <p:cNvSpPr/>
          <p:nvPr/>
        </p:nvSpPr>
        <p:spPr>
          <a:xfrm>
            <a:off x="4327889" y="-1063225"/>
            <a:ext cx="2670629" cy="237920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5013593D-4A9B-1D80-E16B-6CB75EF553C3}"/>
              </a:ext>
            </a:extLst>
          </p:cNvPr>
          <p:cNvSpPr/>
          <p:nvPr/>
        </p:nvSpPr>
        <p:spPr>
          <a:xfrm>
            <a:off x="2636069" y="-1087745"/>
            <a:ext cx="2670629" cy="23792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CC43A3BF-9188-5926-E85D-02DE6B0111CF}"/>
              </a:ext>
            </a:extLst>
          </p:cNvPr>
          <p:cNvSpPr/>
          <p:nvPr/>
        </p:nvSpPr>
        <p:spPr>
          <a:xfrm>
            <a:off x="6371206" y="-1112265"/>
            <a:ext cx="2670629" cy="23792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87BD913F-6281-569C-6D1B-77079FE56FE9}"/>
              </a:ext>
            </a:extLst>
          </p:cNvPr>
          <p:cNvSpPr/>
          <p:nvPr/>
        </p:nvSpPr>
        <p:spPr>
          <a:xfrm>
            <a:off x="8358668" y="-1155459"/>
            <a:ext cx="2670629" cy="23792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F43C10-64C7-BB25-9328-2148B8852DBB}"/>
              </a:ext>
            </a:extLst>
          </p:cNvPr>
          <p:cNvSpPr/>
          <p:nvPr/>
        </p:nvSpPr>
        <p:spPr>
          <a:xfrm>
            <a:off x="10668000" y="-1115109"/>
            <a:ext cx="2670629" cy="237920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FD26-B17E-E93B-28CE-6C9B48940992}"/>
              </a:ext>
            </a:extLst>
          </p:cNvPr>
          <p:cNvSpPr txBox="1"/>
          <p:nvPr/>
        </p:nvSpPr>
        <p:spPr>
          <a:xfrm>
            <a:off x="783517" y="1337070"/>
            <a:ext cx="545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latin typeface="Amasis MT Pro Black" panose="02040A04050005020304" pitchFamily="18" charset="0"/>
              </a:rPr>
              <a:t>PROCESSES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21365-F95E-0095-FCD5-651C74F9BC9F}"/>
              </a:ext>
            </a:extLst>
          </p:cNvPr>
          <p:cNvSpPr txBox="1"/>
          <p:nvPr/>
        </p:nvSpPr>
        <p:spPr>
          <a:xfrm>
            <a:off x="364290" y="2359916"/>
            <a:ext cx="914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Isolation of DNA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CE7D2-5EBF-0BDE-0024-FCE71388688A}"/>
              </a:ext>
            </a:extLst>
          </p:cNvPr>
          <p:cNvSpPr txBox="1"/>
          <p:nvPr/>
        </p:nvSpPr>
        <p:spPr>
          <a:xfrm>
            <a:off x="503596" y="3486013"/>
            <a:ext cx="107730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Isolation of DNA is </a:t>
            </a:r>
            <a:r>
              <a:rPr lang="en-US" sz="4400" b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an enzymatically controlled </a:t>
            </a:r>
            <a:r>
              <a:rPr lang="en-US" sz="4400" b="0" i="1" u="sng" dirty="0">
                <a:solidFill>
                  <a:schemeClr val="accent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process where the plant or animal cells are treated with certain enzymes.</a:t>
            </a:r>
            <a:endParaRPr lang="en-PH" sz="4400" i="1" u="sng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026" name="Picture 2" descr="What is the Difference Between Genomic DNA and Plasmid DNA Isolation ...">
            <a:extLst>
              <a:ext uri="{FF2B5EF4-FFF2-40B4-BE49-F238E27FC236}">
                <a16:creationId xmlns:a16="http://schemas.microsoft.com/office/drawing/2014/main" id="{0F01EB42-1159-E2A5-30DB-11FAA216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37" y="1223750"/>
            <a:ext cx="7809593" cy="5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95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603DC-4F71-A2BE-0C78-8678490E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5FC7-D257-77DD-DA2B-2BD338156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60871-D77A-A575-F183-A3955596F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93A6C-CEFB-71BA-9899-DA900FD0D7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img!!">
            <a:extLst>
              <a:ext uri="{FF2B5EF4-FFF2-40B4-BE49-F238E27FC236}">
                <a16:creationId xmlns:a16="http://schemas.microsoft.com/office/drawing/2014/main" id="{BC579FD4-A7D7-1417-A9A2-5CD70223B0CB}"/>
              </a:ext>
            </a:extLst>
          </p:cNvPr>
          <p:cNvSpPr/>
          <p:nvPr/>
        </p:nvSpPr>
        <p:spPr>
          <a:xfrm>
            <a:off x="-2533649" y="-2209799"/>
            <a:ext cx="3714486" cy="3519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img!!!">
            <a:extLst>
              <a:ext uri="{FF2B5EF4-FFF2-40B4-BE49-F238E27FC236}">
                <a16:creationId xmlns:a16="http://schemas.microsoft.com/office/drawing/2014/main" id="{E14B6565-11FC-1693-83B5-8FD89D252FA2}"/>
              </a:ext>
            </a:extLst>
          </p:cNvPr>
          <p:cNvSpPr/>
          <p:nvPr/>
        </p:nvSpPr>
        <p:spPr>
          <a:xfrm>
            <a:off x="-1" y="-2209799"/>
            <a:ext cx="3714485" cy="36026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783611BF-900A-7B32-B16F-35755D66CC79}"/>
              </a:ext>
            </a:extLst>
          </p:cNvPr>
          <p:cNvSpPr/>
          <p:nvPr/>
        </p:nvSpPr>
        <p:spPr>
          <a:xfrm>
            <a:off x="4327889" y="-1063225"/>
            <a:ext cx="2670629" cy="237920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!!!!">
            <a:extLst>
              <a:ext uri="{FF2B5EF4-FFF2-40B4-BE49-F238E27FC236}">
                <a16:creationId xmlns:a16="http://schemas.microsoft.com/office/drawing/2014/main" id="{67316215-3E98-3AAA-9136-FC54D61D596E}"/>
              </a:ext>
            </a:extLst>
          </p:cNvPr>
          <p:cNvSpPr/>
          <p:nvPr/>
        </p:nvSpPr>
        <p:spPr>
          <a:xfrm>
            <a:off x="-2895599" y="-3657599"/>
            <a:ext cx="21564600" cy="12763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132C4595-9D41-F573-39CE-EB1393877D76}"/>
              </a:ext>
            </a:extLst>
          </p:cNvPr>
          <p:cNvSpPr/>
          <p:nvPr/>
        </p:nvSpPr>
        <p:spPr>
          <a:xfrm>
            <a:off x="6371206" y="-1112265"/>
            <a:ext cx="2670629" cy="23792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C11B8C29-BA3F-999B-6B4A-8728FB1C956F}"/>
              </a:ext>
            </a:extLst>
          </p:cNvPr>
          <p:cNvSpPr/>
          <p:nvPr/>
        </p:nvSpPr>
        <p:spPr>
          <a:xfrm>
            <a:off x="8358668" y="-1155459"/>
            <a:ext cx="2670629" cy="23792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5A5856-9717-4C85-8BB7-934755485894}"/>
              </a:ext>
            </a:extLst>
          </p:cNvPr>
          <p:cNvSpPr/>
          <p:nvPr/>
        </p:nvSpPr>
        <p:spPr>
          <a:xfrm>
            <a:off x="10668000" y="-1115109"/>
            <a:ext cx="2670629" cy="237920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0C512-CDC9-5B49-7E2A-42CAB4D84F33}"/>
              </a:ext>
            </a:extLst>
          </p:cNvPr>
          <p:cNvSpPr txBox="1"/>
          <p:nvPr/>
        </p:nvSpPr>
        <p:spPr>
          <a:xfrm>
            <a:off x="402264" y="339849"/>
            <a:ext cx="786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Cutting the Genes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133AC-348E-206E-D624-1A205E080B9C}"/>
              </a:ext>
            </a:extLst>
          </p:cNvPr>
          <p:cNvSpPr txBox="1"/>
          <p:nvPr/>
        </p:nvSpPr>
        <p:spPr>
          <a:xfrm>
            <a:off x="137280" y="152812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chemeClr val="accent6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The restriction enzymes </a:t>
            </a:r>
            <a:r>
              <a:rPr lang="en-US" sz="5400" b="0" i="1" u="sng" dirty="0">
                <a:solidFill>
                  <a:schemeClr val="accent6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cut the DNA into blunt end and cohesive end</a:t>
            </a:r>
            <a:r>
              <a:rPr lang="en-US" sz="5400" b="0" i="0" dirty="0">
                <a:solidFill>
                  <a:schemeClr val="accent6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 depending upon the mixture of these DNA fragments is electrophoresed on an agarose gel for a particular time.</a:t>
            </a:r>
            <a:endParaRPr lang="en-PH" sz="5400" dirty="0">
              <a:solidFill>
                <a:schemeClr val="accent6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5" name="AutoShape 8" descr="Recombinant DNA | Biological Principles">
            <a:extLst>
              <a:ext uri="{FF2B5EF4-FFF2-40B4-BE49-F238E27FC236}">
                <a16:creationId xmlns:a16="http://schemas.microsoft.com/office/drawing/2014/main" id="{3AF60929-74F4-287F-3770-3095B902A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2060" name="Picture 12" descr="PPT - DNA methods summary PowerPoint Presentation, free download - ID ...">
            <a:extLst>
              <a:ext uri="{FF2B5EF4-FFF2-40B4-BE49-F238E27FC236}">
                <a16:creationId xmlns:a16="http://schemas.microsoft.com/office/drawing/2014/main" id="{DC3A6EFC-EB2F-11B9-1A9D-2BD243A0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22" y="74495"/>
            <a:ext cx="9744075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22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5931-95C9-C79C-8174-E5D549BE0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7562-488F-40AF-B440-2B6A0CD2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514B3-0846-A616-898E-559DE0C3B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AC059-41F1-253E-E3D6-B99F369533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img!!">
            <a:extLst>
              <a:ext uri="{FF2B5EF4-FFF2-40B4-BE49-F238E27FC236}">
                <a16:creationId xmlns:a16="http://schemas.microsoft.com/office/drawing/2014/main" id="{01EB1646-C9C7-D3AC-C949-6345AD61E837}"/>
              </a:ext>
            </a:extLst>
          </p:cNvPr>
          <p:cNvSpPr/>
          <p:nvPr/>
        </p:nvSpPr>
        <p:spPr>
          <a:xfrm>
            <a:off x="-2533649" y="-2209799"/>
            <a:ext cx="3714486" cy="3519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img!!!">
            <a:extLst>
              <a:ext uri="{FF2B5EF4-FFF2-40B4-BE49-F238E27FC236}">
                <a16:creationId xmlns:a16="http://schemas.microsoft.com/office/drawing/2014/main" id="{2322F1A2-6445-E74D-76CA-3D1337524AD0}"/>
              </a:ext>
            </a:extLst>
          </p:cNvPr>
          <p:cNvSpPr/>
          <p:nvPr/>
        </p:nvSpPr>
        <p:spPr>
          <a:xfrm>
            <a:off x="-1" y="-2209799"/>
            <a:ext cx="3714485" cy="36026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mg!!!!!">
            <a:extLst>
              <a:ext uri="{FF2B5EF4-FFF2-40B4-BE49-F238E27FC236}">
                <a16:creationId xmlns:a16="http://schemas.microsoft.com/office/drawing/2014/main" id="{A51F02B8-EE0C-E7AD-17A5-9617A9CFF4F3}"/>
              </a:ext>
            </a:extLst>
          </p:cNvPr>
          <p:cNvSpPr/>
          <p:nvPr/>
        </p:nvSpPr>
        <p:spPr>
          <a:xfrm>
            <a:off x="-2171699" y="-3047999"/>
            <a:ext cx="16573500" cy="11582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oval !!!!">
            <a:extLst>
              <a:ext uri="{FF2B5EF4-FFF2-40B4-BE49-F238E27FC236}">
                <a16:creationId xmlns:a16="http://schemas.microsoft.com/office/drawing/2014/main" id="{E85B7268-03C6-860B-D795-B95C95C523D0}"/>
              </a:ext>
            </a:extLst>
          </p:cNvPr>
          <p:cNvSpPr/>
          <p:nvPr/>
        </p:nvSpPr>
        <p:spPr>
          <a:xfrm>
            <a:off x="-2995959" y="-5518724"/>
            <a:ext cx="3714485" cy="37222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BB0F8BEC-E770-217C-38B2-435FE28727FF}"/>
              </a:ext>
            </a:extLst>
          </p:cNvPr>
          <p:cNvSpPr/>
          <p:nvPr/>
        </p:nvSpPr>
        <p:spPr>
          <a:xfrm>
            <a:off x="6371206" y="-1112265"/>
            <a:ext cx="2670629" cy="23792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96F0CCCF-1A7E-AD3D-69AB-A23DB0D38584}"/>
              </a:ext>
            </a:extLst>
          </p:cNvPr>
          <p:cNvSpPr/>
          <p:nvPr/>
        </p:nvSpPr>
        <p:spPr>
          <a:xfrm>
            <a:off x="8358668" y="-1155459"/>
            <a:ext cx="2670629" cy="23792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DB65FC-93E0-EB29-07AE-6999CCC51431}"/>
              </a:ext>
            </a:extLst>
          </p:cNvPr>
          <p:cNvSpPr/>
          <p:nvPr/>
        </p:nvSpPr>
        <p:spPr>
          <a:xfrm>
            <a:off x="10668000" y="-1115109"/>
            <a:ext cx="2670629" cy="237920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C2065-E9E3-6C6E-D718-CE01FCDB1201}"/>
              </a:ext>
            </a:extLst>
          </p:cNvPr>
          <p:cNvSpPr txBox="1"/>
          <p:nvPr/>
        </p:nvSpPr>
        <p:spPr>
          <a:xfrm>
            <a:off x="481797" y="336139"/>
            <a:ext cx="786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Joining DNA</a:t>
            </a:r>
          </a:p>
        </p:txBody>
      </p:sp>
      <p:sp>
        <p:nvSpPr>
          <p:cNvPr id="15" name="AutoShape 8" descr="Recombinant DNA | Biological Principles">
            <a:extLst>
              <a:ext uri="{FF2B5EF4-FFF2-40B4-BE49-F238E27FC236}">
                <a16:creationId xmlns:a16="http://schemas.microsoft.com/office/drawing/2014/main" id="{F08CB1D3-C9AD-BE45-6F23-634BAF7F6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9E53A-6381-4B26-C824-6EB6791E2A26}"/>
              </a:ext>
            </a:extLst>
          </p:cNvPr>
          <p:cNvSpPr txBox="1"/>
          <p:nvPr/>
        </p:nvSpPr>
        <p:spPr>
          <a:xfrm>
            <a:off x="615536" y="1597234"/>
            <a:ext cx="11265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accent1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-Joining of DNA is termed as </a:t>
            </a:r>
            <a:r>
              <a:rPr lang="en-US" sz="4400" b="0" i="1" u="sng" dirty="0">
                <a:solidFill>
                  <a:schemeClr val="accent1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Ligation.</a:t>
            </a:r>
            <a:endParaRPr lang="en-PH" sz="4400" i="1" u="sng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3583D-FB8D-447C-FE55-A342AD614340}"/>
              </a:ext>
            </a:extLst>
          </p:cNvPr>
          <p:cNvSpPr txBox="1"/>
          <p:nvPr/>
        </p:nvSpPr>
        <p:spPr>
          <a:xfrm>
            <a:off x="618994" y="2505143"/>
            <a:ext cx="10849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-P</a:t>
            </a:r>
            <a:r>
              <a:rPr lang="en-US" sz="4800" b="0" i="0" dirty="0">
                <a:solidFill>
                  <a:schemeClr val="accent1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rocess of </a:t>
            </a:r>
            <a:r>
              <a:rPr lang="en-US" sz="4800" b="0" i="1" u="sng" dirty="0">
                <a:solidFill>
                  <a:schemeClr val="accent1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joining two pieces</a:t>
            </a:r>
            <a:r>
              <a:rPr lang="en-US" sz="4800" b="0" i="0" dirty="0">
                <a:solidFill>
                  <a:schemeClr val="accent1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, a cut fragment of DNA and the vector together with the </a:t>
            </a:r>
            <a:r>
              <a:rPr lang="en-US" sz="4800" b="0" i="1" u="sng" dirty="0">
                <a:solidFill>
                  <a:schemeClr val="accent1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help of the enzyme DNA ligase.</a:t>
            </a:r>
            <a:endParaRPr lang="en-PH" sz="4800" i="1" u="sng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076" name="Picture 4" descr="What is DNA Replication, Steps, Enzymes, and Significance">
            <a:extLst>
              <a:ext uri="{FF2B5EF4-FFF2-40B4-BE49-F238E27FC236}">
                <a16:creationId xmlns:a16="http://schemas.microsoft.com/office/drawing/2014/main" id="{5240A9E1-C6EC-FD80-C3E7-4A11AE19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18" y="418212"/>
            <a:ext cx="6829425" cy="57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70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1E6B-67BE-9A9C-FF6F-7E132360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C200-F35D-65F9-5DAC-FC45B70EE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D51B5-EFDA-79C3-71A8-747FD65CE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0E982-0EBA-D597-FDD8-9CE4C471E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img!!">
            <a:extLst>
              <a:ext uri="{FF2B5EF4-FFF2-40B4-BE49-F238E27FC236}">
                <a16:creationId xmlns:a16="http://schemas.microsoft.com/office/drawing/2014/main" id="{B3F043EC-BF4D-B170-E285-711B644156A4}"/>
              </a:ext>
            </a:extLst>
          </p:cNvPr>
          <p:cNvSpPr/>
          <p:nvPr/>
        </p:nvSpPr>
        <p:spPr>
          <a:xfrm>
            <a:off x="-2533649" y="-2209799"/>
            <a:ext cx="3714486" cy="3519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img!!!">
            <a:extLst>
              <a:ext uri="{FF2B5EF4-FFF2-40B4-BE49-F238E27FC236}">
                <a16:creationId xmlns:a16="http://schemas.microsoft.com/office/drawing/2014/main" id="{BCAD201D-E74B-EE7A-9E70-9A7CE28D80D3}"/>
              </a:ext>
            </a:extLst>
          </p:cNvPr>
          <p:cNvSpPr/>
          <p:nvPr/>
        </p:nvSpPr>
        <p:spPr>
          <a:xfrm>
            <a:off x="-1" y="-2209799"/>
            <a:ext cx="3714485" cy="36026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mg!!!!!">
            <a:extLst>
              <a:ext uri="{FF2B5EF4-FFF2-40B4-BE49-F238E27FC236}">
                <a16:creationId xmlns:a16="http://schemas.microsoft.com/office/drawing/2014/main" id="{40597B54-B7E8-BE69-5A9F-8E38546E2BC2}"/>
              </a:ext>
            </a:extLst>
          </p:cNvPr>
          <p:cNvSpPr/>
          <p:nvPr/>
        </p:nvSpPr>
        <p:spPr>
          <a:xfrm>
            <a:off x="3000335" y="-2281401"/>
            <a:ext cx="3834333" cy="3832597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oval !!!!">
            <a:extLst>
              <a:ext uri="{FF2B5EF4-FFF2-40B4-BE49-F238E27FC236}">
                <a16:creationId xmlns:a16="http://schemas.microsoft.com/office/drawing/2014/main" id="{89B80159-67CD-428A-E7E0-E1A7E5564FA1}"/>
              </a:ext>
            </a:extLst>
          </p:cNvPr>
          <p:cNvSpPr/>
          <p:nvPr/>
        </p:nvSpPr>
        <p:spPr>
          <a:xfrm>
            <a:off x="-2995959" y="-5518724"/>
            <a:ext cx="3714485" cy="37222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img!!!!!!">
            <a:extLst>
              <a:ext uri="{FF2B5EF4-FFF2-40B4-BE49-F238E27FC236}">
                <a16:creationId xmlns:a16="http://schemas.microsoft.com/office/drawing/2014/main" id="{FC8606D0-55B6-774D-F5A0-1032D448D35B}"/>
              </a:ext>
            </a:extLst>
          </p:cNvPr>
          <p:cNvSpPr/>
          <p:nvPr/>
        </p:nvSpPr>
        <p:spPr>
          <a:xfrm>
            <a:off x="-3467100" y="-2209799"/>
            <a:ext cx="18249900" cy="113537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D36B08CD-F783-81C0-3418-7E33F230EFE1}"/>
              </a:ext>
            </a:extLst>
          </p:cNvPr>
          <p:cNvSpPr/>
          <p:nvPr/>
        </p:nvSpPr>
        <p:spPr>
          <a:xfrm>
            <a:off x="8358668" y="-1155459"/>
            <a:ext cx="2670629" cy="23792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D182DB-70EE-C867-CF0C-433FB4BDD14D}"/>
              </a:ext>
            </a:extLst>
          </p:cNvPr>
          <p:cNvSpPr/>
          <p:nvPr/>
        </p:nvSpPr>
        <p:spPr>
          <a:xfrm>
            <a:off x="10668000" y="-1115109"/>
            <a:ext cx="2670629" cy="237920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1A24D-6E2D-7CE3-9D8D-47E4223D66EB}"/>
              </a:ext>
            </a:extLst>
          </p:cNvPr>
          <p:cNvSpPr txBox="1"/>
          <p:nvPr/>
        </p:nvSpPr>
        <p:spPr>
          <a:xfrm>
            <a:off x="481797" y="336139"/>
            <a:ext cx="874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Amplification of DNA</a:t>
            </a:r>
          </a:p>
        </p:txBody>
      </p:sp>
      <p:sp>
        <p:nvSpPr>
          <p:cNvPr id="15" name="AutoShape 8" descr="Recombinant DNA | Biological Principles">
            <a:extLst>
              <a:ext uri="{FF2B5EF4-FFF2-40B4-BE49-F238E27FC236}">
                <a16:creationId xmlns:a16="http://schemas.microsoft.com/office/drawing/2014/main" id="{233087BD-CEDF-D91B-5095-473DC09F92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A01EB-FB4D-F9B6-C372-C3A522B66F7E}"/>
              </a:ext>
            </a:extLst>
          </p:cNvPr>
          <p:cNvSpPr txBox="1"/>
          <p:nvPr/>
        </p:nvSpPr>
        <p:spPr>
          <a:xfrm>
            <a:off x="122050" y="1512449"/>
            <a:ext cx="11881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-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</a:rPr>
              <a:t> use </a:t>
            </a:r>
            <a:r>
              <a:rPr lang="en-US" sz="44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</a:rPr>
              <a:t>DNA polymerase enzymes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0"/>
              </a:rPr>
              <a:t>to copy the identified gene sequence through the polymerase chain reaction (PCR).</a:t>
            </a:r>
            <a:endParaRPr lang="en-PH" sz="4400" i="1" u="sng" dirty="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99D97-0CAF-D612-E4DD-D0B0A7EFA1F2}"/>
              </a:ext>
            </a:extLst>
          </p:cNvPr>
          <p:cNvSpPr txBox="1"/>
          <p:nvPr/>
        </p:nvSpPr>
        <p:spPr>
          <a:xfrm>
            <a:off x="0" y="3822180"/>
            <a:ext cx="10907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- </a:t>
            </a:r>
            <a:r>
              <a:rPr lang="en-US" sz="4000" b="0" i="1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multiple copies of the desired DNA fragment </a:t>
            </a:r>
            <a:r>
              <a:rPr lang="en-US" sz="4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are synthesized in vitro by the following three steps; </a:t>
            </a:r>
            <a:r>
              <a:rPr lang="en-US" sz="4000" b="0" i="1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denaturation, annealing of primers and primer extension or synthesis.</a:t>
            </a:r>
            <a:endParaRPr lang="en-PH" sz="4000" i="1" u="sng" dirty="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098" name="Picture 2" descr="Recombinant DNA | Definition, Steps, Examples, &amp; Invention | Britannica">
            <a:extLst>
              <a:ext uri="{FF2B5EF4-FFF2-40B4-BE49-F238E27FC236}">
                <a16:creationId xmlns:a16="http://schemas.microsoft.com/office/drawing/2014/main" id="{B6A49FBF-F1F5-0C1C-E449-4CCD3630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71" y="268559"/>
            <a:ext cx="5377140" cy="63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25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B5112-64E9-CBD0-1D35-AFB5AF0B6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BC29-5493-DA09-69CF-834300016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1211E-5EB6-C3B8-CF3D-62186C36C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1A180B-FF9D-B376-435B-8BEB89DB95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img!!">
            <a:extLst>
              <a:ext uri="{FF2B5EF4-FFF2-40B4-BE49-F238E27FC236}">
                <a16:creationId xmlns:a16="http://schemas.microsoft.com/office/drawing/2014/main" id="{944900EB-7A0B-003A-F230-2C6CDBDFB051}"/>
              </a:ext>
            </a:extLst>
          </p:cNvPr>
          <p:cNvSpPr/>
          <p:nvPr/>
        </p:nvSpPr>
        <p:spPr>
          <a:xfrm>
            <a:off x="-2533649" y="-2209799"/>
            <a:ext cx="3714486" cy="3519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img!!!">
            <a:extLst>
              <a:ext uri="{FF2B5EF4-FFF2-40B4-BE49-F238E27FC236}">
                <a16:creationId xmlns:a16="http://schemas.microsoft.com/office/drawing/2014/main" id="{AC9DBBB7-1B9A-6F53-5E66-39B8CB9DEC14}"/>
              </a:ext>
            </a:extLst>
          </p:cNvPr>
          <p:cNvSpPr/>
          <p:nvPr/>
        </p:nvSpPr>
        <p:spPr>
          <a:xfrm>
            <a:off x="-1" y="-2209799"/>
            <a:ext cx="3714485" cy="36026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mg!!!!!">
            <a:extLst>
              <a:ext uri="{FF2B5EF4-FFF2-40B4-BE49-F238E27FC236}">
                <a16:creationId xmlns:a16="http://schemas.microsoft.com/office/drawing/2014/main" id="{8F152D85-6F2C-616E-2601-7C07E2F8E84D}"/>
              </a:ext>
            </a:extLst>
          </p:cNvPr>
          <p:cNvSpPr/>
          <p:nvPr/>
        </p:nvSpPr>
        <p:spPr>
          <a:xfrm>
            <a:off x="3000335" y="-2281401"/>
            <a:ext cx="3834333" cy="3832597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oval !!!!">
            <a:extLst>
              <a:ext uri="{FF2B5EF4-FFF2-40B4-BE49-F238E27FC236}">
                <a16:creationId xmlns:a16="http://schemas.microsoft.com/office/drawing/2014/main" id="{E3D2347D-79FA-76A5-5B6F-B97705C0611F}"/>
              </a:ext>
            </a:extLst>
          </p:cNvPr>
          <p:cNvSpPr/>
          <p:nvPr/>
        </p:nvSpPr>
        <p:spPr>
          <a:xfrm>
            <a:off x="-2995959" y="-5518724"/>
            <a:ext cx="3714485" cy="37222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img!!!!!!">
            <a:extLst>
              <a:ext uri="{FF2B5EF4-FFF2-40B4-BE49-F238E27FC236}">
                <a16:creationId xmlns:a16="http://schemas.microsoft.com/office/drawing/2014/main" id="{86F54BAA-EB91-4C35-F77B-19F2A3852BCF}"/>
              </a:ext>
            </a:extLst>
          </p:cNvPr>
          <p:cNvSpPr/>
          <p:nvPr/>
        </p:nvSpPr>
        <p:spPr>
          <a:xfrm>
            <a:off x="5619555" y="-2440780"/>
            <a:ext cx="4185626" cy="40385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img!!!!!!!!">
            <a:extLst>
              <a:ext uri="{FF2B5EF4-FFF2-40B4-BE49-F238E27FC236}">
                <a16:creationId xmlns:a16="http://schemas.microsoft.com/office/drawing/2014/main" id="{8F0D9E3B-4DC0-54D4-824A-619D90227EE6}"/>
              </a:ext>
            </a:extLst>
          </p:cNvPr>
          <p:cNvSpPr/>
          <p:nvPr/>
        </p:nvSpPr>
        <p:spPr>
          <a:xfrm>
            <a:off x="-3505200" y="-1796476"/>
            <a:ext cx="18554700" cy="102165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2EFAEA-527C-B915-F4CF-AB686375EB6E}"/>
              </a:ext>
            </a:extLst>
          </p:cNvPr>
          <p:cNvSpPr/>
          <p:nvPr/>
        </p:nvSpPr>
        <p:spPr>
          <a:xfrm>
            <a:off x="10668000" y="-1115109"/>
            <a:ext cx="2670629" cy="237920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1484C-8481-96FD-F5FA-2E1F67D62203}"/>
              </a:ext>
            </a:extLst>
          </p:cNvPr>
          <p:cNvSpPr txBox="1"/>
          <p:nvPr/>
        </p:nvSpPr>
        <p:spPr>
          <a:xfrm>
            <a:off x="104550" y="-123971"/>
            <a:ext cx="1054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Transfer of recombinant DNA to host cells</a:t>
            </a:r>
          </a:p>
        </p:txBody>
      </p:sp>
      <p:sp>
        <p:nvSpPr>
          <p:cNvPr id="15" name="AutoShape 8" descr="Recombinant DNA | Biological Principles">
            <a:extLst>
              <a:ext uri="{FF2B5EF4-FFF2-40B4-BE49-F238E27FC236}">
                <a16:creationId xmlns:a16="http://schemas.microsoft.com/office/drawing/2014/main" id="{9F90AC93-1319-9470-9573-B448A5A1C4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C735B-3B32-C730-110B-12C75D2E648A}"/>
              </a:ext>
            </a:extLst>
          </p:cNvPr>
          <p:cNvSpPr txBox="1"/>
          <p:nvPr/>
        </p:nvSpPr>
        <p:spPr>
          <a:xfrm>
            <a:off x="-89682" y="1587283"/>
            <a:ext cx="11881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-process is known as </a:t>
            </a:r>
            <a:r>
              <a:rPr lang="en-US" sz="4400" i="1" u="sng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Transformation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, where specifically recombinant </a:t>
            </a:r>
            <a:r>
              <a:rPr lang="en-US" sz="4400" i="1" u="sng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DNA is entered into a recipient cell of the host</a:t>
            </a:r>
            <a:endParaRPr lang="en-PH" sz="4400" i="1" u="sng" dirty="0">
              <a:solidFill>
                <a:schemeClr val="accent5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4949E-CFB4-6260-1857-B9C2A8C950A9}"/>
              </a:ext>
            </a:extLst>
          </p:cNvPr>
          <p:cNvSpPr txBox="1"/>
          <p:nvPr/>
        </p:nvSpPr>
        <p:spPr>
          <a:xfrm>
            <a:off x="-1" y="3914865"/>
            <a:ext cx="115986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- involves the transfer of recombinant DNA such as the </a:t>
            </a:r>
            <a:r>
              <a:rPr lang="en-US" sz="4300" i="1" u="sng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indirect method 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which uses vectors or carriers. </a:t>
            </a:r>
            <a:r>
              <a:rPr lang="en-US" sz="4300" i="1" u="sng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Direct methods </a:t>
            </a:r>
            <a:r>
              <a:rPr lang="en-US" sz="4300" dirty="0">
                <a:solidFill>
                  <a:schemeClr val="accent5">
                    <a:lumMod val="50000"/>
                  </a:schemeClr>
                </a:solidFill>
                <a:latin typeface="Amasis MT Pro Black" panose="02040A04050005020304" pitchFamily="18" charset="0"/>
              </a:rPr>
              <a:t>like electroporation and microinjection </a:t>
            </a:r>
            <a:endParaRPr lang="en-PH" sz="4300" i="1" u="sng" dirty="0">
              <a:solidFill>
                <a:schemeClr val="accent5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5122" name="Picture 2" descr="Insertion of recombinant DNA into host organism/cell , Biotechnology ...">
            <a:extLst>
              <a:ext uri="{FF2B5EF4-FFF2-40B4-BE49-F238E27FC236}">
                <a16:creationId xmlns:a16="http://schemas.microsoft.com/office/drawing/2014/main" id="{A1F1A1EA-4694-EED7-1927-6EC8B5DA0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7"/>
          <a:stretch/>
        </p:blipFill>
        <p:spPr bwMode="auto">
          <a:xfrm>
            <a:off x="544831" y="980665"/>
            <a:ext cx="9502830" cy="430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37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D9CE-A98B-A139-AB82-DE3C1186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03B7-8C85-9A1A-0F24-75F7DD716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A3A66-5694-3301-1E55-3F045E0EC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B9E77-A61E-0974-CFCB-12ADE99843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img!!">
            <a:extLst>
              <a:ext uri="{FF2B5EF4-FFF2-40B4-BE49-F238E27FC236}">
                <a16:creationId xmlns:a16="http://schemas.microsoft.com/office/drawing/2014/main" id="{5E49D72A-3859-2037-3A74-EF248C73D5E0}"/>
              </a:ext>
            </a:extLst>
          </p:cNvPr>
          <p:cNvSpPr/>
          <p:nvPr/>
        </p:nvSpPr>
        <p:spPr>
          <a:xfrm>
            <a:off x="-2533649" y="-2209799"/>
            <a:ext cx="3714486" cy="3519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img!!!">
            <a:extLst>
              <a:ext uri="{FF2B5EF4-FFF2-40B4-BE49-F238E27FC236}">
                <a16:creationId xmlns:a16="http://schemas.microsoft.com/office/drawing/2014/main" id="{3040A567-DA2D-AD0A-8AF1-D67B988B4C31}"/>
              </a:ext>
            </a:extLst>
          </p:cNvPr>
          <p:cNvSpPr/>
          <p:nvPr/>
        </p:nvSpPr>
        <p:spPr>
          <a:xfrm>
            <a:off x="-1" y="-2209799"/>
            <a:ext cx="3714485" cy="36026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mg!!!!!">
            <a:extLst>
              <a:ext uri="{FF2B5EF4-FFF2-40B4-BE49-F238E27FC236}">
                <a16:creationId xmlns:a16="http://schemas.microsoft.com/office/drawing/2014/main" id="{989EE95D-46F2-446F-E29C-6C294A0E2527}"/>
              </a:ext>
            </a:extLst>
          </p:cNvPr>
          <p:cNvSpPr/>
          <p:nvPr/>
        </p:nvSpPr>
        <p:spPr>
          <a:xfrm>
            <a:off x="3000335" y="-2281401"/>
            <a:ext cx="3834333" cy="3832597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oval !!!!">
            <a:extLst>
              <a:ext uri="{FF2B5EF4-FFF2-40B4-BE49-F238E27FC236}">
                <a16:creationId xmlns:a16="http://schemas.microsoft.com/office/drawing/2014/main" id="{F8344630-EE94-2605-8472-8B2D065F7339}"/>
              </a:ext>
            </a:extLst>
          </p:cNvPr>
          <p:cNvSpPr/>
          <p:nvPr/>
        </p:nvSpPr>
        <p:spPr>
          <a:xfrm>
            <a:off x="-2995959" y="-5518724"/>
            <a:ext cx="3714485" cy="37222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img!!!!!!">
            <a:extLst>
              <a:ext uri="{FF2B5EF4-FFF2-40B4-BE49-F238E27FC236}">
                <a16:creationId xmlns:a16="http://schemas.microsoft.com/office/drawing/2014/main" id="{C5F2F7C0-4A17-0AA3-FA21-39B6935E2420}"/>
              </a:ext>
            </a:extLst>
          </p:cNvPr>
          <p:cNvSpPr/>
          <p:nvPr/>
        </p:nvSpPr>
        <p:spPr>
          <a:xfrm>
            <a:off x="5619555" y="-2440780"/>
            <a:ext cx="4185626" cy="40385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img!!!!!!!!">
            <a:extLst>
              <a:ext uri="{FF2B5EF4-FFF2-40B4-BE49-F238E27FC236}">
                <a16:creationId xmlns:a16="http://schemas.microsoft.com/office/drawing/2014/main" id="{BA7DD321-F913-A15C-DDED-47343511EAA3}"/>
              </a:ext>
            </a:extLst>
          </p:cNvPr>
          <p:cNvSpPr/>
          <p:nvPr/>
        </p:nvSpPr>
        <p:spPr>
          <a:xfrm>
            <a:off x="8584809" y="-1984274"/>
            <a:ext cx="4166381" cy="360267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img!!!!!!!!!!!!!!!">
            <a:extLst>
              <a:ext uri="{FF2B5EF4-FFF2-40B4-BE49-F238E27FC236}">
                <a16:creationId xmlns:a16="http://schemas.microsoft.com/office/drawing/2014/main" id="{C21D8CC8-A84B-29C5-9455-21EFC0BB5D93}"/>
              </a:ext>
            </a:extLst>
          </p:cNvPr>
          <p:cNvSpPr/>
          <p:nvPr/>
        </p:nvSpPr>
        <p:spPr>
          <a:xfrm>
            <a:off x="-2247900" y="-1984273"/>
            <a:ext cx="16078200" cy="1078537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AutoShape 8" descr="Recombinant DNA | Biological Principles">
            <a:extLst>
              <a:ext uri="{FF2B5EF4-FFF2-40B4-BE49-F238E27FC236}">
                <a16:creationId xmlns:a16="http://schemas.microsoft.com/office/drawing/2014/main" id="{EB4939B2-B7D5-9E00-A9A1-D28B730B7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127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Amasis MT Pro Black</vt:lpstr>
      <vt:lpstr>Aptos</vt:lpstr>
      <vt:lpstr>Aptos Display</vt:lpstr>
      <vt:lpstr>Arial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Filotea Magallones</dc:creator>
  <cp:lastModifiedBy>Filotea Magallones</cp:lastModifiedBy>
  <cp:revision>1</cp:revision>
  <dcterms:created xsi:type="dcterms:W3CDTF">2024-03-07T11:49:22Z</dcterms:created>
  <dcterms:modified xsi:type="dcterms:W3CDTF">2024-03-07T13:13:04Z</dcterms:modified>
</cp:coreProperties>
</file>