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2" r:id="rId6"/>
    <p:sldId id="261" r:id="rId7"/>
    <p:sldId id="281" r:id="rId8"/>
    <p:sldId id="262" r:id="rId9"/>
    <p:sldId id="260" r:id="rId10"/>
    <p:sldId id="263" r:id="rId11"/>
    <p:sldId id="266" r:id="rId12"/>
    <p:sldId id="264" r:id="rId13"/>
    <p:sldId id="268" r:id="rId14"/>
    <p:sldId id="265" r:id="rId15"/>
    <p:sldId id="269" r:id="rId16"/>
    <p:sldId id="270" r:id="rId17"/>
    <p:sldId id="283" r:id="rId18"/>
    <p:sldId id="284" r:id="rId19"/>
    <p:sldId id="271" r:id="rId20"/>
    <p:sldId id="272" r:id="rId21"/>
    <p:sldId id="276" r:id="rId22"/>
    <p:sldId id="273" r:id="rId23"/>
    <p:sldId id="277" r:id="rId24"/>
    <p:sldId id="274" r:id="rId25"/>
    <p:sldId id="278" r:id="rId26"/>
    <p:sldId id="275"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BBFA7-836E-4714-86E6-3CE50A6D166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FC8166E-38AC-41C0-BD48-5270BC6F7440}">
      <dgm:prSet/>
      <dgm:spPr/>
      <dgm:t>
        <a:bodyPr/>
        <a:lstStyle/>
        <a:p>
          <a:r>
            <a:rPr lang="en-US"/>
            <a:t>a highly contagious flu caused by H1N1 virus</a:t>
          </a:r>
        </a:p>
      </dgm:t>
    </dgm:pt>
    <dgm:pt modelId="{ACECEA10-9C2A-400C-B011-41EAEEF37160}" type="parTrans" cxnId="{3AE156C1-4ECE-4BA6-A6CA-50613DCA9C04}">
      <dgm:prSet/>
      <dgm:spPr/>
      <dgm:t>
        <a:bodyPr/>
        <a:lstStyle/>
        <a:p>
          <a:endParaRPr lang="en-US"/>
        </a:p>
      </dgm:t>
    </dgm:pt>
    <dgm:pt modelId="{8EED12E2-86C8-4F62-B819-308D14BC6304}" type="sibTrans" cxnId="{3AE156C1-4ECE-4BA6-A6CA-50613DCA9C04}">
      <dgm:prSet/>
      <dgm:spPr/>
      <dgm:t>
        <a:bodyPr/>
        <a:lstStyle/>
        <a:p>
          <a:endParaRPr lang="en-US"/>
        </a:p>
      </dgm:t>
    </dgm:pt>
    <dgm:pt modelId="{C6E3411F-EA47-4C01-B29A-581C592789E9}">
      <dgm:prSet/>
      <dgm:spPr/>
      <dgm:t>
        <a:bodyPr/>
        <a:lstStyle/>
        <a:p>
          <a:r>
            <a:rPr lang="en-US"/>
            <a:t>also called the swine flu because it is thought to originate from pigs</a:t>
          </a:r>
        </a:p>
      </dgm:t>
    </dgm:pt>
    <dgm:pt modelId="{966FF2EB-21A1-41D2-8947-481228C0D39B}" type="parTrans" cxnId="{A3E0F5FC-C956-4E0F-8A84-9C7CA3C2C77F}">
      <dgm:prSet/>
      <dgm:spPr/>
      <dgm:t>
        <a:bodyPr/>
        <a:lstStyle/>
        <a:p>
          <a:endParaRPr lang="en-US"/>
        </a:p>
      </dgm:t>
    </dgm:pt>
    <dgm:pt modelId="{84B48538-A5F9-467C-BA73-FBE8875CCC83}" type="sibTrans" cxnId="{A3E0F5FC-C956-4E0F-8A84-9C7CA3C2C77F}">
      <dgm:prSet/>
      <dgm:spPr/>
      <dgm:t>
        <a:bodyPr/>
        <a:lstStyle/>
        <a:p>
          <a:endParaRPr lang="en-US"/>
        </a:p>
      </dgm:t>
    </dgm:pt>
    <dgm:pt modelId="{57862F6C-790F-4996-BC90-3C689A21EA9D}" type="pres">
      <dgm:prSet presAssocID="{BDCBBFA7-836E-4714-86E6-3CE50A6D1662}" presName="linear" presStyleCnt="0">
        <dgm:presLayoutVars>
          <dgm:animLvl val="lvl"/>
          <dgm:resizeHandles val="exact"/>
        </dgm:presLayoutVars>
      </dgm:prSet>
      <dgm:spPr/>
    </dgm:pt>
    <dgm:pt modelId="{8F680D6B-A709-456D-929C-F100FF32B8F1}" type="pres">
      <dgm:prSet presAssocID="{2FC8166E-38AC-41C0-BD48-5270BC6F7440}" presName="parentText" presStyleLbl="node1" presStyleIdx="0" presStyleCnt="2">
        <dgm:presLayoutVars>
          <dgm:chMax val="0"/>
          <dgm:bulletEnabled val="1"/>
        </dgm:presLayoutVars>
      </dgm:prSet>
      <dgm:spPr/>
    </dgm:pt>
    <dgm:pt modelId="{583386F2-B74C-4DAC-A8F3-127745680480}" type="pres">
      <dgm:prSet presAssocID="{8EED12E2-86C8-4F62-B819-308D14BC6304}" presName="spacer" presStyleCnt="0"/>
      <dgm:spPr/>
    </dgm:pt>
    <dgm:pt modelId="{37BF3C63-C05C-4121-9041-B3BB8900F0CF}" type="pres">
      <dgm:prSet presAssocID="{C6E3411F-EA47-4C01-B29A-581C592789E9}" presName="parentText" presStyleLbl="node1" presStyleIdx="1" presStyleCnt="2">
        <dgm:presLayoutVars>
          <dgm:chMax val="0"/>
          <dgm:bulletEnabled val="1"/>
        </dgm:presLayoutVars>
      </dgm:prSet>
      <dgm:spPr/>
    </dgm:pt>
  </dgm:ptLst>
  <dgm:cxnLst>
    <dgm:cxn modelId="{24D43231-3D7E-4FA8-9FED-9853A12E419F}" type="presOf" srcId="{C6E3411F-EA47-4C01-B29A-581C592789E9}" destId="{37BF3C63-C05C-4121-9041-B3BB8900F0CF}" srcOrd="0" destOrd="0" presId="urn:microsoft.com/office/officeart/2005/8/layout/vList2"/>
    <dgm:cxn modelId="{6EA96076-3848-4FDF-847A-4CC382076998}" type="presOf" srcId="{2FC8166E-38AC-41C0-BD48-5270BC6F7440}" destId="{8F680D6B-A709-456D-929C-F100FF32B8F1}" srcOrd="0" destOrd="0" presId="urn:microsoft.com/office/officeart/2005/8/layout/vList2"/>
    <dgm:cxn modelId="{3AE156C1-4ECE-4BA6-A6CA-50613DCA9C04}" srcId="{BDCBBFA7-836E-4714-86E6-3CE50A6D1662}" destId="{2FC8166E-38AC-41C0-BD48-5270BC6F7440}" srcOrd="0" destOrd="0" parTransId="{ACECEA10-9C2A-400C-B011-41EAEEF37160}" sibTransId="{8EED12E2-86C8-4F62-B819-308D14BC6304}"/>
    <dgm:cxn modelId="{78BF09D8-51A9-4DDE-9423-43BBB27F6172}" type="presOf" srcId="{BDCBBFA7-836E-4714-86E6-3CE50A6D1662}" destId="{57862F6C-790F-4996-BC90-3C689A21EA9D}" srcOrd="0" destOrd="0" presId="urn:microsoft.com/office/officeart/2005/8/layout/vList2"/>
    <dgm:cxn modelId="{A3E0F5FC-C956-4E0F-8A84-9C7CA3C2C77F}" srcId="{BDCBBFA7-836E-4714-86E6-3CE50A6D1662}" destId="{C6E3411F-EA47-4C01-B29A-581C592789E9}" srcOrd="1" destOrd="0" parTransId="{966FF2EB-21A1-41D2-8947-481228C0D39B}" sibTransId="{84B48538-A5F9-467C-BA73-FBE8875CCC83}"/>
    <dgm:cxn modelId="{0B3EDC87-71AA-4D49-9FF4-C9294504A94B}" type="presParOf" srcId="{57862F6C-790F-4996-BC90-3C689A21EA9D}" destId="{8F680D6B-A709-456D-929C-F100FF32B8F1}" srcOrd="0" destOrd="0" presId="urn:microsoft.com/office/officeart/2005/8/layout/vList2"/>
    <dgm:cxn modelId="{2779D021-F035-47A4-B92A-1DE12FF46891}" type="presParOf" srcId="{57862F6C-790F-4996-BC90-3C689A21EA9D}" destId="{583386F2-B74C-4DAC-A8F3-127745680480}" srcOrd="1" destOrd="0" presId="urn:microsoft.com/office/officeart/2005/8/layout/vList2"/>
    <dgm:cxn modelId="{1D25D38D-22F7-4CE3-BD73-0B787E904BAC}" type="presParOf" srcId="{57862F6C-790F-4996-BC90-3C689A21EA9D}" destId="{37BF3C63-C05C-4121-9041-B3BB8900F0C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EE48E-55BE-4737-8958-F570FC4FFFB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7959DB-C1E4-48BE-BCC5-D62D7064F8B8}">
      <dgm:prSet/>
      <dgm:spPr/>
      <dgm:t>
        <a:bodyPr/>
        <a:lstStyle/>
        <a:p>
          <a:r>
            <a:rPr lang="en-US"/>
            <a:t>also known as bird flu</a:t>
          </a:r>
        </a:p>
      </dgm:t>
    </dgm:pt>
    <dgm:pt modelId="{E6E712D7-02E9-4454-BA78-2530EFE0E06A}" type="parTrans" cxnId="{34DB6754-0E07-4C5E-8740-866168B806F7}">
      <dgm:prSet/>
      <dgm:spPr/>
      <dgm:t>
        <a:bodyPr/>
        <a:lstStyle/>
        <a:p>
          <a:endParaRPr lang="en-US"/>
        </a:p>
      </dgm:t>
    </dgm:pt>
    <dgm:pt modelId="{30A25D19-3F1E-4EEA-9997-45F2FAA14174}" type="sibTrans" cxnId="{34DB6754-0E07-4C5E-8740-866168B806F7}">
      <dgm:prSet/>
      <dgm:spPr/>
      <dgm:t>
        <a:bodyPr/>
        <a:lstStyle/>
        <a:p>
          <a:endParaRPr lang="en-US"/>
        </a:p>
      </dgm:t>
    </dgm:pt>
    <dgm:pt modelId="{80D4B867-42C8-45ED-B8CF-FDBBF9AA60DC}">
      <dgm:prSet/>
      <dgm:spPr/>
      <dgm:t>
        <a:bodyPr/>
        <a:lstStyle/>
        <a:p>
          <a:r>
            <a:rPr lang="en-US"/>
            <a:t>caused by viruses infecting birds, the H5N1 strain virus</a:t>
          </a:r>
        </a:p>
      </dgm:t>
    </dgm:pt>
    <dgm:pt modelId="{DB48E1CA-B38E-4DF7-A393-18197E801F6B}" type="parTrans" cxnId="{A77AF202-96AA-47A7-8BC2-19D2C6468FAF}">
      <dgm:prSet/>
      <dgm:spPr/>
      <dgm:t>
        <a:bodyPr/>
        <a:lstStyle/>
        <a:p>
          <a:endParaRPr lang="en-US"/>
        </a:p>
      </dgm:t>
    </dgm:pt>
    <dgm:pt modelId="{9E734E74-B7B6-4F88-A140-46915BAA7895}" type="sibTrans" cxnId="{A77AF202-96AA-47A7-8BC2-19D2C6468FAF}">
      <dgm:prSet/>
      <dgm:spPr/>
      <dgm:t>
        <a:bodyPr/>
        <a:lstStyle/>
        <a:p>
          <a:endParaRPr lang="en-US"/>
        </a:p>
      </dgm:t>
    </dgm:pt>
    <dgm:pt modelId="{AC9AB7B1-C677-4D76-8D92-88C905ADD836}" type="pres">
      <dgm:prSet presAssocID="{AADEE48E-55BE-4737-8958-F570FC4FFFB0}" presName="linear" presStyleCnt="0">
        <dgm:presLayoutVars>
          <dgm:animLvl val="lvl"/>
          <dgm:resizeHandles val="exact"/>
        </dgm:presLayoutVars>
      </dgm:prSet>
      <dgm:spPr/>
    </dgm:pt>
    <dgm:pt modelId="{0656B9EA-C889-4D77-8BCA-B3911C158F5A}" type="pres">
      <dgm:prSet presAssocID="{BA7959DB-C1E4-48BE-BCC5-D62D7064F8B8}" presName="parentText" presStyleLbl="node1" presStyleIdx="0" presStyleCnt="2">
        <dgm:presLayoutVars>
          <dgm:chMax val="0"/>
          <dgm:bulletEnabled val="1"/>
        </dgm:presLayoutVars>
      </dgm:prSet>
      <dgm:spPr/>
    </dgm:pt>
    <dgm:pt modelId="{F0FB26BF-8811-4956-9E53-91EE728A03CB}" type="pres">
      <dgm:prSet presAssocID="{30A25D19-3F1E-4EEA-9997-45F2FAA14174}" presName="spacer" presStyleCnt="0"/>
      <dgm:spPr/>
    </dgm:pt>
    <dgm:pt modelId="{ACFB293F-2C3A-44CB-86E9-4035D9C32EDE}" type="pres">
      <dgm:prSet presAssocID="{80D4B867-42C8-45ED-B8CF-FDBBF9AA60DC}" presName="parentText" presStyleLbl="node1" presStyleIdx="1" presStyleCnt="2">
        <dgm:presLayoutVars>
          <dgm:chMax val="0"/>
          <dgm:bulletEnabled val="1"/>
        </dgm:presLayoutVars>
      </dgm:prSet>
      <dgm:spPr/>
    </dgm:pt>
  </dgm:ptLst>
  <dgm:cxnLst>
    <dgm:cxn modelId="{A77AF202-96AA-47A7-8BC2-19D2C6468FAF}" srcId="{AADEE48E-55BE-4737-8958-F570FC4FFFB0}" destId="{80D4B867-42C8-45ED-B8CF-FDBBF9AA60DC}" srcOrd="1" destOrd="0" parTransId="{DB48E1CA-B38E-4DF7-A393-18197E801F6B}" sibTransId="{9E734E74-B7B6-4F88-A140-46915BAA7895}"/>
    <dgm:cxn modelId="{A255772E-944F-4A11-A378-254256FA2289}" type="presOf" srcId="{80D4B867-42C8-45ED-B8CF-FDBBF9AA60DC}" destId="{ACFB293F-2C3A-44CB-86E9-4035D9C32EDE}" srcOrd="0" destOrd="0" presId="urn:microsoft.com/office/officeart/2005/8/layout/vList2"/>
    <dgm:cxn modelId="{34DB6754-0E07-4C5E-8740-866168B806F7}" srcId="{AADEE48E-55BE-4737-8958-F570FC4FFFB0}" destId="{BA7959DB-C1E4-48BE-BCC5-D62D7064F8B8}" srcOrd="0" destOrd="0" parTransId="{E6E712D7-02E9-4454-BA78-2530EFE0E06A}" sibTransId="{30A25D19-3F1E-4EEA-9997-45F2FAA14174}"/>
    <dgm:cxn modelId="{54812888-3220-4DF1-86A9-2B588F1D4946}" type="presOf" srcId="{AADEE48E-55BE-4737-8958-F570FC4FFFB0}" destId="{AC9AB7B1-C677-4D76-8D92-88C905ADD836}" srcOrd="0" destOrd="0" presId="urn:microsoft.com/office/officeart/2005/8/layout/vList2"/>
    <dgm:cxn modelId="{28BA30AB-1B17-40EE-ACAD-95E4745FF790}" type="presOf" srcId="{BA7959DB-C1E4-48BE-BCC5-D62D7064F8B8}" destId="{0656B9EA-C889-4D77-8BCA-B3911C158F5A}" srcOrd="0" destOrd="0" presId="urn:microsoft.com/office/officeart/2005/8/layout/vList2"/>
    <dgm:cxn modelId="{5E48239E-FFF6-4F19-8595-64EB6900F780}" type="presParOf" srcId="{AC9AB7B1-C677-4D76-8D92-88C905ADD836}" destId="{0656B9EA-C889-4D77-8BCA-B3911C158F5A}" srcOrd="0" destOrd="0" presId="urn:microsoft.com/office/officeart/2005/8/layout/vList2"/>
    <dgm:cxn modelId="{47D32B9F-65AA-4638-9F6E-57F5AF692D83}" type="presParOf" srcId="{AC9AB7B1-C677-4D76-8D92-88C905ADD836}" destId="{F0FB26BF-8811-4956-9E53-91EE728A03CB}" srcOrd="1" destOrd="0" presId="urn:microsoft.com/office/officeart/2005/8/layout/vList2"/>
    <dgm:cxn modelId="{3E8CFD54-04DE-4D28-828B-A2A8D29C0C7C}" type="presParOf" srcId="{AC9AB7B1-C677-4D76-8D92-88C905ADD836}" destId="{ACFB293F-2C3A-44CB-86E9-4035D9C32ED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9C5DF-23E0-4F2B-A7BE-42D8EEBA685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BDD53F9-0984-419B-AF0A-4058154FBF1E}">
      <dgm:prSet/>
      <dgm:spPr/>
      <dgm:t>
        <a:bodyPr/>
        <a:lstStyle/>
        <a:p>
          <a:r>
            <a:rPr lang="en-US"/>
            <a:t>a bacterial disease affecting both humans and animals</a:t>
          </a:r>
        </a:p>
      </dgm:t>
    </dgm:pt>
    <dgm:pt modelId="{86F0BF2C-8B2D-4314-BF64-A517010F8C70}" type="parTrans" cxnId="{0F809715-80DE-43F6-936B-F37C9DB4F6F6}">
      <dgm:prSet/>
      <dgm:spPr/>
      <dgm:t>
        <a:bodyPr/>
        <a:lstStyle/>
        <a:p>
          <a:endParaRPr lang="en-US"/>
        </a:p>
      </dgm:t>
    </dgm:pt>
    <dgm:pt modelId="{0A39A884-A43F-4349-A360-9C584E48C10C}" type="sibTrans" cxnId="{0F809715-80DE-43F6-936B-F37C9DB4F6F6}">
      <dgm:prSet/>
      <dgm:spPr/>
      <dgm:t>
        <a:bodyPr/>
        <a:lstStyle/>
        <a:p>
          <a:endParaRPr lang="en-US"/>
        </a:p>
      </dgm:t>
    </dgm:pt>
    <dgm:pt modelId="{2C02566D-04C2-433E-A1AB-5785D45B9F81}">
      <dgm:prSet/>
      <dgm:spPr/>
      <dgm:t>
        <a:bodyPr/>
        <a:lstStyle/>
        <a:p>
          <a:r>
            <a:rPr lang="en-US"/>
            <a:t>caused by the bacteria, </a:t>
          </a:r>
          <a:r>
            <a:rPr lang="en-US" i="1"/>
            <a:t>Leptospira interrogans</a:t>
          </a:r>
          <a:endParaRPr lang="en-US"/>
        </a:p>
      </dgm:t>
    </dgm:pt>
    <dgm:pt modelId="{DF6A66AA-F820-42AD-B76C-0576477BD826}" type="parTrans" cxnId="{6EF3753F-FA0B-43EF-8FDB-CB5E65C56962}">
      <dgm:prSet/>
      <dgm:spPr/>
      <dgm:t>
        <a:bodyPr/>
        <a:lstStyle/>
        <a:p>
          <a:endParaRPr lang="en-US"/>
        </a:p>
      </dgm:t>
    </dgm:pt>
    <dgm:pt modelId="{79A96FF3-F088-48CB-8C24-11F48D935A23}" type="sibTrans" cxnId="{6EF3753F-FA0B-43EF-8FDB-CB5E65C56962}">
      <dgm:prSet/>
      <dgm:spPr/>
      <dgm:t>
        <a:bodyPr/>
        <a:lstStyle/>
        <a:p>
          <a:endParaRPr lang="en-US"/>
        </a:p>
      </dgm:t>
    </dgm:pt>
    <dgm:pt modelId="{8FF2FB65-7FC4-4296-94CA-1C5D0838714F}">
      <dgm:prSet/>
      <dgm:spPr/>
      <dgm:t>
        <a:bodyPr/>
        <a:lstStyle/>
        <a:p>
          <a:r>
            <a:rPr lang="en-US"/>
            <a:t>Avoid contact with water and soil contaminated by infected animals like rats.</a:t>
          </a:r>
        </a:p>
      </dgm:t>
    </dgm:pt>
    <dgm:pt modelId="{64F00AF6-A9D3-4DD0-BA40-CF5BE94EAF12}" type="parTrans" cxnId="{1310B704-1460-483B-A531-AA5EA62618D8}">
      <dgm:prSet/>
      <dgm:spPr/>
      <dgm:t>
        <a:bodyPr/>
        <a:lstStyle/>
        <a:p>
          <a:endParaRPr lang="en-US"/>
        </a:p>
      </dgm:t>
    </dgm:pt>
    <dgm:pt modelId="{880A224A-A79D-4FCA-8773-C15CBA088815}" type="sibTrans" cxnId="{1310B704-1460-483B-A531-AA5EA62618D8}">
      <dgm:prSet/>
      <dgm:spPr/>
      <dgm:t>
        <a:bodyPr/>
        <a:lstStyle/>
        <a:p>
          <a:endParaRPr lang="en-US"/>
        </a:p>
      </dgm:t>
    </dgm:pt>
    <dgm:pt modelId="{9C0A16C5-5EED-4F20-B3B3-5659D12CF858}" type="pres">
      <dgm:prSet presAssocID="{D439C5DF-23E0-4F2B-A7BE-42D8EEBA6850}" presName="linear" presStyleCnt="0">
        <dgm:presLayoutVars>
          <dgm:animLvl val="lvl"/>
          <dgm:resizeHandles val="exact"/>
        </dgm:presLayoutVars>
      </dgm:prSet>
      <dgm:spPr/>
    </dgm:pt>
    <dgm:pt modelId="{5B3BAD05-2A99-47F9-B344-80217DF7814A}" type="pres">
      <dgm:prSet presAssocID="{3BDD53F9-0984-419B-AF0A-4058154FBF1E}" presName="parentText" presStyleLbl="node1" presStyleIdx="0" presStyleCnt="3">
        <dgm:presLayoutVars>
          <dgm:chMax val="0"/>
          <dgm:bulletEnabled val="1"/>
        </dgm:presLayoutVars>
      </dgm:prSet>
      <dgm:spPr/>
    </dgm:pt>
    <dgm:pt modelId="{471378EB-39C2-4790-82AF-6AEFD6AB98FA}" type="pres">
      <dgm:prSet presAssocID="{0A39A884-A43F-4349-A360-9C584E48C10C}" presName="spacer" presStyleCnt="0"/>
      <dgm:spPr/>
    </dgm:pt>
    <dgm:pt modelId="{98230C0A-A09C-4CC3-B6EF-D7BA3256B2AA}" type="pres">
      <dgm:prSet presAssocID="{2C02566D-04C2-433E-A1AB-5785D45B9F81}" presName="parentText" presStyleLbl="node1" presStyleIdx="1" presStyleCnt="3">
        <dgm:presLayoutVars>
          <dgm:chMax val="0"/>
          <dgm:bulletEnabled val="1"/>
        </dgm:presLayoutVars>
      </dgm:prSet>
      <dgm:spPr/>
    </dgm:pt>
    <dgm:pt modelId="{EEDF15A4-5523-4E07-87B2-F7A055F81C6F}" type="pres">
      <dgm:prSet presAssocID="{79A96FF3-F088-48CB-8C24-11F48D935A23}" presName="spacer" presStyleCnt="0"/>
      <dgm:spPr/>
    </dgm:pt>
    <dgm:pt modelId="{D7B81862-557F-44EE-87B1-2E323D1ED461}" type="pres">
      <dgm:prSet presAssocID="{8FF2FB65-7FC4-4296-94CA-1C5D0838714F}" presName="parentText" presStyleLbl="node1" presStyleIdx="2" presStyleCnt="3">
        <dgm:presLayoutVars>
          <dgm:chMax val="0"/>
          <dgm:bulletEnabled val="1"/>
        </dgm:presLayoutVars>
      </dgm:prSet>
      <dgm:spPr/>
    </dgm:pt>
  </dgm:ptLst>
  <dgm:cxnLst>
    <dgm:cxn modelId="{1310B704-1460-483B-A531-AA5EA62618D8}" srcId="{D439C5DF-23E0-4F2B-A7BE-42D8EEBA6850}" destId="{8FF2FB65-7FC4-4296-94CA-1C5D0838714F}" srcOrd="2" destOrd="0" parTransId="{64F00AF6-A9D3-4DD0-BA40-CF5BE94EAF12}" sibTransId="{880A224A-A79D-4FCA-8773-C15CBA088815}"/>
    <dgm:cxn modelId="{0F809715-80DE-43F6-936B-F37C9DB4F6F6}" srcId="{D439C5DF-23E0-4F2B-A7BE-42D8EEBA6850}" destId="{3BDD53F9-0984-419B-AF0A-4058154FBF1E}" srcOrd="0" destOrd="0" parTransId="{86F0BF2C-8B2D-4314-BF64-A517010F8C70}" sibTransId="{0A39A884-A43F-4349-A360-9C584E48C10C}"/>
    <dgm:cxn modelId="{FA173724-21A3-4151-BB58-62B074DED0F5}" type="presOf" srcId="{2C02566D-04C2-433E-A1AB-5785D45B9F81}" destId="{98230C0A-A09C-4CC3-B6EF-D7BA3256B2AA}" srcOrd="0" destOrd="0" presId="urn:microsoft.com/office/officeart/2005/8/layout/vList2"/>
    <dgm:cxn modelId="{6EF3753F-FA0B-43EF-8FDB-CB5E65C56962}" srcId="{D439C5DF-23E0-4F2B-A7BE-42D8EEBA6850}" destId="{2C02566D-04C2-433E-A1AB-5785D45B9F81}" srcOrd="1" destOrd="0" parTransId="{DF6A66AA-F820-42AD-B76C-0576477BD826}" sibTransId="{79A96FF3-F088-48CB-8C24-11F48D935A23}"/>
    <dgm:cxn modelId="{8985ED76-EE40-4F4C-BE38-376B73F5E07A}" type="presOf" srcId="{D439C5DF-23E0-4F2B-A7BE-42D8EEBA6850}" destId="{9C0A16C5-5EED-4F20-B3B3-5659D12CF858}" srcOrd="0" destOrd="0" presId="urn:microsoft.com/office/officeart/2005/8/layout/vList2"/>
    <dgm:cxn modelId="{017EBAAC-6A73-4E74-A5D4-F7085A7881B3}" type="presOf" srcId="{8FF2FB65-7FC4-4296-94CA-1C5D0838714F}" destId="{D7B81862-557F-44EE-87B1-2E323D1ED461}" srcOrd="0" destOrd="0" presId="urn:microsoft.com/office/officeart/2005/8/layout/vList2"/>
    <dgm:cxn modelId="{2AE79AD1-D45F-4E8E-A653-071C45AF2762}" type="presOf" srcId="{3BDD53F9-0984-419B-AF0A-4058154FBF1E}" destId="{5B3BAD05-2A99-47F9-B344-80217DF7814A}" srcOrd="0" destOrd="0" presId="urn:microsoft.com/office/officeart/2005/8/layout/vList2"/>
    <dgm:cxn modelId="{8F904730-F85B-4F5F-8227-55000A45CAA3}" type="presParOf" srcId="{9C0A16C5-5EED-4F20-B3B3-5659D12CF858}" destId="{5B3BAD05-2A99-47F9-B344-80217DF7814A}" srcOrd="0" destOrd="0" presId="urn:microsoft.com/office/officeart/2005/8/layout/vList2"/>
    <dgm:cxn modelId="{457E1CB3-CFCA-488B-AEC0-FBB6FF6303C4}" type="presParOf" srcId="{9C0A16C5-5EED-4F20-B3B3-5659D12CF858}" destId="{471378EB-39C2-4790-82AF-6AEFD6AB98FA}" srcOrd="1" destOrd="0" presId="urn:microsoft.com/office/officeart/2005/8/layout/vList2"/>
    <dgm:cxn modelId="{F2ACF6C5-6E7D-4F67-979A-9F5675E11F98}" type="presParOf" srcId="{9C0A16C5-5EED-4F20-B3B3-5659D12CF858}" destId="{98230C0A-A09C-4CC3-B6EF-D7BA3256B2AA}" srcOrd="2" destOrd="0" presId="urn:microsoft.com/office/officeart/2005/8/layout/vList2"/>
    <dgm:cxn modelId="{2BAFAF5C-20B5-4CF8-89E0-692F6C84B37F}" type="presParOf" srcId="{9C0A16C5-5EED-4F20-B3B3-5659D12CF858}" destId="{EEDF15A4-5523-4E07-87B2-F7A055F81C6F}" srcOrd="3" destOrd="0" presId="urn:microsoft.com/office/officeart/2005/8/layout/vList2"/>
    <dgm:cxn modelId="{627910FF-D2EB-4CDE-9497-838396298D25}" type="presParOf" srcId="{9C0A16C5-5EED-4F20-B3B3-5659D12CF858}" destId="{D7B81862-557F-44EE-87B1-2E323D1ED46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83174F-3CA1-4267-AD05-AB08CC9C7A4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67D39C1-1D54-467D-8E0F-9B0F07AF2D6C}">
      <dgm:prSet/>
      <dgm:spPr/>
      <dgm:t>
        <a:bodyPr/>
        <a:lstStyle/>
        <a:p>
          <a:r>
            <a:rPr lang="en-US"/>
            <a:t>a mild, contagious infection common among young enteroviruses</a:t>
          </a:r>
        </a:p>
      </dgm:t>
    </dgm:pt>
    <dgm:pt modelId="{73C550EC-3B70-454C-8A13-208DF7425C45}" type="parTrans" cxnId="{A951A3B7-C22F-43FE-9A14-81407818B8EF}">
      <dgm:prSet/>
      <dgm:spPr/>
      <dgm:t>
        <a:bodyPr/>
        <a:lstStyle/>
        <a:p>
          <a:endParaRPr lang="en-US"/>
        </a:p>
      </dgm:t>
    </dgm:pt>
    <dgm:pt modelId="{94200EBD-3AB6-4C3C-A749-074B3F5E3C68}" type="sibTrans" cxnId="{A951A3B7-C22F-43FE-9A14-81407818B8EF}">
      <dgm:prSet/>
      <dgm:spPr/>
      <dgm:t>
        <a:bodyPr/>
        <a:lstStyle/>
        <a:p>
          <a:endParaRPr lang="en-US"/>
        </a:p>
      </dgm:t>
    </dgm:pt>
    <dgm:pt modelId="{9519E4F7-107F-43E2-BF29-72BEE839AF6C}">
      <dgm:prSet/>
      <dgm:spPr/>
      <dgm:t>
        <a:bodyPr/>
        <a:lstStyle/>
        <a:p>
          <a:r>
            <a:rPr lang="en-US"/>
            <a:t>causes sores in or on the mouth, and on the hands and feet</a:t>
          </a:r>
        </a:p>
      </dgm:t>
    </dgm:pt>
    <dgm:pt modelId="{23FA82B5-B6F4-4EA3-8EA3-110E37703E13}" type="parTrans" cxnId="{83C4464D-2D41-40E0-91B9-FF339E1A7B6B}">
      <dgm:prSet/>
      <dgm:spPr/>
      <dgm:t>
        <a:bodyPr/>
        <a:lstStyle/>
        <a:p>
          <a:endParaRPr lang="en-US"/>
        </a:p>
      </dgm:t>
    </dgm:pt>
    <dgm:pt modelId="{666841F5-C5C4-4C9F-A7F1-4D2DDFF62A0E}" type="sibTrans" cxnId="{83C4464D-2D41-40E0-91B9-FF339E1A7B6B}">
      <dgm:prSet/>
      <dgm:spPr/>
      <dgm:t>
        <a:bodyPr/>
        <a:lstStyle/>
        <a:p>
          <a:endParaRPr lang="en-US"/>
        </a:p>
      </dgm:t>
    </dgm:pt>
    <dgm:pt modelId="{DE194F56-2341-45C8-9B59-C70100B2F241}" type="pres">
      <dgm:prSet presAssocID="{D183174F-3CA1-4267-AD05-AB08CC9C7A4B}" presName="linear" presStyleCnt="0">
        <dgm:presLayoutVars>
          <dgm:animLvl val="lvl"/>
          <dgm:resizeHandles val="exact"/>
        </dgm:presLayoutVars>
      </dgm:prSet>
      <dgm:spPr/>
    </dgm:pt>
    <dgm:pt modelId="{067752D6-32BB-41B1-B4DB-B33749DEC567}" type="pres">
      <dgm:prSet presAssocID="{967D39C1-1D54-467D-8E0F-9B0F07AF2D6C}" presName="parentText" presStyleLbl="node1" presStyleIdx="0" presStyleCnt="2">
        <dgm:presLayoutVars>
          <dgm:chMax val="0"/>
          <dgm:bulletEnabled val="1"/>
        </dgm:presLayoutVars>
      </dgm:prSet>
      <dgm:spPr/>
    </dgm:pt>
    <dgm:pt modelId="{898F8E62-C426-4DAB-A9B5-8FCFB83E3567}" type="pres">
      <dgm:prSet presAssocID="{94200EBD-3AB6-4C3C-A749-074B3F5E3C68}" presName="spacer" presStyleCnt="0"/>
      <dgm:spPr/>
    </dgm:pt>
    <dgm:pt modelId="{440C8D90-4048-4BC6-90A2-DF191EDDB001}" type="pres">
      <dgm:prSet presAssocID="{9519E4F7-107F-43E2-BF29-72BEE839AF6C}" presName="parentText" presStyleLbl="node1" presStyleIdx="1" presStyleCnt="2">
        <dgm:presLayoutVars>
          <dgm:chMax val="0"/>
          <dgm:bulletEnabled val="1"/>
        </dgm:presLayoutVars>
      </dgm:prSet>
      <dgm:spPr/>
    </dgm:pt>
  </dgm:ptLst>
  <dgm:cxnLst>
    <dgm:cxn modelId="{403E3A32-5D78-4AF0-80AE-4991C24BED49}" type="presOf" srcId="{9519E4F7-107F-43E2-BF29-72BEE839AF6C}" destId="{440C8D90-4048-4BC6-90A2-DF191EDDB001}" srcOrd="0" destOrd="0" presId="urn:microsoft.com/office/officeart/2005/8/layout/vList2"/>
    <dgm:cxn modelId="{83C4464D-2D41-40E0-91B9-FF339E1A7B6B}" srcId="{D183174F-3CA1-4267-AD05-AB08CC9C7A4B}" destId="{9519E4F7-107F-43E2-BF29-72BEE839AF6C}" srcOrd="1" destOrd="0" parTransId="{23FA82B5-B6F4-4EA3-8EA3-110E37703E13}" sibTransId="{666841F5-C5C4-4C9F-A7F1-4D2DDFF62A0E}"/>
    <dgm:cxn modelId="{02E0AD55-E508-435D-8997-AA1D53CE031F}" type="presOf" srcId="{D183174F-3CA1-4267-AD05-AB08CC9C7A4B}" destId="{DE194F56-2341-45C8-9B59-C70100B2F241}" srcOrd="0" destOrd="0" presId="urn:microsoft.com/office/officeart/2005/8/layout/vList2"/>
    <dgm:cxn modelId="{A951A3B7-C22F-43FE-9A14-81407818B8EF}" srcId="{D183174F-3CA1-4267-AD05-AB08CC9C7A4B}" destId="{967D39C1-1D54-467D-8E0F-9B0F07AF2D6C}" srcOrd="0" destOrd="0" parTransId="{73C550EC-3B70-454C-8A13-208DF7425C45}" sibTransId="{94200EBD-3AB6-4C3C-A749-074B3F5E3C68}"/>
    <dgm:cxn modelId="{55402BD8-4DE2-499F-B580-E1527100EE10}" type="presOf" srcId="{967D39C1-1D54-467D-8E0F-9B0F07AF2D6C}" destId="{067752D6-32BB-41B1-B4DB-B33749DEC567}" srcOrd="0" destOrd="0" presId="urn:microsoft.com/office/officeart/2005/8/layout/vList2"/>
    <dgm:cxn modelId="{B128A0E5-CC62-48D8-AA10-934781510287}" type="presParOf" srcId="{DE194F56-2341-45C8-9B59-C70100B2F241}" destId="{067752D6-32BB-41B1-B4DB-B33749DEC567}" srcOrd="0" destOrd="0" presId="urn:microsoft.com/office/officeart/2005/8/layout/vList2"/>
    <dgm:cxn modelId="{CB0DC580-36E3-4FA6-BBF7-304E2A13C695}" type="presParOf" srcId="{DE194F56-2341-45C8-9B59-C70100B2F241}" destId="{898F8E62-C426-4DAB-A9B5-8FCFB83E3567}" srcOrd="1" destOrd="0" presId="urn:microsoft.com/office/officeart/2005/8/layout/vList2"/>
    <dgm:cxn modelId="{6E162FAE-6AF1-4F10-89AD-8CAF30BC4046}" type="presParOf" srcId="{DE194F56-2341-45C8-9B59-C70100B2F241}" destId="{440C8D90-4048-4BC6-90A2-DF191EDDB0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80D6B-A709-456D-929C-F100FF32B8F1}">
      <dsp:nvSpPr>
        <dsp:cNvPr id="0" name=""/>
        <dsp:cNvSpPr/>
      </dsp:nvSpPr>
      <dsp:spPr>
        <a:xfrm>
          <a:off x="0" y="158855"/>
          <a:ext cx="7559504" cy="290891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a highly contagious flu caused by H1N1 virus</a:t>
          </a:r>
        </a:p>
      </dsp:txBody>
      <dsp:txXfrm>
        <a:off x="142001" y="300856"/>
        <a:ext cx="7275502" cy="2624910"/>
      </dsp:txXfrm>
    </dsp:sp>
    <dsp:sp modelId="{37BF3C63-C05C-4121-9041-B3BB8900F0CF}">
      <dsp:nvSpPr>
        <dsp:cNvPr id="0" name=""/>
        <dsp:cNvSpPr/>
      </dsp:nvSpPr>
      <dsp:spPr>
        <a:xfrm>
          <a:off x="0" y="3217528"/>
          <a:ext cx="7559504" cy="2908912"/>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also called the swine flu because it is thought to originate from pigs</a:t>
          </a:r>
        </a:p>
      </dsp:txBody>
      <dsp:txXfrm>
        <a:off x="142001" y="3359529"/>
        <a:ext cx="7275502" cy="2624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6B9EA-C889-4D77-8BCA-B3911C158F5A}">
      <dsp:nvSpPr>
        <dsp:cNvPr id="0" name=""/>
        <dsp:cNvSpPr/>
      </dsp:nvSpPr>
      <dsp:spPr>
        <a:xfrm>
          <a:off x="0" y="22910"/>
          <a:ext cx="7559504" cy="304053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also known as bird flu</a:t>
          </a:r>
        </a:p>
      </dsp:txBody>
      <dsp:txXfrm>
        <a:off x="148427" y="171337"/>
        <a:ext cx="7262650" cy="2743683"/>
      </dsp:txXfrm>
    </dsp:sp>
    <dsp:sp modelId="{ACFB293F-2C3A-44CB-86E9-4035D9C32EDE}">
      <dsp:nvSpPr>
        <dsp:cNvPr id="0" name=""/>
        <dsp:cNvSpPr/>
      </dsp:nvSpPr>
      <dsp:spPr>
        <a:xfrm>
          <a:off x="0" y="3221848"/>
          <a:ext cx="7559504" cy="3040537"/>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caused by viruses infecting birds, the H5N1 strain virus</a:t>
          </a:r>
        </a:p>
      </dsp:txBody>
      <dsp:txXfrm>
        <a:off x="148427" y="3370275"/>
        <a:ext cx="7262650" cy="2743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BAD05-2A99-47F9-B344-80217DF7814A}">
      <dsp:nvSpPr>
        <dsp:cNvPr id="0" name=""/>
        <dsp:cNvSpPr/>
      </dsp:nvSpPr>
      <dsp:spPr>
        <a:xfrm>
          <a:off x="0" y="18174"/>
          <a:ext cx="7559504" cy="201386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 bacterial disease affecting both humans and animals</a:t>
          </a:r>
        </a:p>
      </dsp:txBody>
      <dsp:txXfrm>
        <a:off x="98309" y="116483"/>
        <a:ext cx="7362886" cy="1817244"/>
      </dsp:txXfrm>
    </dsp:sp>
    <dsp:sp modelId="{98230C0A-A09C-4CC3-B6EF-D7BA3256B2AA}">
      <dsp:nvSpPr>
        <dsp:cNvPr id="0" name=""/>
        <dsp:cNvSpPr/>
      </dsp:nvSpPr>
      <dsp:spPr>
        <a:xfrm>
          <a:off x="0" y="2135717"/>
          <a:ext cx="7559504" cy="2013862"/>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caused by the bacteria, </a:t>
          </a:r>
          <a:r>
            <a:rPr lang="en-US" sz="3600" i="1" kern="1200"/>
            <a:t>Leptospira interrogans</a:t>
          </a:r>
          <a:endParaRPr lang="en-US" sz="3600" kern="1200"/>
        </a:p>
      </dsp:txBody>
      <dsp:txXfrm>
        <a:off x="98309" y="2234026"/>
        <a:ext cx="7362886" cy="1817244"/>
      </dsp:txXfrm>
    </dsp:sp>
    <dsp:sp modelId="{D7B81862-557F-44EE-87B1-2E323D1ED461}">
      <dsp:nvSpPr>
        <dsp:cNvPr id="0" name=""/>
        <dsp:cNvSpPr/>
      </dsp:nvSpPr>
      <dsp:spPr>
        <a:xfrm>
          <a:off x="0" y="4253259"/>
          <a:ext cx="7559504" cy="2013862"/>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Avoid contact with water and soil contaminated by infected animals like rats.</a:t>
          </a:r>
        </a:p>
      </dsp:txBody>
      <dsp:txXfrm>
        <a:off x="98309" y="4351568"/>
        <a:ext cx="7362886" cy="18172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752D6-32BB-41B1-B4DB-B33749DEC567}">
      <dsp:nvSpPr>
        <dsp:cNvPr id="0" name=""/>
        <dsp:cNvSpPr/>
      </dsp:nvSpPr>
      <dsp:spPr>
        <a:xfrm>
          <a:off x="0" y="377578"/>
          <a:ext cx="7559504" cy="26945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a:t>a mild, contagious infection common among young enteroviruses</a:t>
          </a:r>
        </a:p>
      </dsp:txBody>
      <dsp:txXfrm>
        <a:off x="131535" y="509113"/>
        <a:ext cx="7296434" cy="2431440"/>
      </dsp:txXfrm>
    </dsp:sp>
    <dsp:sp modelId="{440C8D90-4048-4BC6-90A2-DF191EDDB001}">
      <dsp:nvSpPr>
        <dsp:cNvPr id="0" name=""/>
        <dsp:cNvSpPr/>
      </dsp:nvSpPr>
      <dsp:spPr>
        <a:xfrm>
          <a:off x="0" y="3213208"/>
          <a:ext cx="7559504" cy="269451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a:t>causes sores in or on the mouth, and on the hands and feet</a:t>
          </a:r>
        </a:p>
      </dsp:txBody>
      <dsp:txXfrm>
        <a:off x="131535" y="3344743"/>
        <a:ext cx="7296434" cy="2431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C90B-508D-92A3-A06A-C2BBF874C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5E05D7-596E-3F68-944E-F92824FC1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3DFED2-EFBB-E977-BBB1-A7B678624FC4}"/>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5" name="Footer Placeholder 4">
            <a:extLst>
              <a:ext uri="{FF2B5EF4-FFF2-40B4-BE49-F238E27FC236}">
                <a16:creationId xmlns:a16="http://schemas.microsoft.com/office/drawing/2014/main" id="{E3E8CB5F-8FDD-DB26-7106-F20DDC874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BBF9F-1333-21E1-EF6B-9CCDD668C1EE}"/>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62677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5CC0-EF19-6128-605E-FF1F2D2536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AFF40A-688B-C2E8-C870-DD9FE9B8BB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6C4F7-0246-3112-EB34-B19D600C4584}"/>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5" name="Footer Placeholder 4">
            <a:extLst>
              <a:ext uri="{FF2B5EF4-FFF2-40B4-BE49-F238E27FC236}">
                <a16:creationId xmlns:a16="http://schemas.microsoft.com/office/drawing/2014/main" id="{4586743D-1C07-361F-854E-2338F5A16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F456B-3A13-BC1C-D72C-A1DBFC42835D}"/>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89579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194FD-BCE7-0CF4-FC20-7F9E265FFA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059876-C266-E0EA-0083-AEA85E494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9162F-B2FE-8C1C-CB1A-E83BB5EC8A61}"/>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5" name="Footer Placeholder 4">
            <a:extLst>
              <a:ext uri="{FF2B5EF4-FFF2-40B4-BE49-F238E27FC236}">
                <a16:creationId xmlns:a16="http://schemas.microsoft.com/office/drawing/2014/main" id="{89F003E5-E418-1424-BDCC-77EFDDD26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11E11-FD90-9DF2-477D-E59B3792A66C}"/>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318911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08D0-2873-A09D-9A16-6CEE953C1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B6526-0FB2-B483-4DF5-FC3027C9E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6B06F-E2A9-08A4-A390-CB573BFB8337}"/>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5" name="Footer Placeholder 4">
            <a:extLst>
              <a:ext uri="{FF2B5EF4-FFF2-40B4-BE49-F238E27FC236}">
                <a16:creationId xmlns:a16="http://schemas.microsoft.com/office/drawing/2014/main" id="{EEE1C780-4D9A-7474-6FCA-BA883DE5F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AC50C-960D-1B39-530E-953C1BA7E763}"/>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188378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2B9C-64EC-6462-6F98-4D53300FE3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BFB6F0-02C2-EF8D-2FA1-F36E2036C9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74CD9-F5E1-0818-3B7E-5D3AD68A52C6}"/>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5" name="Footer Placeholder 4">
            <a:extLst>
              <a:ext uri="{FF2B5EF4-FFF2-40B4-BE49-F238E27FC236}">
                <a16:creationId xmlns:a16="http://schemas.microsoft.com/office/drawing/2014/main" id="{3B1BAD78-A625-67BF-E9A8-7D3E0CB76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FF1F8-96F4-6786-BD9B-2E23311A7C45}"/>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122791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3D59-DA7D-06C2-26ED-6CB041AE5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68993-121B-61C5-7DC6-74C93FDE9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2327F-B1C4-B9F4-94CD-B7A2B240F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E2944-B32A-1B56-7C24-6DBC4575CC75}"/>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6" name="Footer Placeholder 5">
            <a:extLst>
              <a:ext uri="{FF2B5EF4-FFF2-40B4-BE49-F238E27FC236}">
                <a16:creationId xmlns:a16="http://schemas.microsoft.com/office/drawing/2014/main" id="{2A0B9035-B973-20AA-C8ED-040C33724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4AA0B-F2DE-9A1C-94E4-087205413D4E}"/>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393704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66BE-A840-9EDC-F9B3-DE2F7E349D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AD881-BFC8-1D33-D8A2-B01D6107A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A1B99-2B0A-9D3E-5343-41FC86032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452B7C-371C-5C4D-30E9-C32367835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EED4D-C8C9-9C14-C524-FB17E63D8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C27F1-8920-CD80-64FA-34A365C7D37B}"/>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8" name="Footer Placeholder 7">
            <a:extLst>
              <a:ext uri="{FF2B5EF4-FFF2-40B4-BE49-F238E27FC236}">
                <a16:creationId xmlns:a16="http://schemas.microsoft.com/office/drawing/2014/main" id="{69B045B4-DB56-DE80-22A3-520CB0309A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FCDC1-B2BC-68A1-3050-B2C0C71796FC}"/>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135870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08BF-4EDB-ED02-A8E7-89615063A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9DC6A0-65EC-3047-9C39-FB126F37DD17}"/>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4" name="Footer Placeholder 3">
            <a:extLst>
              <a:ext uri="{FF2B5EF4-FFF2-40B4-BE49-F238E27FC236}">
                <a16:creationId xmlns:a16="http://schemas.microsoft.com/office/drawing/2014/main" id="{B28C0050-A598-A8D3-5C27-6CE981F0E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B9CEB-1457-0032-A3CE-D8BAFDC99EDA}"/>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23058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E0A2B-39C8-23F7-2038-C00B1B819E48}"/>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3" name="Footer Placeholder 2">
            <a:extLst>
              <a:ext uri="{FF2B5EF4-FFF2-40B4-BE49-F238E27FC236}">
                <a16:creationId xmlns:a16="http://schemas.microsoft.com/office/drawing/2014/main" id="{8AF9D3E6-D4EA-E9E3-6FD8-B5C4E60A7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54671-49E0-1FA0-B007-5B8872EF33A5}"/>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268359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F66F-CE3D-C332-F0C7-664B443EA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00A90E-6248-987A-1106-53EE0C557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268A20-48FB-E967-A308-3A53D5197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2DF85-92C5-0523-A139-25279AAABEC2}"/>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6" name="Footer Placeholder 5">
            <a:extLst>
              <a:ext uri="{FF2B5EF4-FFF2-40B4-BE49-F238E27FC236}">
                <a16:creationId xmlns:a16="http://schemas.microsoft.com/office/drawing/2014/main" id="{34841885-65DF-4DE1-97A4-D7ADBD9E6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D125C-E564-13C5-DC47-E089FF3D14A5}"/>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8531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979-8C18-04F3-8D75-10F5422FE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974B1-B6C8-FDD1-132C-D48F9D19B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7BD5D-C04A-51A9-359F-E26E6C84E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35D68-B34D-079D-38CE-0A43F86C412A}"/>
              </a:ext>
            </a:extLst>
          </p:cNvPr>
          <p:cNvSpPr>
            <a:spLocks noGrp="1"/>
          </p:cNvSpPr>
          <p:nvPr>
            <p:ph type="dt" sz="half" idx="10"/>
          </p:nvPr>
        </p:nvSpPr>
        <p:spPr/>
        <p:txBody>
          <a:bodyPr/>
          <a:lstStyle/>
          <a:p>
            <a:fld id="{CC944FB8-68FC-4687-9EE2-32E97E82289C}" type="datetimeFigureOut">
              <a:rPr lang="en-US" smtClean="0"/>
              <a:t>3/3/2024</a:t>
            </a:fld>
            <a:endParaRPr lang="en-US"/>
          </a:p>
        </p:txBody>
      </p:sp>
      <p:sp>
        <p:nvSpPr>
          <p:cNvPr id="6" name="Footer Placeholder 5">
            <a:extLst>
              <a:ext uri="{FF2B5EF4-FFF2-40B4-BE49-F238E27FC236}">
                <a16:creationId xmlns:a16="http://schemas.microsoft.com/office/drawing/2014/main" id="{21E8BBB8-F1D3-F34B-0B1E-E38C79A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1CAD7-3381-C8CD-03EF-8D37850CD224}"/>
              </a:ext>
            </a:extLst>
          </p:cNvPr>
          <p:cNvSpPr>
            <a:spLocks noGrp="1"/>
          </p:cNvSpPr>
          <p:nvPr>
            <p:ph type="sldNum" sz="quarter" idx="12"/>
          </p:nvPr>
        </p:nvSpPr>
        <p:spPr/>
        <p:txBody>
          <a:bodyPr/>
          <a:lstStyle/>
          <a:p>
            <a:fld id="{D3C7E117-D1E2-45A0-898C-B93947E7760C}" type="slidenum">
              <a:rPr lang="en-US" smtClean="0"/>
              <a:t>‹#›</a:t>
            </a:fld>
            <a:endParaRPr lang="en-US"/>
          </a:p>
        </p:txBody>
      </p:sp>
    </p:spTree>
    <p:extLst>
      <p:ext uri="{BB962C8B-B14F-4D97-AF65-F5344CB8AC3E}">
        <p14:creationId xmlns:p14="http://schemas.microsoft.com/office/powerpoint/2010/main" val="154133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24CEA-E207-5B65-C6D5-E3C2C9249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3E6E6D-9347-364F-E82C-49E4116C2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E6724-650C-C6CE-2883-3C6BF8991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944FB8-68FC-4687-9EE2-32E97E82289C}" type="datetimeFigureOut">
              <a:rPr lang="en-US" smtClean="0"/>
              <a:t>3/3/2024</a:t>
            </a:fld>
            <a:endParaRPr lang="en-US"/>
          </a:p>
        </p:txBody>
      </p:sp>
      <p:sp>
        <p:nvSpPr>
          <p:cNvPr id="5" name="Footer Placeholder 4">
            <a:extLst>
              <a:ext uri="{FF2B5EF4-FFF2-40B4-BE49-F238E27FC236}">
                <a16:creationId xmlns:a16="http://schemas.microsoft.com/office/drawing/2014/main" id="{EAD99279-87BF-992E-F678-AECE4328F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237FA4C-D595-9979-8B9E-A089D990C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C7E117-D1E2-45A0-898C-B93947E7760C}" type="slidenum">
              <a:rPr lang="en-US" smtClean="0"/>
              <a:t>‹#›</a:t>
            </a:fld>
            <a:endParaRPr lang="en-US"/>
          </a:p>
        </p:txBody>
      </p:sp>
    </p:spTree>
    <p:extLst>
      <p:ext uri="{BB962C8B-B14F-4D97-AF65-F5344CB8AC3E}">
        <p14:creationId xmlns:p14="http://schemas.microsoft.com/office/powerpoint/2010/main" val="422563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9CF0-208A-C93E-DF3F-D67C8F76F49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E237B7B-D4C2-7163-647B-2AC2F43549BC}"/>
              </a:ext>
            </a:extLst>
          </p:cNvPr>
          <p:cNvSpPr>
            <a:spLocks noGrp="1"/>
          </p:cNvSpPr>
          <p:nvPr>
            <p:ph type="subTitle" idx="1"/>
          </p:nvPr>
        </p:nvSpPr>
        <p:spPr/>
        <p:txBody>
          <a:bodyPr/>
          <a:lstStyle/>
          <a:p>
            <a:endParaRPr lang="en-US"/>
          </a:p>
        </p:txBody>
      </p:sp>
      <p:pic>
        <p:nvPicPr>
          <p:cNvPr id="1026" name="Picture 2" descr="Communicable &amp; infectious diseases on the rise in the U.S. | 2019-06-03 |  ISHN">
            <a:extLst>
              <a:ext uri="{FF2B5EF4-FFF2-40B4-BE49-F238E27FC236}">
                <a16:creationId xmlns:a16="http://schemas.microsoft.com/office/drawing/2014/main" id="{42B6D7D7-3B59-B756-93FE-0C237A9C3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1" cy="6861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976E8A-15C4-27CB-2B16-249A8742EAC5}"/>
              </a:ext>
            </a:extLst>
          </p:cNvPr>
          <p:cNvSpPr txBox="1"/>
          <p:nvPr/>
        </p:nvSpPr>
        <p:spPr>
          <a:xfrm>
            <a:off x="-147484" y="1297859"/>
            <a:ext cx="12191999" cy="3631763"/>
          </a:xfrm>
          <a:prstGeom prst="rect">
            <a:avLst/>
          </a:prstGeom>
          <a:noFill/>
        </p:spPr>
        <p:txBody>
          <a:bodyPr wrap="square" rtlCol="0">
            <a:spAutoFit/>
          </a:bodyPr>
          <a:lstStyle/>
          <a:p>
            <a:pPr algn="ctr"/>
            <a:r>
              <a:rPr lang="en-US" sz="11500" b="1" dirty="0">
                <a:solidFill>
                  <a:schemeClr val="bg1"/>
                </a:solidFill>
              </a:rPr>
              <a:t>Communicable Disease</a:t>
            </a:r>
          </a:p>
        </p:txBody>
      </p:sp>
    </p:spTree>
    <p:extLst>
      <p:ext uri="{BB962C8B-B14F-4D97-AF65-F5344CB8AC3E}">
        <p14:creationId xmlns:p14="http://schemas.microsoft.com/office/powerpoint/2010/main" val="272536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2E63-51ED-54DD-B1FA-FE94123F1A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1D6DAA-B3ED-73FA-78A6-A30AA35CC87F}"/>
              </a:ext>
            </a:extLst>
          </p:cNvPr>
          <p:cNvSpPr>
            <a:spLocks noGrp="1"/>
          </p:cNvSpPr>
          <p:nvPr>
            <p:ph idx="1"/>
          </p:nvPr>
        </p:nvSpPr>
        <p:spPr/>
        <p:txBody>
          <a:bodyPr/>
          <a:lstStyle/>
          <a:p>
            <a:endParaRPr lang="en-US"/>
          </a:p>
        </p:txBody>
      </p:sp>
      <p:pic>
        <p:nvPicPr>
          <p:cNvPr id="8194" name="Picture 2" descr="HIV / AIDS - Symptoms and Causes | Penn Medicine">
            <a:extLst>
              <a:ext uri="{FF2B5EF4-FFF2-40B4-BE49-F238E27FC236}">
                <a16:creationId xmlns:a16="http://schemas.microsoft.com/office/drawing/2014/main" id="{DA54ED8A-1C6F-DFCB-FEF4-C675FC14E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2" y="0"/>
            <a:ext cx="11956024" cy="744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71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Why you should call them sexually transmitted infections (STIs), not  diseases (STDs) - SIDC Lebanon">
            <a:extLst>
              <a:ext uri="{FF2B5EF4-FFF2-40B4-BE49-F238E27FC236}">
                <a16:creationId xmlns:a16="http://schemas.microsoft.com/office/drawing/2014/main" id="{10590A9C-4056-8606-69CC-808CA054E78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
            <a:ext cx="1219197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D4D7444E-8572-6DFD-CB75-0984238C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056" name="Rectangle 2055">
              <a:extLst>
                <a:ext uri="{FF2B5EF4-FFF2-40B4-BE49-F238E27FC236}">
                  <a16:creationId xmlns:a16="http://schemas.microsoft.com/office/drawing/2014/main" id="{01C89D56-574B-DBE6-E414-A886D4CD9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6808B29-2E24-7E95-6543-9B0B82179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205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at's an STI vs. STD?">
            <a:extLst>
              <a:ext uri="{FF2B5EF4-FFF2-40B4-BE49-F238E27FC236}">
                <a16:creationId xmlns:a16="http://schemas.microsoft.com/office/drawing/2014/main" id="{31B2C387-B320-C76B-2A2A-BF6AE6339DC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358"/>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309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6BFAA95-3B5D-F72E-F376-097F71BA8A2E}"/>
              </a:ext>
            </a:extLst>
          </p:cNvPr>
          <p:cNvSpPr txBox="1"/>
          <p:nvPr/>
        </p:nvSpPr>
        <p:spPr>
          <a:xfrm>
            <a:off x="167148" y="383458"/>
            <a:ext cx="4581833" cy="6243484"/>
          </a:xfrm>
          <a:prstGeom prst="rect">
            <a:avLst/>
          </a:prstGeom>
        </p:spPr>
        <p:txBody>
          <a:bodyPr vert="horz" lIns="91440" tIns="45720" rIns="91440" bIns="45720" rtlCol="0">
            <a:normAutofit fontScale="92500" lnSpcReduction="20000"/>
          </a:bodyPr>
          <a:lstStyle/>
          <a:p>
            <a:pPr algn="ctr">
              <a:lnSpc>
                <a:spcPct val="90000"/>
              </a:lnSpc>
              <a:spcAft>
                <a:spcPts val="600"/>
              </a:spcAft>
            </a:pPr>
            <a:r>
              <a:rPr lang="en-US" sz="6000" b="1" dirty="0">
                <a:solidFill>
                  <a:srgbClr val="FF0000"/>
                </a:solidFill>
                <a:effectLst/>
              </a:rPr>
              <a:t>STIs </a:t>
            </a:r>
            <a:r>
              <a:rPr lang="en-US" sz="6000" b="1" dirty="0">
                <a:solidFill>
                  <a:schemeClr val="tx2">
                    <a:lumMod val="75000"/>
                    <a:lumOff val="25000"/>
                  </a:schemeClr>
                </a:solidFill>
                <a:effectLst/>
              </a:rPr>
              <a:t>- Infections that can be acquired predominantly through unprotected sexual contact.</a:t>
            </a:r>
            <a:endParaRPr lang="en-US" sz="6000" b="1" dirty="0">
              <a:solidFill>
                <a:schemeClr val="tx2">
                  <a:lumMod val="75000"/>
                  <a:lumOff val="25000"/>
                </a:schemeClr>
              </a:solidFill>
            </a:endParaRPr>
          </a:p>
        </p:txBody>
      </p:sp>
    </p:spTree>
    <p:extLst>
      <p:ext uri="{BB962C8B-B14F-4D97-AF65-F5344CB8AC3E}">
        <p14:creationId xmlns:p14="http://schemas.microsoft.com/office/powerpoint/2010/main" val="336479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8" name="Rectangle 410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7 Most Common Sexually Transmitted Infections in the Philippines - Blogs -  Makati Medical Center">
            <a:extLst>
              <a:ext uri="{FF2B5EF4-FFF2-40B4-BE49-F238E27FC236}">
                <a16:creationId xmlns:a16="http://schemas.microsoft.com/office/drawing/2014/main" id="{75F73F97-75DC-8312-FFAE-146C52D68943}"/>
              </a:ext>
            </a:extLst>
          </p:cNvPr>
          <p:cNvPicPr>
            <a:picLocks noGrp="1" noChangeAspect="1" noChangeArrowheads="1"/>
          </p:cNvPicPr>
          <p:nvPr>
            <p:ph idx="1"/>
          </p:nvPr>
        </p:nvPicPr>
        <p:blipFill rotWithShape="1">
          <a:blip r:embed="rId2">
            <a:alphaModFix amt="35000"/>
            <a:extLst>
              <a:ext uri="{28A0092B-C50C-407E-A947-70E740481C1C}">
                <a14:useLocalDpi xmlns:a14="http://schemas.microsoft.com/office/drawing/2010/main" val="0"/>
              </a:ext>
            </a:extLst>
          </a:blip>
          <a:srcRect b="15730"/>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A113A1-6305-2AD1-8904-5DA0EC4CFE84}"/>
              </a:ext>
            </a:extLst>
          </p:cNvPr>
          <p:cNvSpPr txBox="1"/>
          <p:nvPr/>
        </p:nvSpPr>
        <p:spPr>
          <a:xfrm>
            <a:off x="1143000" y="1432334"/>
            <a:ext cx="10515600" cy="4351338"/>
          </a:xfrm>
          <a:prstGeom prst="rect">
            <a:avLst/>
          </a:prstGeom>
        </p:spPr>
        <p:txBody>
          <a:bodyPr vert="horz" lIns="91440" tIns="45720" rIns="91440" bIns="45720" rtlCol="0">
            <a:normAutofit/>
          </a:bodyPr>
          <a:lstStyle/>
          <a:p>
            <a:pPr algn="ctr">
              <a:lnSpc>
                <a:spcPct val="90000"/>
              </a:lnSpc>
              <a:spcAft>
                <a:spcPts val="600"/>
              </a:spcAft>
            </a:pPr>
            <a:r>
              <a:rPr lang="en-US" sz="7200" b="1" dirty="0">
                <a:solidFill>
                  <a:srgbClr val="FFFFFF"/>
                </a:solidFill>
                <a:effectLst/>
              </a:rPr>
              <a:t>Examples are chlamydia, gonorrhea, syphilis, and herpes</a:t>
            </a:r>
            <a:endParaRPr lang="en-US" sz="7200" b="1" dirty="0">
              <a:solidFill>
                <a:srgbClr val="FFFFFF"/>
              </a:solidFill>
            </a:endParaRPr>
          </a:p>
        </p:txBody>
      </p:sp>
    </p:spTree>
    <p:extLst>
      <p:ext uri="{BB962C8B-B14F-4D97-AF65-F5344CB8AC3E}">
        <p14:creationId xmlns:p14="http://schemas.microsoft.com/office/powerpoint/2010/main" val="90671747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32" name="Rectangle 1031">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1026" name="Picture 2" descr="Sexually transmitted infections (STIs): Types &amp; symptoms - Flo">
            <a:extLst>
              <a:ext uri="{FF2B5EF4-FFF2-40B4-BE49-F238E27FC236}">
                <a16:creationId xmlns:a16="http://schemas.microsoft.com/office/drawing/2014/main" id="{BFB3F6F7-88AC-EE4B-4644-0A04B32EC168}"/>
              </a:ext>
            </a:extLst>
          </p:cNvPr>
          <p:cNvPicPr>
            <a:picLocks noGrp="1" noChangeAspect="1" noChangeArrowheads="1"/>
          </p:cNvPicPr>
          <p:nvPr>
            <p:ph idx="1"/>
          </p:nvPr>
        </p:nvPicPr>
        <p:blipFill rotWithShape="1">
          <a:blip r:embed="rId2">
            <a:alphaModFix amt="59000"/>
            <a:extLst>
              <a:ext uri="{28A0092B-C50C-407E-A947-70E740481C1C}">
                <a14:useLocalDpi xmlns:a14="http://schemas.microsoft.com/office/drawing/2010/main" val="0"/>
              </a:ext>
            </a:extLst>
          </a:blip>
          <a:srcRect t="14021" b="10658"/>
          <a:stretch/>
        </p:blipFill>
        <p:spPr bwMode="auto">
          <a:xfrm>
            <a:off x="20" y="-7624"/>
            <a:ext cx="12191981" cy="688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93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9" name="Rectangle 512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122" name="Picture 2" descr="Do I have a sexually transmitted infection? - Marie Stopes Kenya">
            <a:extLst>
              <a:ext uri="{FF2B5EF4-FFF2-40B4-BE49-F238E27FC236}">
                <a16:creationId xmlns:a16="http://schemas.microsoft.com/office/drawing/2014/main" id="{11ECE547-64A2-19FA-1892-9DDCC6005EDA}"/>
              </a:ext>
            </a:extLst>
          </p:cNvPr>
          <p:cNvPicPr>
            <a:picLocks noGrp="1" noChangeAspect="1" noChangeArrowheads="1"/>
          </p:cNvPicPr>
          <p:nvPr>
            <p:ph idx="1"/>
          </p:nvPr>
        </p:nvPicPr>
        <p:blipFill rotWithShape="1">
          <a:blip r:embed="rId2">
            <a:alphaModFix amt="60000"/>
            <a:extLst>
              <a:ext uri="{28A0092B-C50C-407E-A947-70E740481C1C}">
                <a14:useLocalDpi xmlns:a14="http://schemas.microsoft.com/office/drawing/2010/main" val="0"/>
              </a:ext>
            </a:extLst>
          </a:blip>
          <a:srcRect l="21" r="21757"/>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3E9CBA-9C93-F30D-254E-50405523BD60}"/>
              </a:ext>
            </a:extLst>
          </p:cNvPr>
          <p:cNvSpPr txBox="1"/>
          <p:nvPr/>
        </p:nvSpPr>
        <p:spPr>
          <a:xfrm>
            <a:off x="324466" y="1371948"/>
            <a:ext cx="11071122" cy="5097678"/>
          </a:xfrm>
          <a:prstGeom prst="rect">
            <a:avLst/>
          </a:prstGeom>
        </p:spPr>
        <p:txBody>
          <a:bodyPr vert="horz" lIns="91440" tIns="45720" rIns="91440" bIns="45720" rtlCol="0">
            <a:normAutofit lnSpcReduction="10000"/>
          </a:bodyPr>
          <a:lstStyle/>
          <a:p>
            <a:pPr algn="ctr">
              <a:lnSpc>
                <a:spcPct val="90000"/>
              </a:lnSpc>
              <a:spcAft>
                <a:spcPts val="600"/>
              </a:spcAft>
            </a:pPr>
            <a:r>
              <a:rPr lang="en-US" sz="4800" b="1" dirty="0">
                <a:solidFill>
                  <a:srgbClr val="FFFFFF"/>
                </a:solidFill>
                <a:effectLst/>
              </a:rPr>
              <a:t>Unusual discharge from the penis, vagina, or anus; pain during sex or urination; sores, blisters, ulcers, warts or rashes in the genital areas; fever or flu-like symptoms; abnormal or unusual vaginal bleeding; pain in the scrotum or testicles; lumps and bumps on the genitals</a:t>
            </a:r>
            <a:endParaRPr lang="en-US" sz="4800" b="1" dirty="0">
              <a:solidFill>
                <a:srgbClr val="FFFFFF"/>
              </a:solidFill>
            </a:endParaRPr>
          </a:p>
        </p:txBody>
      </p:sp>
    </p:spTree>
    <p:extLst>
      <p:ext uri="{BB962C8B-B14F-4D97-AF65-F5344CB8AC3E}">
        <p14:creationId xmlns:p14="http://schemas.microsoft.com/office/powerpoint/2010/main" val="2439745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351D-30E3-749E-9487-3CAC990C9C14}"/>
              </a:ext>
            </a:extLst>
          </p:cNvPr>
          <p:cNvSpPr>
            <a:spLocks noGrp="1"/>
          </p:cNvSpPr>
          <p:nvPr>
            <p:ph type="title"/>
          </p:nvPr>
        </p:nvSpPr>
        <p:spPr>
          <a:xfrm>
            <a:off x="7390262" y="-1"/>
            <a:ext cx="4801718" cy="2357595"/>
          </a:xfrm>
        </p:spPr>
        <p:txBody>
          <a:bodyPr anchor="b">
            <a:normAutofit fontScale="90000"/>
          </a:bodyPr>
          <a:lstStyle/>
          <a:p>
            <a:pPr algn="ctr"/>
            <a:r>
              <a:rPr lang="en-US" sz="4800" b="1" i="0" dirty="0">
                <a:solidFill>
                  <a:schemeClr val="tx2">
                    <a:lumMod val="75000"/>
                    <a:lumOff val="25000"/>
                  </a:schemeClr>
                </a:solidFill>
                <a:effectLst/>
                <a:latin typeface="Google Sans"/>
              </a:rPr>
              <a:t>Emerging and </a:t>
            </a:r>
            <a:br>
              <a:rPr lang="en-US" sz="4800" b="1" i="0" dirty="0">
                <a:solidFill>
                  <a:schemeClr val="tx2">
                    <a:lumMod val="75000"/>
                    <a:lumOff val="25000"/>
                  </a:schemeClr>
                </a:solidFill>
                <a:effectLst/>
                <a:latin typeface="Google Sans"/>
              </a:rPr>
            </a:br>
            <a:r>
              <a:rPr lang="en-US" sz="4800" b="1" i="0" dirty="0">
                <a:solidFill>
                  <a:schemeClr val="tx2">
                    <a:lumMod val="75000"/>
                    <a:lumOff val="25000"/>
                  </a:schemeClr>
                </a:solidFill>
                <a:effectLst/>
                <a:latin typeface="Google Sans"/>
              </a:rPr>
              <a:t>Re-Emerging Infectious Diseases (EIDs)</a:t>
            </a:r>
            <a:endParaRPr lang="en-US" sz="4800" b="1" dirty="0">
              <a:solidFill>
                <a:schemeClr val="tx2">
                  <a:lumMod val="75000"/>
                  <a:lumOff val="25000"/>
                </a:schemeClr>
              </a:solidFill>
            </a:endParaRPr>
          </a:p>
        </p:txBody>
      </p:sp>
      <p:pic>
        <p:nvPicPr>
          <p:cNvPr id="5" name="Picture 4" descr="Graph on document with pen">
            <a:extLst>
              <a:ext uri="{FF2B5EF4-FFF2-40B4-BE49-F238E27FC236}">
                <a16:creationId xmlns:a16="http://schemas.microsoft.com/office/drawing/2014/main" id="{E1BAA288-44B1-AE0B-0F80-6709F6C051A5}"/>
              </a:ext>
            </a:extLst>
          </p:cNvPr>
          <p:cNvPicPr>
            <a:picLocks noChangeAspect="1"/>
          </p:cNvPicPr>
          <p:nvPr/>
        </p:nvPicPr>
        <p:blipFill rotWithShape="1">
          <a:blip r:embed="rId2"/>
          <a:srcRect l="20896" r="7173" b="-1"/>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757944E8-1DEE-B000-FA60-94E4BA9B8120}"/>
              </a:ext>
            </a:extLst>
          </p:cNvPr>
          <p:cNvSpPr>
            <a:spLocks noGrp="1"/>
          </p:cNvSpPr>
          <p:nvPr>
            <p:ph idx="1"/>
          </p:nvPr>
        </p:nvSpPr>
        <p:spPr>
          <a:xfrm>
            <a:off x="7390262" y="2357594"/>
            <a:ext cx="4801718" cy="4500406"/>
          </a:xfrm>
        </p:spPr>
        <p:txBody>
          <a:bodyPr anchor="t">
            <a:normAutofit fontScale="92500" lnSpcReduction="10000"/>
          </a:bodyPr>
          <a:lstStyle/>
          <a:p>
            <a:pPr marL="0" indent="0" algn="ctr">
              <a:buNone/>
            </a:pPr>
            <a:r>
              <a:rPr lang="en-US" sz="4400" b="0" i="0" dirty="0">
                <a:effectLst/>
                <a:latin typeface="Google Sans"/>
              </a:rPr>
              <a:t>are infections that have newly appeared in a population or have existed previously but are rapidly increasing in incidence or geographic range</a:t>
            </a:r>
            <a:endParaRPr lang="en-US" sz="4400" dirty="0"/>
          </a:p>
        </p:txBody>
      </p:sp>
    </p:spTree>
    <p:extLst>
      <p:ext uri="{BB962C8B-B14F-4D97-AF65-F5344CB8AC3E}">
        <p14:creationId xmlns:p14="http://schemas.microsoft.com/office/powerpoint/2010/main" val="163687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1" name="Rectangle 16390">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393" name="Rectangle 16392">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Emergence and Reemergence of Zoonotic Diseases - Public Health - MSD  Veterinary Manual">
            <a:extLst>
              <a:ext uri="{FF2B5EF4-FFF2-40B4-BE49-F238E27FC236}">
                <a16:creationId xmlns:a16="http://schemas.microsoft.com/office/drawing/2014/main" id="{F5811C28-B1BB-7F43-DC2E-76E088E7353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1" r="1" b="1"/>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84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5" name="Rectangle 17414">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417" name="Rectangle 17416">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Emerging and Re-emerging Infectious Diseases - ppt video online download">
            <a:extLst>
              <a:ext uri="{FF2B5EF4-FFF2-40B4-BE49-F238E27FC236}">
                <a16:creationId xmlns:a16="http://schemas.microsoft.com/office/drawing/2014/main" id="{D4BE6282-6DBF-C21E-1839-30CBD509486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505" b="14404"/>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59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descr="What is Swine Flu (H1N1)? - Biology for Kids | Mocomi">
            <a:extLst>
              <a:ext uri="{FF2B5EF4-FFF2-40B4-BE49-F238E27FC236}">
                <a16:creationId xmlns:a16="http://schemas.microsoft.com/office/drawing/2014/main" id="{BC72631C-E769-09ED-82F6-AAA88D266D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765"/>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0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Communicable vs. Infectious Diseases">
            <a:extLst>
              <a:ext uri="{FF2B5EF4-FFF2-40B4-BE49-F238E27FC236}">
                <a16:creationId xmlns:a16="http://schemas.microsoft.com/office/drawing/2014/main" id="{C4A02D2B-F516-18DE-51C0-93893C7405B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25" b="1598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660E9A-8BE2-1783-EFED-6FED31FAD6BD}"/>
              </a:ext>
            </a:extLst>
          </p:cNvPr>
          <p:cNvSpPr txBox="1"/>
          <p:nvPr/>
        </p:nvSpPr>
        <p:spPr>
          <a:xfrm>
            <a:off x="422787" y="412955"/>
            <a:ext cx="11346425" cy="6247864"/>
          </a:xfrm>
          <a:prstGeom prst="rect">
            <a:avLst/>
          </a:prstGeom>
          <a:noFill/>
        </p:spPr>
        <p:txBody>
          <a:bodyPr wrap="square" rtlCol="0">
            <a:spAutoFit/>
          </a:bodyPr>
          <a:lstStyle/>
          <a:p>
            <a:pPr algn="ctr"/>
            <a:r>
              <a:rPr lang="en-US" sz="80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COMMUNICABLE DISEASE </a:t>
            </a:r>
            <a:r>
              <a:rPr lang="en-US" sz="8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any illness that you can “catch” or can be passed from one person to another.</a:t>
            </a:r>
          </a:p>
        </p:txBody>
      </p:sp>
    </p:spTree>
    <p:extLst>
      <p:ext uri="{BB962C8B-B14F-4D97-AF65-F5344CB8AC3E}">
        <p14:creationId xmlns:p14="http://schemas.microsoft.com/office/powerpoint/2010/main" val="308266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7"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9CC7840-1796-0957-666C-B22CE6E4ADB0}"/>
              </a:ext>
            </a:extLst>
          </p:cNvPr>
          <p:cNvSpPr>
            <a:spLocks noGrp="1"/>
          </p:cNvSpPr>
          <p:nvPr>
            <p:ph type="title"/>
          </p:nvPr>
        </p:nvSpPr>
        <p:spPr>
          <a:xfrm rot="16200000">
            <a:off x="-1325880" y="1947672"/>
            <a:ext cx="5961888" cy="2788920"/>
          </a:xfrm>
        </p:spPr>
        <p:txBody>
          <a:bodyPr anchor="ctr">
            <a:noAutofit/>
          </a:bodyPr>
          <a:lstStyle/>
          <a:p>
            <a:pPr algn="ctr"/>
            <a:r>
              <a:rPr lang="en-US" sz="10400" b="1" dirty="0">
                <a:solidFill>
                  <a:schemeClr val="bg1"/>
                </a:solidFill>
              </a:rPr>
              <a:t>AH1N1 Influenza</a:t>
            </a:r>
          </a:p>
        </p:txBody>
      </p:sp>
      <p:graphicFrame>
        <p:nvGraphicFramePr>
          <p:cNvPr id="8" name="Content Placeholder 5">
            <a:extLst>
              <a:ext uri="{FF2B5EF4-FFF2-40B4-BE49-F238E27FC236}">
                <a16:creationId xmlns:a16="http://schemas.microsoft.com/office/drawing/2014/main" id="{8CF87FD2-1831-1629-BA1C-D5707B5A21FC}"/>
              </a:ext>
            </a:extLst>
          </p:cNvPr>
          <p:cNvGraphicFramePr>
            <a:graphicFrameLocks noGrp="1"/>
          </p:cNvGraphicFramePr>
          <p:nvPr>
            <p:ph idx="1"/>
            <p:extLst>
              <p:ext uri="{D42A27DB-BD31-4B8C-83A1-F6EECF244321}">
                <p14:modId xmlns:p14="http://schemas.microsoft.com/office/powerpoint/2010/main" val="3778537100"/>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146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249" name="Rectangle 1024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Avian Influenza H5N1: What You Should Know About the Current US Outbreak -  Promega Connections">
            <a:extLst>
              <a:ext uri="{FF2B5EF4-FFF2-40B4-BE49-F238E27FC236}">
                <a16:creationId xmlns:a16="http://schemas.microsoft.com/office/drawing/2014/main" id="{5224FD92-1EA7-4AE5-B39D-BD1EFE70C78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779" r="1" b="1"/>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60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D3A183A-61D2-AD2C-9479-8065FC1F3447}"/>
              </a:ext>
            </a:extLst>
          </p:cNvPr>
          <p:cNvSpPr>
            <a:spLocks noGrp="1"/>
          </p:cNvSpPr>
          <p:nvPr>
            <p:ph type="title"/>
          </p:nvPr>
        </p:nvSpPr>
        <p:spPr>
          <a:xfrm rot="16200000">
            <a:off x="-1325880" y="1947672"/>
            <a:ext cx="5961888" cy="2788920"/>
          </a:xfrm>
        </p:spPr>
        <p:txBody>
          <a:bodyPr anchor="ctr">
            <a:normAutofit/>
          </a:bodyPr>
          <a:lstStyle/>
          <a:p>
            <a:pPr algn="ctr"/>
            <a:r>
              <a:rPr lang="en-US" sz="9600" b="1" dirty="0">
                <a:solidFill>
                  <a:schemeClr val="bg1"/>
                </a:solidFill>
              </a:rPr>
              <a:t>Avian Influenza</a:t>
            </a:r>
          </a:p>
        </p:txBody>
      </p:sp>
      <p:graphicFrame>
        <p:nvGraphicFramePr>
          <p:cNvPr id="5" name="Content Placeholder 2">
            <a:extLst>
              <a:ext uri="{FF2B5EF4-FFF2-40B4-BE49-F238E27FC236}">
                <a16:creationId xmlns:a16="http://schemas.microsoft.com/office/drawing/2014/main" id="{0FA4AEAE-CC26-999A-D8FE-12896C82B851}"/>
              </a:ext>
            </a:extLst>
          </p:cNvPr>
          <p:cNvGraphicFramePr>
            <a:graphicFrameLocks noGrp="1"/>
          </p:cNvGraphicFramePr>
          <p:nvPr>
            <p:ph idx="1"/>
            <p:extLst>
              <p:ext uri="{D42A27DB-BD31-4B8C-83A1-F6EECF244321}">
                <p14:modId xmlns:p14="http://schemas.microsoft.com/office/powerpoint/2010/main" val="1783922452"/>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59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8" name="Picture 4" descr="Leptospirosis in humans causes, prevention, symptoms, diagnosis &amp; treatment">
            <a:extLst>
              <a:ext uri="{FF2B5EF4-FFF2-40B4-BE49-F238E27FC236}">
                <a16:creationId xmlns:a16="http://schemas.microsoft.com/office/drawing/2014/main" id="{7DD187E8-DC51-4AD8-BB9C-A2EDADC0C5A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
            <a:ext cx="12191979" cy="6858000"/>
          </a:xfrm>
          <a:prstGeom prst="rect">
            <a:avLst/>
          </a:prstGeom>
          <a:noFill/>
          <a:extLst>
            <a:ext uri="{909E8E84-426E-40DD-AFC4-6F175D3DCCD1}">
              <a14:hiddenFill xmlns:a14="http://schemas.microsoft.com/office/drawing/2010/main">
                <a:solidFill>
                  <a:srgbClr val="FFFFFF"/>
                </a:solidFill>
              </a14:hiddenFill>
            </a:ext>
          </a:extLst>
        </p:spPr>
      </p:pic>
      <p:sp>
        <p:nvSpPr>
          <p:cNvPr id="11283" name="Rectangle 11282">
            <a:extLst>
              <a:ext uri="{FF2B5EF4-FFF2-40B4-BE49-F238E27FC236}">
                <a16:creationId xmlns:a16="http://schemas.microsoft.com/office/drawing/2014/main" id="{51935DB0-36D0-5C2E-7342-262D35382F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97023" y="1983966"/>
            <a:ext cx="6861971" cy="2886104"/>
          </a:xfrm>
          <a:prstGeom prst="rect">
            <a:avLst/>
          </a:prstGeom>
          <a:gradFill flip="none" rotWithShape="1">
            <a:gsLst>
              <a:gs pos="0">
                <a:schemeClr val="accent5">
                  <a:lumMod val="75000"/>
                </a:schemeClr>
              </a:gs>
              <a:gs pos="42000">
                <a:schemeClr val="accent5">
                  <a:lumMod val="60000"/>
                  <a:lumOff val="40000"/>
                  <a:alpha val="0"/>
                </a:schemeClr>
              </a:gs>
            </a:gsLst>
            <a:lin ang="16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5" name="Rectangle 11284">
            <a:extLst>
              <a:ext uri="{FF2B5EF4-FFF2-40B4-BE49-F238E27FC236}">
                <a16:creationId xmlns:a16="http://schemas.microsoft.com/office/drawing/2014/main" id="{53D31893-BB06-4F90-7CCA-0A7A2694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733719" y="2386659"/>
            <a:ext cx="6858001" cy="2089350"/>
          </a:xfrm>
          <a:prstGeom prst="rect">
            <a:avLst/>
          </a:prstGeom>
          <a:gradFill flip="none" rotWithShape="1">
            <a:gsLst>
              <a:gs pos="10000">
                <a:schemeClr val="accent5"/>
              </a:gs>
              <a:gs pos="64000">
                <a:schemeClr val="accent2">
                  <a:alpha val="0"/>
                </a:schemeClr>
              </a:gs>
            </a:gsLst>
            <a:lin ang="16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7" name="Rectangle 11286">
            <a:extLst>
              <a:ext uri="{FF2B5EF4-FFF2-40B4-BE49-F238E27FC236}">
                <a16:creationId xmlns:a16="http://schemas.microsoft.com/office/drawing/2014/main" id="{3F8ABF93-7FE7-6D3B-6AD7-C3921745C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177885" y="2763688"/>
            <a:ext cx="4029510" cy="4096646"/>
          </a:xfrm>
          <a:prstGeom prst="rect">
            <a:avLst/>
          </a:prstGeom>
          <a:gradFill flip="none" rotWithShape="1">
            <a:gsLst>
              <a:gs pos="0">
                <a:schemeClr val="accent2"/>
              </a:gs>
              <a:gs pos="54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289" name="Rectangle 11288">
            <a:extLst>
              <a:ext uri="{FF2B5EF4-FFF2-40B4-BE49-F238E27FC236}">
                <a16:creationId xmlns:a16="http://schemas.microsoft.com/office/drawing/2014/main" id="{D3C4FB21-0C2C-3F62-3EC5-DD378DBD3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74421" y="-3983511"/>
            <a:ext cx="3140765" cy="11107790"/>
          </a:xfrm>
          <a:prstGeom prst="rect">
            <a:avLst/>
          </a:prstGeom>
          <a:gradFill>
            <a:gsLst>
              <a:gs pos="0">
                <a:schemeClr val="accent2"/>
              </a:gs>
              <a:gs pos="37000">
                <a:schemeClr val="accent5">
                  <a:lumMod val="60000"/>
                  <a:lumOff val="40000"/>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880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2687549-453A-4FDF-5F18-E0356F3B72E1}"/>
              </a:ext>
            </a:extLst>
          </p:cNvPr>
          <p:cNvSpPr>
            <a:spLocks noGrp="1"/>
          </p:cNvSpPr>
          <p:nvPr>
            <p:ph type="title"/>
          </p:nvPr>
        </p:nvSpPr>
        <p:spPr>
          <a:xfrm rot="16200000">
            <a:off x="-1325880" y="1947672"/>
            <a:ext cx="5961888" cy="2788920"/>
          </a:xfrm>
        </p:spPr>
        <p:txBody>
          <a:bodyPr anchor="ctr">
            <a:normAutofit/>
          </a:bodyPr>
          <a:lstStyle/>
          <a:p>
            <a:pPr algn="ctr"/>
            <a:r>
              <a:rPr lang="en-US" sz="7200" b="1" dirty="0">
                <a:solidFill>
                  <a:schemeClr val="bg1"/>
                </a:solidFill>
              </a:rPr>
              <a:t>Leptospirosis</a:t>
            </a:r>
          </a:p>
        </p:txBody>
      </p:sp>
      <p:graphicFrame>
        <p:nvGraphicFramePr>
          <p:cNvPr id="5" name="Content Placeholder 2">
            <a:extLst>
              <a:ext uri="{FF2B5EF4-FFF2-40B4-BE49-F238E27FC236}">
                <a16:creationId xmlns:a16="http://schemas.microsoft.com/office/drawing/2014/main" id="{D1776578-DE1B-1C97-B4A9-3F8422ADDEAD}"/>
              </a:ext>
            </a:extLst>
          </p:cNvPr>
          <p:cNvGraphicFramePr>
            <a:graphicFrameLocks noGrp="1"/>
          </p:cNvGraphicFramePr>
          <p:nvPr>
            <p:ph idx="1"/>
            <p:extLst>
              <p:ext uri="{D42A27DB-BD31-4B8C-83A1-F6EECF244321}">
                <p14:modId xmlns:p14="http://schemas.microsoft.com/office/powerpoint/2010/main" val="3230260447"/>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498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7" name="Rectangle 12296">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299" name="Rectangle 1229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2" name="Picture 4" descr="Hand, Foot and Mouth Disease: Symptoms Causes and Prevention | Sprint  Medical">
            <a:extLst>
              <a:ext uri="{FF2B5EF4-FFF2-40B4-BE49-F238E27FC236}">
                <a16:creationId xmlns:a16="http://schemas.microsoft.com/office/drawing/2014/main" id="{53276961-B985-8BAF-C27C-47036830532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728" b="11182"/>
          <a:stretch/>
        </p:blipFill>
        <p:spPr bwMode="auto">
          <a:xfrm>
            <a:off x="20" y="8300"/>
            <a:ext cx="12191980" cy="7182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17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70A4101-387D-01D7-2F0B-4E8D54258F2D}"/>
              </a:ext>
            </a:extLst>
          </p:cNvPr>
          <p:cNvSpPr>
            <a:spLocks noGrp="1"/>
          </p:cNvSpPr>
          <p:nvPr>
            <p:ph type="title"/>
          </p:nvPr>
        </p:nvSpPr>
        <p:spPr>
          <a:xfrm rot="16200000">
            <a:off x="-1325880" y="1947672"/>
            <a:ext cx="5961888" cy="2788920"/>
          </a:xfrm>
        </p:spPr>
        <p:txBody>
          <a:bodyPr anchor="ctr">
            <a:normAutofit fontScale="90000"/>
          </a:bodyPr>
          <a:lstStyle/>
          <a:p>
            <a:pPr algn="ctr"/>
            <a:r>
              <a:rPr lang="en-US" sz="7200" b="1" dirty="0">
                <a:solidFill>
                  <a:schemeClr val="bg1"/>
                </a:solidFill>
              </a:rPr>
              <a:t>Hand, Foot, and Mouth Disease</a:t>
            </a:r>
          </a:p>
        </p:txBody>
      </p:sp>
      <p:graphicFrame>
        <p:nvGraphicFramePr>
          <p:cNvPr id="5" name="Content Placeholder 2">
            <a:extLst>
              <a:ext uri="{FF2B5EF4-FFF2-40B4-BE49-F238E27FC236}">
                <a16:creationId xmlns:a16="http://schemas.microsoft.com/office/drawing/2014/main" id="{28329082-ABC0-C3EE-2FFA-658647986556}"/>
              </a:ext>
            </a:extLst>
          </p:cNvPr>
          <p:cNvGraphicFramePr>
            <a:graphicFrameLocks noGrp="1"/>
          </p:cNvGraphicFramePr>
          <p:nvPr>
            <p:ph idx="1"/>
            <p:extLst>
              <p:ext uri="{D42A27DB-BD31-4B8C-83A1-F6EECF244321}">
                <p14:modId xmlns:p14="http://schemas.microsoft.com/office/powerpoint/2010/main" val="3927891378"/>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08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558D-9F15-2110-E45A-AED5D5C8BC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34D2C9-7AC8-B5AD-C9FF-9D7B369AD874}"/>
              </a:ext>
            </a:extLst>
          </p:cNvPr>
          <p:cNvSpPr>
            <a:spLocks noGrp="1"/>
          </p:cNvSpPr>
          <p:nvPr>
            <p:ph idx="1"/>
          </p:nvPr>
        </p:nvSpPr>
        <p:spPr/>
        <p:txBody>
          <a:bodyPr/>
          <a:lstStyle/>
          <a:p>
            <a:endParaRPr lang="en-US"/>
          </a:p>
        </p:txBody>
      </p:sp>
      <p:pic>
        <p:nvPicPr>
          <p:cNvPr id="13314" name="Picture 2" descr="Infectious Disease: Types, Causes &amp; Treatments">
            <a:extLst>
              <a:ext uri="{FF2B5EF4-FFF2-40B4-BE49-F238E27FC236}">
                <a16:creationId xmlns:a16="http://schemas.microsoft.com/office/drawing/2014/main" id="{CA57BE63-CB48-8D8B-B3BF-6CF583E6D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562"/>
          <a:stretch/>
        </p:blipFill>
        <p:spPr bwMode="auto">
          <a:xfrm>
            <a:off x="0" y="0"/>
            <a:ext cx="1228049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584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3779D-78F4-511C-C41A-A60F04FDAE28}"/>
              </a:ext>
            </a:extLst>
          </p:cNvPr>
          <p:cNvSpPr>
            <a:spLocks noGrp="1"/>
          </p:cNvSpPr>
          <p:nvPr>
            <p:ph type="title"/>
          </p:nvPr>
        </p:nvSpPr>
        <p:spPr>
          <a:xfrm>
            <a:off x="696113" y="98659"/>
            <a:ext cx="4977976" cy="1454051"/>
          </a:xfrm>
        </p:spPr>
        <p:txBody>
          <a:bodyPr>
            <a:normAutofit fontScale="90000"/>
          </a:bodyPr>
          <a:lstStyle/>
          <a:p>
            <a:pPr algn="ctr"/>
            <a:r>
              <a:rPr lang="en-US" sz="5400" b="1" dirty="0">
                <a:solidFill>
                  <a:schemeClr val="tx2"/>
                </a:solidFill>
              </a:rPr>
              <a:t>Performance Task in Health</a:t>
            </a:r>
          </a:p>
        </p:txBody>
      </p:sp>
      <p:sp>
        <p:nvSpPr>
          <p:cNvPr id="3" name="Content Placeholder 2">
            <a:extLst>
              <a:ext uri="{FF2B5EF4-FFF2-40B4-BE49-F238E27FC236}">
                <a16:creationId xmlns:a16="http://schemas.microsoft.com/office/drawing/2014/main" id="{3004DB88-A881-178C-33E4-D9B15A195A66}"/>
              </a:ext>
            </a:extLst>
          </p:cNvPr>
          <p:cNvSpPr>
            <a:spLocks noGrp="1"/>
          </p:cNvSpPr>
          <p:nvPr>
            <p:ph idx="1"/>
          </p:nvPr>
        </p:nvSpPr>
        <p:spPr>
          <a:xfrm>
            <a:off x="95713" y="1651369"/>
            <a:ext cx="6271573" cy="5353327"/>
          </a:xfrm>
        </p:spPr>
        <p:txBody>
          <a:bodyPr anchor="ctr">
            <a:normAutofit fontScale="92500" lnSpcReduction="10000"/>
          </a:bodyPr>
          <a:lstStyle/>
          <a:p>
            <a:pPr marL="0" marR="0" indent="0">
              <a:spcBef>
                <a:spcPts val="0"/>
              </a:spcBef>
              <a:spcAft>
                <a:spcPts val="0"/>
              </a:spcAft>
              <a:buNone/>
            </a:pPr>
            <a:r>
              <a:rPr lang="en-US" sz="3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On a 1/8 illustration board, create a campaign material to encourage people to practice safety protocols to avoid acquiring communicable diseases. Cover your output with plastic cover and do not forget to write your name and section at the back.</a:t>
            </a:r>
          </a:p>
          <a:p>
            <a:pPr marL="0" marR="0" indent="0">
              <a:spcBef>
                <a:spcPts val="0"/>
              </a:spcBef>
              <a:spcAft>
                <a:spcPts val="0"/>
              </a:spcAft>
              <a:buNone/>
            </a:pPr>
            <a:r>
              <a:rPr lang="en-US" sz="36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Criteria: </a:t>
            </a:r>
            <a:endParaRPr lang="en-US" sz="3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Creativity – 20		</a:t>
            </a:r>
          </a:p>
          <a:p>
            <a:pPr marL="0" marR="0" indent="0">
              <a:spcBef>
                <a:spcPts val="0"/>
              </a:spcBef>
              <a:spcAft>
                <a:spcPts val="0"/>
              </a:spcAft>
              <a:buNone/>
            </a:pPr>
            <a:r>
              <a:rPr lang="en-US" sz="36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r>
              <a:rPr lang="en-US" sz="3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Content/Message – 20	</a:t>
            </a:r>
          </a:p>
          <a:p>
            <a:pPr marL="0" marR="0" indent="0">
              <a:spcBef>
                <a:spcPts val="0"/>
              </a:spcBef>
              <a:spcAft>
                <a:spcPts val="0"/>
              </a:spcAft>
              <a:buNone/>
            </a:pPr>
            <a:r>
              <a:rPr lang="en-US" sz="3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Timeliness – 10 </a:t>
            </a:r>
          </a:p>
          <a:p>
            <a:endParaRPr lang="en-US" sz="36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ubtitles">
            <a:extLst>
              <a:ext uri="{FF2B5EF4-FFF2-40B4-BE49-F238E27FC236}">
                <a16:creationId xmlns:a16="http://schemas.microsoft.com/office/drawing/2014/main" id="{48F47889-2305-ECAE-7CDA-518F154B76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84386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EE99-24F5-28BC-8DE1-35210157D786}"/>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A8270B35-B65A-94AD-61C4-6EDA88DA86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83163"/>
          </a:xfrm>
        </p:spPr>
      </p:pic>
      <p:sp>
        <p:nvSpPr>
          <p:cNvPr id="6" name="AutoShape 6" descr="Tuberculosis (TB): Symptoms, Treatment and Causes">
            <a:extLst>
              <a:ext uri="{FF2B5EF4-FFF2-40B4-BE49-F238E27FC236}">
                <a16:creationId xmlns:a16="http://schemas.microsoft.com/office/drawing/2014/main" id="{F40EC67C-5458-AD30-224D-0F1C136356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945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Textures Notebook Paper PPT Background | PPT Backgrounds Templates">
            <a:extLst>
              <a:ext uri="{FF2B5EF4-FFF2-40B4-BE49-F238E27FC236}">
                <a16:creationId xmlns:a16="http://schemas.microsoft.com/office/drawing/2014/main" id="{38738867-8E46-D340-C808-609FB1C01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594554"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uberculosis: Symptoms, Treatment &amp; Prevention | Live Science">
            <a:extLst>
              <a:ext uri="{FF2B5EF4-FFF2-40B4-BE49-F238E27FC236}">
                <a16:creationId xmlns:a16="http://schemas.microsoft.com/office/drawing/2014/main" id="{C0B579BB-109B-8F7B-10B2-AAE1405CB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910" y="0"/>
            <a:ext cx="6794089"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A03AAD0-89C1-3123-77DC-5B3A42C45E00}"/>
              </a:ext>
            </a:extLst>
          </p:cNvPr>
          <p:cNvSpPr txBox="1"/>
          <p:nvPr/>
        </p:nvSpPr>
        <p:spPr>
          <a:xfrm>
            <a:off x="68826" y="571601"/>
            <a:ext cx="5260258" cy="6093976"/>
          </a:xfrm>
          <a:prstGeom prst="rect">
            <a:avLst/>
          </a:prstGeom>
          <a:noFill/>
        </p:spPr>
        <p:txBody>
          <a:bodyPr wrap="square" rtlCol="0">
            <a:spAutoFit/>
          </a:bodyPr>
          <a:lstStyle/>
          <a:p>
            <a:pPr algn="ctr"/>
            <a:r>
              <a:rPr lang="en-US" sz="4800" b="1" dirty="0">
                <a:latin typeface="Amasis MT Pro Black" panose="02040A04050005020304" pitchFamily="18" charset="0"/>
              </a:rPr>
              <a:t>TUBERCOLOSIS</a:t>
            </a:r>
          </a:p>
          <a:p>
            <a:pPr algn="ctr"/>
            <a:endParaRPr lang="en-US" sz="1400" dirty="0"/>
          </a:p>
          <a:p>
            <a:pPr algn="ctr"/>
            <a:r>
              <a:rPr lang="en-US" sz="3600" dirty="0">
                <a:solidFill>
                  <a:srgbClr val="FF0000"/>
                </a:solidFill>
                <a:effectLst/>
                <a:latin typeface="Baguet Script" panose="00000500000000000000" pitchFamily="2" charset="0"/>
                <a:ea typeface="Calibri" panose="020F0502020204030204" pitchFamily="34" charset="0"/>
                <a:cs typeface="Times New Roman" panose="02020603050405020304" pitchFamily="18" charset="0"/>
              </a:rPr>
              <a:t>an infectious bacterial disease that commonly affects the lungs</a:t>
            </a:r>
          </a:p>
          <a:p>
            <a:pPr algn="ct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r>
              <a:rPr lang="en-US"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Cough that is worse in the morning and lasts 3 weeks or longer (sometimes with blood in the sputum), chest pain, breathlessness, night sweats, signs of pneumonia, weight loss, weakness or fatigue</a:t>
            </a:r>
            <a:endParaRPr lang="en-US" sz="2800" dirty="0">
              <a:solidFill>
                <a:srgbClr val="0070C0"/>
              </a:solidFill>
            </a:endParaRPr>
          </a:p>
        </p:txBody>
      </p:sp>
    </p:spTree>
    <p:extLst>
      <p:ext uri="{BB962C8B-B14F-4D97-AF65-F5344CB8AC3E}">
        <p14:creationId xmlns:p14="http://schemas.microsoft.com/office/powerpoint/2010/main" val="73517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Rectangle 15366">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369" name="Rectangle 1536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Tuberculosis: Risk Factors, Causes, and Prevention">
            <a:extLst>
              <a:ext uri="{FF2B5EF4-FFF2-40B4-BE49-F238E27FC236}">
                <a16:creationId xmlns:a16="http://schemas.microsoft.com/office/drawing/2014/main" id="{459F7ECF-8FE8-200A-F11E-E22D72F6B7B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21" b="1"/>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83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8A515-814A-C7D2-AFF2-863FE97578B7}"/>
            </a:ext>
          </a:extLst>
        </p:cNvPr>
        <p:cNvGrpSpPr/>
        <p:nvPr/>
      </p:nvGrpSpPr>
      <p:grpSpPr>
        <a:xfrm>
          <a:off x="0" y="0"/>
          <a:ext cx="0" cy="0"/>
          <a:chOff x="0" y="0"/>
          <a:chExt cx="0" cy="0"/>
        </a:xfrm>
      </p:grpSpPr>
      <p:pic>
        <p:nvPicPr>
          <p:cNvPr id="4102" name="Picture 6" descr="Textures Notebook Paper PPT Background | PPT Backgrounds Templates">
            <a:extLst>
              <a:ext uri="{FF2B5EF4-FFF2-40B4-BE49-F238E27FC236}">
                <a16:creationId xmlns:a16="http://schemas.microsoft.com/office/drawing/2014/main" id="{7C438F82-9C33-CBB5-2522-557D540F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594554" cy="68580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5B9E949-25B9-457C-C7C0-3C087533F76F}"/>
              </a:ext>
            </a:extLst>
          </p:cNvPr>
          <p:cNvSpPr txBox="1"/>
          <p:nvPr/>
        </p:nvSpPr>
        <p:spPr>
          <a:xfrm>
            <a:off x="68826" y="571601"/>
            <a:ext cx="5260258" cy="6047809"/>
          </a:xfrm>
          <a:prstGeom prst="rect">
            <a:avLst/>
          </a:prstGeom>
          <a:noFill/>
        </p:spPr>
        <p:txBody>
          <a:bodyPr wrap="square" rtlCol="0">
            <a:spAutoFit/>
          </a:bodyPr>
          <a:lstStyle/>
          <a:p>
            <a:pPr algn="ctr"/>
            <a:r>
              <a:rPr lang="en-US" sz="4800" b="1" dirty="0">
                <a:latin typeface="Amasis MT Pro Black" panose="02040A04050005020304" pitchFamily="18" charset="0"/>
              </a:rPr>
              <a:t>DENGUE</a:t>
            </a:r>
          </a:p>
          <a:p>
            <a:pPr algn="ctr"/>
            <a:endParaRPr lang="en-US" sz="200" dirty="0"/>
          </a:p>
          <a:p>
            <a:pPr algn="ctr"/>
            <a:r>
              <a:rPr lang="en-US" sz="3600" dirty="0">
                <a:solidFill>
                  <a:srgbClr val="FF0000"/>
                </a:solidFill>
                <a:effectLst/>
                <a:latin typeface="Baguet Script" panose="00000500000000000000" pitchFamily="2" charset="0"/>
                <a:ea typeface="Calibri" panose="020F0502020204030204" pitchFamily="34" charset="0"/>
                <a:cs typeface="Times New Roman" panose="02020603050405020304" pitchFamily="18" charset="0"/>
              </a:rPr>
              <a:t>is a mosquito-borne disease mostly occurring in tropical and sub-tropical areas</a:t>
            </a:r>
          </a:p>
          <a:p>
            <a:pPr algn="ctr"/>
            <a:endParaRPr lang="en-US" sz="100" dirty="0">
              <a:latin typeface="Calibri" panose="020F0502020204030204" pitchFamily="34" charset="0"/>
              <a:ea typeface="Calibri" panose="020F0502020204030204" pitchFamily="34" charset="0"/>
              <a:cs typeface="Times New Roman" panose="02020603050405020304" pitchFamily="18" charset="0"/>
            </a:endParaRPr>
          </a:p>
          <a:p>
            <a:pPr algn="ctr"/>
            <a:r>
              <a:rPr lang="en-US" sz="3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Fever up to 41⁰C, headaches, muscle, bones, and joint pain, pain behind your eyes, widespread rash, nausea and vomiting, minor bleeding from your gums or nose</a:t>
            </a:r>
            <a:endParaRPr lang="en-US" sz="4400" dirty="0">
              <a:solidFill>
                <a:srgbClr val="0070C0"/>
              </a:solidFill>
            </a:endParaRPr>
          </a:p>
        </p:txBody>
      </p:sp>
      <p:pic>
        <p:nvPicPr>
          <p:cNvPr id="5122" name="Picture 2" descr="Chad's first dengue fever outbreak: what you should know">
            <a:extLst>
              <a:ext uri="{FF2B5EF4-FFF2-40B4-BE49-F238E27FC236}">
                <a16:creationId xmlns:a16="http://schemas.microsoft.com/office/drawing/2014/main" id="{E4BF236E-B88D-3F09-0E4C-71A0EA52F8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60" r="8942"/>
          <a:stretch/>
        </p:blipFill>
        <p:spPr bwMode="auto">
          <a:xfrm>
            <a:off x="5594554" y="0"/>
            <a:ext cx="658760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3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Rectangle 14342">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345" name="Rectangle 14344">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Everything You Need To Know About Dengue Fever">
            <a:extLst>
              <a:ext uri="{FF2B5EF4-FFF2-40B4-BE49-F238E27FC236}">
                <a16:creationId xmlns:a16="http://schemas.microsoft.com/office/drawing/2014/main" id="{8D2AFE5E-8C47-5D88-4E23-A593FF12197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48"/>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7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189D6-38AE-557A-BBE8-BC46E1F2C4CB}"/>
            </a:ext>
          </a:extLst>
        </p:cNvPr>
        <p:cNvGrpSpPr/>
        <p:nvPr/>
      </p:nvGrpSpPr>
      <p:grpSpPr>
        <a:xfrm>
          <a:off x="0" y="0"/>
          <a:ext cx="0" cy="0"/>
          <a:chOff x="0" y="0"/>
          <a:chExt cx="0" cy="0"/>
        </a:xfrm>
      </p:grpSpPr>
      <p:pic>
        <p:nvPicPr>
          <p:cNvPr id="4102" name="Picture 6" descr="Textures Notebook Paper PPT Background | PPT Backgrounds Templates">
            <a:extLst>
              <a:ext uri="{FF2B5EF4-FFF2-40B4-BE49-F238E27FC236}">
                <a16:creationId xmlns:a16="http://schemas.microsoft.com/office/drawing/2014/main" id="{90612210-2DC8-F61A-541D-45534A855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594554" cy="68580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658F333-8F1A-3689-F905-7340FB5B0522}"/>
              </a:ext>
            </a:extLst>
          </p:cNvPr>
          <p:cNvSpPr txBox="1"/>
          <p:nvPr/>
        </p:nvSpPr>
        <p:spPr>
          <a:xfrm>
            <a:off x="68826" y="571601"/>
            <a:ext cx="5260258" cy="4862870"/>
          </a:xfrm>
          <a:prstGeom prst="rect">
            <a:avLst/>
          </a:prstGeom>
          <a:noFill/>
        </p:spPr>
        <p:txBody>
          <a:bodyPr wrap="square" rtlCol="0">
            <a:spAutoFit/>
          </a:bodyPr>
          <a:lstStyle/>
          <a:p>
            <a:pPr algn="ctr"/>
            <a:r>
              <a:rPr lang="en-US" sz="4800" b="1" dirty="0">
                <a:latin typeface="Amasis MT Pro Black" panose="02040A04050005020304" pitchFamily="18" charset="0"/>
              </a:rPr>
              <a:t>HIV &amp; AIDS</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r>
              <a:rPr lang="en-US" sz="3200" dirty="0">
                <a:solidFill>
                  <a:srgbClr val="FF0000"/>
                </a:solidFill>
                <a:effectLst/>
                <a:latin typeface="Amasis MT Pro Black" panose="02040A04050005020304" pitchFamily="18" charset="0"/>
                <a:ea typeface="Calibri" panose="020F0502020204030204" pitchFamily="34" charset="0"/>
                <a:cs typeface="Times New Roman" panose="02020603050405020304" pitchFamily="18" charset="0"/>
              </a:rPr>
              <a:t>AIDS</a:t>
            </a:r>
            <a:r>
              <a:rPr lang="en-US" sz="3200" dirty="0">
                <a:solidFill>
                  <a:srgbClr val="FF0000"/>
                </a:solidFill>
                <a:effectLst/>
                <a:latin typeface="Baguet Script" panose="00000500000000000000" pitchFamily="2" charset="0"/>
                <a:ea typeface="Calibri" panose="020F0502020204030204" pitchFamily="34" charset="0"/>
                <a:cs typeface="Times New Roman" panose="02020603050405020304" pitchFamily="18" charset="0"/>
              </a:rPr>
              <a:t> is a chronic, life-threatening condition caused by HIV. </a:t>
            </a:r>
            <a:r>
              <a:rPr lang="en-US" sz="3200" dirty="0">
                <a:solidFill>
                  <a:srgbClr val="FF0000"/>
                </a:solidFill>
                <a:effectLst/>
                <a:latin typeface="Amasis MT Pro Black" panose="02040A04050005020304" pitchFamily="18" charset="0"/>
                <a:ea typeface="Calibri" panose="020F0502020204030204" pitchFamily="34" charset="0"/>
                <a:cs typeface="Times New Roman" panose="02020603050405020304" pitchFamily="18" charset="0"/>
              </a:rPr>
              <a:t>HIV</a:t>
            </a:r>
            <a:r>
              <a:rPr lang="en-US" sz="3200" dirty="0">
                <a:solidFill>
                  <a:srgbClr val="FF0000"/>
                </a:solidFill>
                <a:effectLst/>
                <a:latin typeface="Baguet Script" panose="00000500000000000000" pitchFamily="2" charset="0"/>
                <a:ea typeface="Calibri" panose="020F0502020204030204" pitchFamily="34" charset="0"/>
                <a:cs typeface="Times New Roman" panose="02020603050405020304" pitchFamily="18" charset="0"/>
              </a:rPr>
              <a:t> weakens the immune system by destroying important cells that fight diseases and infections.</a:t>
            </a:r>
            <a:endParaRPr lang="en-US" sz="3200" dirty="0">
              <a:solidFill>
                <a:srgbClr val="FF0000"/>
              </a:solidFill>
              <a:latin typeface="Baguet Script" panose="00000500000000000000" pitchFamily="2"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8B81300-2D72-E837-1BB3-07E6953CD14C}"/>
              </a:ext>
            </a:extLst>
          </p:cNvPr>
          <p:cNvPicPr>
            <a:picLocks noChangeAspect="1"/>
          </p:cNvPicPr>
          <p:nvPr/>
        </p:nvPicPr>
        <p:blipFill rotWithShape="1">
          <a:blip r:embed="rId3">
            <a:extLst>
              <a:ext uri="{28A0092B-C50C-407E-A947-70E740481C1C}">
                <a14:useLocalDpi xmlns:a14="http://schemas.microsoft.com/office/drawing/2010/main" val="0"/>
              </a:ext>
            </a:extLst>
          </a:blip>
          <a:srcRect l="23676" r="13270" b="-3413"/>
          <a:stretch/>
        </p:blipFill>
        <p:spPr>
          <a:xfrm>
            <a:off x="5594554" y="-1"/>
            <a:ext cx="6597446" cy="6858001"/>
          </a:xfrm>
          <a:prstGeom prst="rect">
            <a:avLst/>
          </a:prstGeom>
        </p:spPr>
      </p:pic>
    </p:spTree>
    <p:extLst>
      <p:ext uri="{BB962C8B-B14F-4D97-AF65-F5344CB8AC3E}">
        <p14:creationId xmlns:p14="http://schemas.microsoft.com/office/powerpoint/2010/main" val="190148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AE2E-2DE9-A61F-49DB-F189DDEAA8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41EA92-27DB-80DB-EB92-FF3392696697}"/>
              </a:ext>
            </a:extLst>
          </p:cNvPr>
          <p:cNvSpPr>
            <a:spLocks noGrp="1"/>
          </p:cNvSpPr>
          <p:nvPr>
            <p:ph idx="1"/>
          </p:nvPr>
        </p:nvSpPr>
        <p:spPr/>
        <p:txBody>
          <a:bodyPr/>
          <a:lstStyle/>
          <a:p>
            <a:endParaRPr lang="en-US"/>
          </a:p>
        </p:txBody>
      </p:sp>
      <p:pic>
        <p:nvPicPr>
          <p:cNvPr id="7170" name="Picture 2" descr="Difference Between AIDS and HIV - A Detailed Overview">
            <a:extLst>
              <a:ext uri="{FF2B5EF4-FFF2-40B4-BE49-F238E27FC236}">
                <a16:creationId xmlns:a16="http://schemas.microsoft.com/office/drawing/2014/main" id="{72B0DECD-B1F1-0C7A-DBAC-64B0F69E9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8100"/>
            <a:ext cx="12192001" cy="690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154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226</TotalTime>
  <Words>422</Words>
  <Application>Microsoft Office PowerPoint</Application>
  <PresentationFormat>Widescreen</PresentationFormat>
  <Paragraphs>43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Amasis MT Pro Black</vt:lpstr>
      <vt:lpstr>Aptos</vt:lpstr>
      <vt:lpstr>Aptos Display</vt:lpstr>
      <vt:lpstr>Arial</vt:lpstr>
      <vt:lpstr>Baguet Script</vt:lpstr>
      <vt:lpstr>Calibri</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Emerging and  Re-Emerging Infectious Diseases (EIDs)</vt:lpstr>
      <vt:lpstr>PowerPoint Presentation</vt:lpstr>
      <vt:lpstr>PowerPoint Presentation</vt:lpstr>
      <vt:lpstr>PowerPoint Presentation</vt:lpstr>
      <vt:lpstr>AH1N1 Influenza</vt:lpstr>
      <vt:lpstr>PowerPoint Presentation</vt:lpstr>
      <vt:lpstr>Avian Influenza</vt:lpstr>
      <vt:lpstr>PowerPoint Presentation</vt:lpstr>
      <vt:lpstr>Leptospirosis</vt:lpstr>
      <vt:lpstr>PowerPoint Presentation</vt:lpstr>
      <vt:lpstr>Hand, Foot, and Mouth Disease</vt:lpstr>
      <vt:lpstr>PowerPoint Presentation</vt:lpstr>
      <vt:lpstr>Performance Task in Health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Rodjie Canada</dc:creator>
  <cp:lastModifiedBy>Rodjie Canada</cp:lastModifiedBy>
  <cp:revision>4</cp:revision>
  <dcterms:created xsi:type="dcterms:W3CDTF">2024-03-01T02:04:08Z</dcterms:created>
  <dcterms:modified xsi:type="dcterms:W3CDTF">2024-03-03T04:19:59Z</dcterms:modified>
</cp:coreProperties>
</file>