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D Clark" initials="DDC" lastIdx="1" clrIdx="0">
    <p:extLst>
      <p:ext uri="{19B8F6BF-5375-455C-9EA6-DF929625EA0E}">
        <p15:presenceInfo xmlns:p15="http://schemas.microsoft.com/office/powerpoint/2012/main" userId="Daniel D Cl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tudent\Desktop\School\CTEC128\MEGRGED%20DATA%20-%20FIlter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tudent\Desktop\School\CTEC128\MEGRGED%20DATA%20-%20FIltered%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tudent\Desktop\School\CTEC128\MEGRGED%20DATA%20-%20FIltered%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tudent\Desktop\School\CTEC128\MEGRGED%20DATA%20-%20FIltered%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tudent\Desktop\School\CTEC128\MEGRGED%20DATA%20-%20FIltered%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Magnitude</a:t>
            </a:r>
            <a:r>
              <a:rPr lang="en-US" baseline="0"/>
              <a:t> (Focus States, All Events)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5.5555555555555679E-3"/>
                  <c:y val="3.7037037037037035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7DEC-4457-8092-4FD6E9AD638B}"/>
                </c:ext>
              </c:extLst>
            </c:dLbl>
            <c:dLbl>
              <c:idx val="1"/>
              <c:layout>
                <c:manualLayout>
                  <c:x val="-4.4444444444444446E-2"/>
                  <c:y val="-8.7962962962962965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7DEC-4457-8092-4FD6E9AD638B}"/>
                </c:ext>
              </c:extLst>
            </c:dLbl>
            <c:dLbl>
              <c:idx val="2"/>
              <c:layout>
                <c:manualLayout>
                  <c:x val="-4.7222222222222221E-2"/>
                  <c:y val="-6.0185185185185182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7DEC-4457-8092-4FD6E9AD638B}"/>
                </c:ext>
              </c:extLst>
            </c:dLbl>
            <c:dLbl>
              <c:idx val="3"/>
              <c:layout>
                <c:manualLayout>
                  <c:x val="-5.2777777777777778E-2"/>
                  <c:y val="-4.6296296296296294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7DEC-4457-8092-4FD6E9AD638B}"/>
                </c:ext>
              </c:extLst>
            </c:dLbl>
            <c:dLbl>
              <c:idx val="4"/>
              <c:layout>
                <c:manualLayout>
                  <c:x val="-5.2777777777777778E-2"/>
                  <c:y val="-7.4074074074074153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7DEC-4457-8092-4FD6E9AD638B}"/>
                </c:ext>
              </c:extLst>
            </c:dLbl>
            <c:dLbl>
              <c:idx val="5"/>
              <c:layout>
                <c:manualLayout>
                  <c:x val="-5.0000000000000051E-2"/>
                  <c:y val="-4.6296296296296384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7DEC-4457-8092-4FD6E9AD638B}"/>
                </c:ext>
              </c:extLst>
            </c:dLbl>
            <c:dLbl>
              <c:idx val="6"/>
              <c:layout>
                <c:manualLayout>
                  <c:x val="-4.4444444444444391E-2"/>
                  <c:y val="-6.9444444444444448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6-7DEC-4457-8092-4FD6E9AD638B}"/>
                </c:ext>
              </c:extLst>
            </c:dLbl>
            <c:dLbl>
              <c:idx val="7"/>
              <c:layout>
                <c:manualLayout>
                  <c:x val="-4.1666666666666664E-2"/>
                  <c:y val="-6.4814814814814894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7DEC-4457-8092-4FD6E9AD638B}"/>
                </c:ext>
              </c:extLst>
            </c:dLbl>
            <c:dLbl>
              <c:idx val="8"/>
              <c:layout>
                <c:manualLayout>
                  <c:x val="-0.05"/>
                  <c:y val="-5.5555555555555643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8-7DEC-4457-8092-4FD6E9AD638B}"/>
                </c:ext>
              </c:extLst>
            </c:dLbl>
            <c:dLbl>
              <c:idx val="9"/>
              <c:layout>
                <c:manualLayout>
                  <c:x val="-5.00000000000001E-2"/>
                  <c:y val="-5.0925925925925923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7DEC-4457-8092-4FD6E9AD638B}"/>
                </c:ext>
              </c:extLst>
            </c:dLbl>
            <c:dLbl>
              <c:idx val="10"/>
              <c:layout>
                <c:manualLayout>
                  <c:x val="-0.05"/>
                  <c:y val="-6.0185185185185272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A-7DEC-4457-8092-4FD6E9AD638B}"/>
                </c:ext>
              </c:extLst>
            </c:dLbl>
            <c:dLbl>
              <c:idx val="11"/>
              <c:layout>
                <c:manualLayout>
                  <c:x val="-5.5555555555555552E-2"/>
                  <c:y val="-7.8703703703703706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7DEC-4457-8092-4FD6E9AD638B}"/>
                </c:ext>
              </c:extLst>
            </c:dLbl>
            <c:dLbl>
              <c:idx val="12"/>
              <c:layout>
                <c:manualLayout>
                  <c:x val="-8.3333333333333329E-2"/>
                  <c:y val="-5.5555555555555552E-2"/>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C-7DEC-4457-8092-4FD6E9AD638B}"/>
                </c:ext>
              </c:extLst>
            </c:dLbl>
            <c:dLbl>
              <c:idx val="13"/>
              <c:layout>
                <c:manualLayout>
                  <c:x val="-6.6666666666666763E-2"/>
                  <c:y val="-9.2592592592593021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7DEC-4457-8092-4FD6E9AD638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Sheet3!$X$202618:$X$202631</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xVal>
          <c:yVal>
            <c:numRef>
              <c:f>Sheet3!$Y$202618:$Y$202631</c:f>
              <c:numCache>
                <c:formatCode>0.0</c:formatCode>
                <c:ptCount val="14"/>
                <c:pt idx="0">
                  <c:v>27.465444338270771</c:v>
                </c:pt>
                <c:pt idx="1">
                  <c:v>28.560251256281614</c:v>
                </c:pt>
                <c:pt idx="2">
                  <c:v>30.623961920194787</c:v>
                </c:pt>
                <c:pt idx="3">
                  <c:v>29.616150877193267</c:v>
                </c:pt>
                <c:pt idx="4">
                  <c:v>30.37687388282054</c:v>
                </c:pt>
                <c:pt idx="5">
                  <c:v>34.125319988723007</c:v>
                </c:pt>
                <c:pt idx="6">
                  <c:v>31.684542867981968</c:v>
                </c:pt>
                <c:pt idx="7">
                  <c:v>31.530332873744481</c:v>
                </c:pt>
                <c:pt idx="8">
                  <c:v>33.335651875571934</c:v>
                </c:pt>
                <c:pt idx="9">
                  <c:v>34.980081855388953</c:v>
                </c:pt>
                <c:pt idx="10">
                  <c:v>35.255091796421205</c:v>
                </c:pt>
                <c:pt idx="11">
                  <c:v>32.406997572815662</c:v>
                </c:pt>
                <c:pt idx="12">
                  <c:v>36.400852697912654</c:v>
                </c:pt>
                <c:pt idx="13">
                  <c:v>44.75169871794872</c:v>
                </c:pt>
              </c:numCache>
            </c:numRef>
          </c:yVal>
          <c:smooth val="0"/>
          <c:extLst>
            <c:ext xmlns:c16="http://schemas.microsoft.com/office/drawing/2014/chart" uri="{C3380CC4-5D6E-409C-BE32-E72D297353CC}">
              <c16:uniqueId val="{0000000E-7DEC-4457-8092-4FD6E9AD638B}"/>
            </c:ext>
          </c:extLst>
        </c:ser>
        <c:dLbls>
          <c:showLegendKey val="0"/>
          <c:showVal val="1"/>
          <c:showCatName val="0"/>
          <c:showSerName val="0"/>
          <c:showPercent val="0"/>
          <c:showBubbleSize val="0"/>
        </c:dLbls>
        <c:axId val="242368096"/>
        <c:axId val="242369776"/>
      </c:scatterChart>
      <c:valAx>
        <c:axId val="242368096"/>
        <c:scaling>
          <c:orientation val="minMax"/>
          <c:max val="2018"/>
          <c:min val="200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369776"/>
        <c:crosses val="autoZero"/>
        <c:crossBetween val="midCat"/>
        <c:majorUnit val="1"/>
      </c:valAx>
      <c:valAx>
        <c:axId val="242369776"/>
        <c:scaling>
          <c:orientation val="minMax"/>
          <c:max val="50"/>
          <c:min val="2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368096"/>
        <c:crosses val="autoZero"/>
        <c:crossBetween val="midCat"/>
        <c:majorUnit val="3"/>
        <c:min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400"/>
              <a:t>Property Damages by State (2018)</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Sheet4!$Y$993574:$Y$993578</c:f>
              <c:strCache>
                <c:ptCount val="5"/>
                <c:pt idx="0">
                  <c:v>California</c:v>
                </c:pt>
                <c:pt idx="1">
                  <c:v>Florida*</c:v>
                </c:pt>
                <c:pt idx="2">
                  <c:v>Michigan</c:v>
                </c:pt>
                <c:pt idx="3">
                  <c:v>New York</c:v>
                </c:pt>
                <c:pt idx="4">
                  <c:v>Texas</c:v>
                </c:pt>
              </c:strCache>
            </c:strRef>
          </c:cat>
          <c:val>
            <c:numRef>
              <c:f>Sheet4!$Z$993574:$Z$993578</c:f>
              <c:numCache>
                <c:formatCode>_("$"* #,##0.00_);_("$"* \(#,##0.00\);_("$"* "-"??_);_(@_)</c:formatCode>
                <c:ptCount val="5"/>
                <c:pt idx="0">
                  <c:v>6667900</c:v>
                </c:pt>
                <c:pt idx="1">
                  <c:v>8301160</c:v>
                </c:pt>
                <c:pt idx="2">
                  <c:v>11167500</c:v>
                </c:pt>
                <c:pt idx="3">
                  <c:v>12344250</c:v>
                </c:pt>
                <c:pt idx="4">
                  <c:v>15871250</c:v>
                </c:pt>
              </c:numCache>
            </c:numRef>
          </c:val>
          <c:extLst>
            <c:ext xmlns:c16="http://schemas.microsoft.com/office/drawing/2014/chart" uri="{C3380CC4-5D6E-409C-BE32-E72D297353CC}">
              <c16:uniqueId val="{00000000-E235-410C-9F88-3826B711B317}"/>
            </c:ext>
          </c:extLst>
        </c:ser>
        <c:dLbls>
          <c:dLblPos val="outEnd"/>
          <c:showLegendKey val="0"/>
          <c:showVal val="1"/>
          <c:showCatName val="0"/>
          <c:showSerName val="0"/>
          <c:showPercent val="0"/>
          <c:showBubbleSize val="0"/>
        </c:dLbls>
        <c:gapWidth val="219"/>
        <c:overlap val="-27"/>
        <c:axId val="500918112"/>
        <c:axId val="842259760"/>
      </c:barChart>
      <c:catAx>
        <c:axId val="500918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259760"/>
        <c:crosses val="autoZero"/>
        <c:auto val="1"/>
        <c:lblAlgn val="ctr"/>
        <c:lblOffset val="100"/>
        <c:noMultiLvlLbl val="0"/>
      </c:catAx>
      <c:valAx>
        <c:axId val="842259760"/>
        <c:scaling>
          <c:orientation val="minMax"/>
          <c:max val="16000000"/>
          <c:min val="4000000"/>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0918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Deaths from Weather Events (2005-2018)</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Sheet2!$B$374194</c:f>
              <c:strCache>
                <c:ptCount val="1"/>
                <c:pt idx="0">
                  <c:v>Direct Deaths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Sheet2!$A$374195:$A$374199</c:f>
              <c:strCache>
                <c:ptCount val="5"/>
                <c:pt idx="0">
                  <c:v>California</c:v>
                </c:pt>
                <c:pt idx="1">
                  <c:v>Flordia</c:v>
                </c:pt>
                <c:pt idx="2">
                  <c:v>Michigan</c:v>
                </c:pt>
                <c:pt idx="3">
                  <c:v>New York</c:v>
                </c:pt>
                <c:pt idx="4">
                  <c:v>Texas</c:v>
                </c:pt>
              </c:strCache>
            </c:strRef>
          </c:cat>
          <c:val>
            <c:numRef>
              <c:f>Sheet2!$B$374195:$B$374199</c:f>
              <c:numCache>
                <c:formatCode>General</c:formatCode>
                <c:ptCount val="5"/>
                <c:pt idx="0">
                  <c:v>361</c:v>
                </c:pt>
                <c:pt idx="1">
                  <c:v>382</c:v>
                </c:pt>
                <c:pt idx="2">
                  <c:v>81</c:v>
                </c:pt>
                <c:pt idx="3">
                  <c:v>254</c:v>
                </c:pt>
                <c:pt idx="4">
                  <c:v>633</c:v>
                </c:pt>
              </c:numCache>
            </c:numRef>
          </c:val>
          <c:extLst>
            <c:ext xmlns:c16="http://schemas.microsoft.com/office/drawing/2014/chart" uri="{C3380CC4-5D6E-409C-BE32-E72D297353CC}">
              <c16:uniqueId val="{00000000-84C4-4298-A643-70A78A19C9CA}"/>
            </c:ext>
          </c:extLst>
        </c:ser>
        <c:ser>
          <c:idx val="1"/>
          <c:order val="1"/>
          <c:tx>
            <c:strRef>
              <c:f>Sheet2!$C$374194</c:f>
              <c:strCache>
                <c:ptCount val="1"/>
                <c:pt idx="0">
                  <c:v>Indirect Deaths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Sheet2!$A$374195:$A$374199</c:f>
              <c:strCache>
                <c:ptCount val="5"/>
                <c:pt idx="0">
                  <c:v>California</c:v>
                </c:pt>
                <c:pt idx="1">
                  <c:v>Flordia</c:v>
                </c:pt>
                <c:pt idx="2">
                  <c:v>Michigan</c:v>
                </c:pt>
                <c:pt idx="3">
                  <c:v>New York</c:v>
                </c:pt>
                <c:pt idx="4">
                  <c:v>Texas</c:v>
                </c:pt>
              </c:strCache>
            </c:strRef>
          </c:cat>
          <c:val>
            <c:numRef>
              <c:f>Sheet2!$C$374195:$C$374199</c:f>
              <c:numCache>
                <c:formatCode>General</c:formatCode>
                <c:ptCount val="5"/>
                <c:pt idx="0">
                  <c:v>91</c:v>
                </c:pt>
                <c:pt idx="1">
                  <c:v>125</c:v>
                </c:pt>
                <c:pt idx="2">
                  <c:v>40</c:v>
                </c:pt>
                <c:pt idx="3">
                  <c:v>63</c:v>
                </c:pt>
                <c:pt idx="4">
                  <c:v>232</c:v>
                </c:pt>
              </c:numCache>
            </c:numRef>
          </c:val>
          <c:extLst>
            <c:ext xmlns:c16="http://schemas.microsoft.com/office/drawing/2014/chart" uri="{C3380CC4-5D6E-409C-BE32-E72D297353CC}">
              <c16:uniqueId val="{00000001-84C4-4298-A643-70A78A19C9CA}"/>
            </c:ext>
          </c:extLst>
        </c:ser>
        <c:dLbls>
          <c:dLblPos val="outEnd"/>
          <c:showLegendKey val="0"/>
          <c:showVal val="1"/>
          <c:showCatName val="0"/>
          <c:showSerName val="0"/>
          <c:showPercent val="0"/>
          <c:showBubbleSize val="0"/>
        </c:dLbls>
        <c:gapWidth val="219"/>
        <c:overlap val="-27"/>
        <c:axId val="1916066000"/>
        <c:axId val="1925135408"/>
      </c:barChart>
      <c:catAx>
        <c:axId val="191606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5135408"/>
        <c:crosses val="autoZero"/>
        <c:auto val="1"/>
        <c:lblAlgn val="ctr"/>
        <c:lblOffset val="100"/>
        <c:noMultiLvlLbl val="0"/>
      </c:catAx>
      <c:valAx>
        <c:axId val="192513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6066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Injuries</a:t>
            </a:r>
            <a:r>
              <a:rPr lang="en-US" baseline="0"/>
              <a:t> from Weather Events (2005-2018)</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Sheet4!$U$993581</c:f>
              <c:strCache>
                <c:ptCount val="1"/>
                <c:pt idx="0">
                  <c:v>Direct Injuries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Sheet4!$T$993582:$T$993586</c:f>
              <c:strCache>
                <c:ptCount val="5"/>
                <c:pt idx="0">
                  <c:v>California</c:v>
                </c:pt>
                <c:pt idx="1">
                  <c:v>Florida</c:v>
                </c:pt>
                <c:pt idx="2">
                  <c:v>Michigan</c:v>
                </c:pt>
                <c:pt idx="3">
                  <c:v>New York</c:v>
                </c:pt>
                <c:pt idx="4">
                  <c:v>Texas</c:v>
                </c:pt>
              </c:strCache>
            </c:strRef>
          </c:cat>
          <c:val>
            <c:numRef>
              <c:f>Sheet4!$U$993582:$U$993586</c:f>
              <c:numCache>
                <c:formatCode>General</c:formatCode>
                <c:ptCount val="5"/>
                <c:pt idx="0">
                  <c:v>1312</c:v>
                </c:pt>
                <c:pt idx="1">
                  <c:v>1023</c:v>
                </c:pt>
                <c:pt idx="2">
                  <c:v>923</c:v>
                </c:pt>
                <c:pt idx="3">
                  <c:v>651</c:v>
                </c:pt>
                <c:pt idx="4">
                  <c:v>2808</c:v>
                </c:pt>
              </c:numCache>
            </c:numRef>
          </c:val>
          <c:extLst>
            <c:ext xmlns:c16="http://schemas.microsoft.com/office/drawing/2014/chart" uri="{C3380CC4-5D6E-409C-BE32-E72D297353CC}">
              <c16:uniqueId val="{00000000-9C0F-470D-ADA6-E1E6EEA31DE6}"/>
            </c:ext>
          </c:extLst>
        </c:ser>
        <c:ser>
          <c:idx val="1"/>
          <c:order val="1"/>
          <c:tx>
            <c:strRef>
              <c:f>Sheet4!$V$993581</c:f>
              <c:strCache>
                <c:ptCount val="1"/>
                <c:pt idx="0">
                  <c:v>Indirect Injuries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Sheet4!$T$993582:$T$993586</c:f>
              <c:strCache>
                <c:ptCount val="5"/>
                <c:pt idx="0">
                  <c:v>California</c:v>
                </c:pt>
                <c:pt idx="1">
                  <c:v>Florida</c:v>
                </c:pt>
                <c:pt idx="2">
                  <c:v>Michigan</c:v>
                </c:pt>
                <c:pt idx="3">
                  <c:v>New York</c:v>
                </c:pt>
                <c:pt idx="4">
                  <c:v>Texas</c:v>
                </c:pt>
              </c:strCache>
            </c:strRef>
          </c:cat>
          <c:val>
            <c:numRef>
              <c:f>Sheet4!$V$993582:$V$993586</c:f>
              <c:numCache>
                <c:formatCode>General</c:formatCode>
                <c:ptCount val="5"/>
                <c:pt idx="0">
                  <c:v>470</c:v>
                </c:pt>
                <c:pt idx="1">
                  <c:v>231</c:v>
                </c:pt>
                <c:pt idx="2">
                  <c:v>130</c:v>
                </c:pt>
                <c:pt idx="3">
                  <c:v>121</c:v>
                </c:pt>
                <c:pt idx="4">
                  <c:v>3969</c:v>
                </c:pt>
              </c:numCache>
            </c:numRef>
          </c:val>
          <c:extLst>
            <c:ext xmlns:c16="http://schemas.microsoft.com/office/drawing/2014/chart" uri="{C3380CC4-5D6E-409C-BE32-E72D297353CC}">
              <c16:uniqueId val="{00000001-9C0F-470D-ADA6-E1E6EEA31DE6}"/>
            </c:ext>
          </c:extLst>
        </c:ser>
        <c:dLbls>
          <c:dLblPos val="outEnd"/>
          <c:showLegendKey val="0"/>
          <c:showVal val="1"/>
          <c:showCatName val="0"/>
          <c:showSerName val="0"/>
          <c:showPercent val="0"/>
          <c:showBubbleSize val="0"/>
        </c:dLbls>
        <c:gapWidth val="219"/>
        <c:overlap val="-27"/>
        <c:axId val="436550768"/>
        <c:axId val="436546672"/>
      </c:barChart>
      <c:catAx>
        <c:axId val="43655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546672"/>
        <c:crosses val="autoZero"/>
        <c:auto val="1"/>
        <c:lblAlgn val="ctr"/>
        <c:lblOffset val="100"/>
        <c:noMultiLvlLbl val="0"/>
      </c:catAx>
      <c:valAx>
        <c:axId val="436546672"/>
        <c:scaling>
          <c:orientation val="minMax"/>
          <c:max val="4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550768"/>
        <c:crosses val="autoZero"/>
        <c:crossBetween val="between"/>
        <c:majorUnit val="25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Highest</a:t>
            </a:r>
            <a:r>
              <a:rPr lang="en-US" baseline="0"/>
              <a:t> Costing Storm Events by State (2018)</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Sheet4!$Y$993583:$Y$993590</c:f>
              <c:strCache>
                <c:ptCount val="8"/>
                <c:pt idx="0">
                  <c:v>Wildfires - California</c:v>
                </c:pt>
                <c:pt idx="1">
                  <c:v>Tornadoes - Florida</c:v>
                </c:pt>
                <c:pt idx="2">
                  <c:v>Flood - Michigan</c:v>
                </c:pt>
                <c:pt idx="3">
                  <c:v>High Wind - Michigan</c:v>
                </c:pt>
                <c:pt idx="4">
                  <c:v>Flash Flood - New York</c:v>
                </c:pt>
                <c:pt idx="5">
                  <c:v>High Wind - New York</c:v>
                </c:pt>
                <c:pt idx="6">
                  <c:v>Hail - Texas</c:v>
                </c:pt>
                <c:pt idx="7">
                  <c:v>Lightning - Texas</c:v>
                </c:pt>
              </c:strCache>
            </c:strRef>
          </c:cat>
          <c:val>
            <c:numRef>
              <c:f>Sheet4!$Z$993583:$Z$993590</c:f>
              <c:numCache>
                <c:formatCode>_("$"* #,##0.00_);_("$"* \(#,##0.00\);_("$"* "-"??_);_(@_)</c:formatCode>
                <c:ptCount val="8"/>
                <c:pt idx="0">
                  <c:v>1800000</c:v>
                </c:pt>
                <c:pt idx="1">
                  <c:v>2460400</c:v>
                </c:pt>
                <c:pt idx="2">
                  <c:v>1585000</c:v>
                </c:pt>
                <c:pt idx="3">
                  <c:v>3406000</c:v>
                </c:pt>
                <c:pt idx="4">
                  <c:v>2322000</c:v>
                </c:pt>
                <c:pt idx="5">
                  <c:v>3068000</c:v>
                </c:pt>
                <c:pt idx="6">
                  <c:v>3503850</c:v>
                </c:pt>
                <c:pt idx="7">
                  <c:v>1513500</c:v>
                </c:pt>
              </c:numCache>
            </c:numRef>
          </c:val>
          <c:extLst>
            <c:ext xmlns:c16="http://schemas.microsoft.com/office/drawing/2014/chart" uri="{C3380CC4-5D6E-409C-BE32-E72D297353CC}">
              <c16:uniqueId val="{00000000-85E5-4D0F-B0FF-62140B91CB44}"/>
            </c:ext>
          </c:extLst>
        </c:ser>
        <c:dLbls>
          <c:dLblPos val="outEnd"/>
          <c:showLegendKey val="0"/>
          <c:showVal val="1"/>
          <c:showCatName val="0"/>
          <c:showSerName val="0"/>
          <c:showPercent val="0"/>
          <c:showBubbleSize val="0"/>
        </c:dLbls>
        <c:gapWidth val="219"/>
        <c:overlap val="-27"/>
        <c:axId val="847710800"/>
        <c:axId val="847712480"/>
      </c:barChart>
      <c:catAx>
        <c:axId val="84771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712480"/>
        <c:crosses val="autoZero"/>
        <c:auto val="1"/>
        <c:lblAlgn val="ctr"/>
        <c:lblOffset val="100"/>
        <c:noMultiLvlLbl val="0"/>
      </c:catAx>
      <c:valAx>
        <c:axId val="847712480"/>
        <c:scaling>
          <c:orientation val="minMax"/>
          <c:max val="3600000"/>
          <c:min val="1000000"/>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710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D5A20-96F5-EA4A-BBB7-C751EE3C5DB9}" type="doc">
      <dgm:prSet loTypeId="urn:microsoft.com/office/officeart/2005/8/layout/radial5" loCatId="" qsTypeId="urn:microsoft.com/office/officeart/2005/8/quickstyle/simple1" qsCatId="simple" csTypeId="urn:microsoft.com/office/officeart/2005/8/colors/accent1_2" csCatId="accent1" phldr="1"/>
      <dgm:spPr/>
      <dgm:t>
        <a:bodyPr/>
        <a:lstStyle/>
        <a:p>
          <a:endParaRPr lang="en-US"/>
        </a:p>
      </dgm:t>
    </dgm:pt>
    <dgm:pt modelId="{2800FBB1-9885-F349-B05A-56B8EBC26D16}">
      <dgm:prSet phldrT="[Text]"/>
      <dgm:spPr/>
      <dgm:t>
        <a:bodyPr/>
        <a:lstStyle/>
        <a:p>
          <a:r>
            <a:rPr lang="en-US" dirty="0"/>
            <a:t>Storm Events</a:t>
          </a:r>
        </a:p>
      </dgm:t>
    </dgm:pt>
    <dgm:pt modelId="{1A58CBC1-D729-8348-9E2C-7662145F5DF4}" type="parTrans" cxnId="{A24838D6-ED31-5542-BCA6-74CD35011D22}">
      <dgm:prSet/>
      <dgm:spPr/>
      <dgm:t>
        <a:bodyPr/>
        <a:lstStyle/>
        <a:p>
          <a:endParaRPr lang="en-US"/>
        </a:p>
      </dgm:t>
    </dgm:pt>
    <dgm:pt modelId="{A89F1E37-57C4-204C-BE7D-1A45732F785D}" type="sibTrans" cxnId="{A24838D6-ED31-5542-BCA6-74CD35011D22}">
      <dgm:prSet/>
      <dgm:spPr/>
      <dgm:t>
        <a:bodyPr/>
        <a:lstStyle/>
        <a:p>
          <a:endParaRPr lang="en-US"/>
        </a:p>
      </dgm:t>
    </dgm:pt>
    <dgm:pt modelId="{4D90F429-1573-0E41-BFE2-B41CB46F1960}">
      <dgm:prSet phldrT="[Text]" custT="1"/>
      <dgm:spPr/>
      <dgm:t>
        <a:bodyPr/>
        <a:lstStyle/>
        <a:p>
          <a:r>
            <a:rPr lang="en-US" sz="600" dirty="0"/>
            <a:t>Global Warming</a:t>
          </a:r>
        </a:p>
      </dgm:t>
    </dgm:pt>
    <dgm:pt modelId="{4D1A20A7-95BF-5144-8C35-7A258758F632}" type="parTrans" cxnId="{F068F009-9BAA-A84E-8A98-CBF49A97571E}">
      <dgm:prSet/>
      <dgm:spPr/>
      <dgm:t>
        <a:bodyPr/>
        <a:lstStyle/>
        <a:p>
          <a:endParaRPr lang="en-US"/>
        </a:p>
      </dgm:t>
    </dgm:pt>
    <dgm:pt modelId="{2CBDF502-0EDB-DE44-AB04-21AE1EE8297D}" type="sibTrans" cxnId="{F068F009-9BAA-A84E-8A98-CBF49A97571E}">
      <dgm:prSet/>
      <dgm:spPr/>
      <dgm:t>
        <a:bodyPr/>
        <a:lstStyle/>
        <a:p>
          <a:endParaRPr lang="en-US"/>
        </a:p>
      </dgm:t>
    </dgm:pt>
    <dgm:pt modelId="{07E325B0-290D-2746-A2BD-6AF6913EA98C}">
      <dgm:prSet phldrT="[Text]"/>
      <dgm:spPr/>
      <dgm:t>
        <a:bodyPr/>
        <a:lstStyle/>
        <a:p>
          <a:r>
            <a:rPr lang="en-US" dirty="0"/>
            <a:t>Government Contribution</a:t>
          </a:r>
        </a:p>
      </dgm:t>
    </dgm:pt>
    <dgm:pt modelId="{CF345097-3B48-A94D-A047-A9994A4F306A}" type="parTrans" cxnId="{0036D9FF-6E44-924D-8B2E-2497C4CE0668}">
      <dgm:prSet/>
      <dgm:spPr/>
      <dgm:t>
        <a:bodyPr/>
        <a:lstStyle/>
        <a:p>
          <a:endParaRPr lang="en-US"/>
        </a:p>
      </dgm:t>
    </dgm:pt>
    <dgm:pt modelId="{3F50F6C4-46FD-374F-BFA8-8AC0FF98DA61}" type="sibTrans" cxnId="{0036D9FF-6E44-924D-8B2E-2497C4CE0668}">
      <dgm:prSet/>
      <dgm:spPr/>
      <dgm:t>
        <a:bodyPr/>
        <a:lstStyle/>
        <a:p>
          <a:endParaRPr lang="en-US"/>
        </a:p>
      </dgm:t>
    </dgm:pt>
    <dgm:pt modelId="{38249E99-CF1E-7A40-B6D2-FFD4AC469CAD}">
      <dgm:prSet phldrT="[Text]"/>
      <dgm:spPr/>
      <dgm:t>
        <a:bodyPr/>
        <a:lstStyle/>
        <a:p>
          <a:r>
            <a:rPr lang="en-US" dirty="0"/>
            <a:t>Homeowner/Building Owner</a:t>
          </a:r>
        </a:p>
      </dgm:t>
    </dgm:pt>
    <dgm:pt modelId="{16ABFE5B-1A63-744D-A4F8-710EFB80A5C6}" type="parTrans" cxnId="{509BC025-7C53-764F-AA40-03BF1FE04523}">
      <dgm:prSet/>
      <dgm:spPr/>
      <dgm:t>
        <a:bodyPr/>
        <a:lstStyle/>
        <a:p>
          <a:endParaRPr lang="en-US"/>
        </a:p>
      </dgm:t>
    </dgm:pt>
    <dgm:pt modelId="{AD785CCA-C2C2-1746-8B9F-2FB629B02997}" type="sibTrans" cxnId="{509BC025-7C53-764F-AA40-03BF1FE04523}">
      <dgm:prSet/>
      <dgm:spPr/>
      <dgm:t>
        <a:bodyPr/>
        <a:lstStyle/>
        <a:p>
          <a:endParaRPr lang="en-US"/>
        </a:p>
      </dgm:t>
    </dgm:pt>
    <dgm:pt modelId="{377FD682-1B49-FD4E-80C0-7136BC3879E2}">
      <dgm:prSet/>
      <dgm:spPr/>
      <dgm:t>
        <a:bodyPr/>
        <a:lstStyle/>
        <a:p>
          <a:r>
            <a:rPr lang="en-US" dirty="0"/>
            <a:t>Government Assistance</a:t>
          </a:r>
        </a:p>
      </dgm:t>
    </dgm:pt>
    <dgm:pt modelId="{4B4613C7-2A0C-5B4D-98D1-D716637F7CD1}" type="parTrans" cxnId="{781985FC-37F8-B041-A652-1848612007A6}">
      <dgm:prSet/>
      <dgm:spPr/>
      <dgm:t>
        <a:bodyPr/>
        <a:lstStyle/>
        <a:p>
          <a:endParaRPr lang="en-US"/>
        </a:p>
      </dgm:t>
    </dgm:pt>
    <dgm:pt modelId="{FD2300B1-BC1E-1745-9DD7-971AD4257F61}" type="sibTrans" cxnId="{781985FC-37F8-B041-A652-1848612007A6}">
      <dgm:prSet/>
      <dgm:spPr/>
      <dgm:t>
        <a:bodyPr/>
        <a:lstStyle/>
        <a:p>
          <a:endParaRPr lang="en-US"/>
        </a:p>
      </dgm:t>
    </dgm:pt>
    <dgm:pt modelId="{A8CA30F3-8463-F64F-A3B2-D9ADD377AB9A}">
      <dgm:prSet/>
      <dgm:spPr/>
      <dgm:t>
        <a:bodyPr/>
        <a:lstStyle/>
        <a:p>
          <a:r>
            <a:rPr lang="en-US" dirty="0"/>
            <a:t>HUD</a:t>
          </a:r>
        </a:p>
      </dgm:t>
    </dgm:pt>
    <dgm:pt modelId="{54976666-5005-5F4E-B912-61B7751AE39B}" type="parTrans" cxnId="{7BF92C4E-EA5F-0F4C-9FAA-B4C778D126AF}">
      <dgm:prSet/>
      <dgm:spPr/>
      <dgm:t>
        <a:bodyPr/>
        <a:lstStyle/>
        <a:p>
          <a:endParaRPr lang="en-US"/>
        </a:p>
      </dgm:t>
    </dgm:pt>
    <dgm:pt modelId="{4E6E9BDD-3D6D-804B-A222-F2A70458DC48}" type="sibTrans" cxnId="{7BF92C4E-EA5F-0F4C-9FAA-B4C778D126AF}">
      <dgm:prSet/>
      <dgm:spPr/>
      <dgm:t>
        <a:bodyPr/>
        <a:lstStyle/>
        <a:p>
          <a:endParaRPr lang="en-US"/>
        </a:p>
      </dgm:t>
    </dgm:pt>
    <dgm:pt modelId="{5CD9304E-C901-6A40-9BD7-C521A4A16DF8}">
      <dgm:prSet/>
      <dgm:spPr/>
      <dgm:t>
        <a:bodyPr/>
        <a:lstStyle/>
        <a:p>
          <a:r>
            <a:rPr lang="en-US" dirty="0"/>
            <a:t>FEMA</a:t>
          </a:r>
        </a:p>
      </dgm:t>
    </dgm:pt>
    <dgm:pt modelId="{F9392407-C40E-9843-8AE8-E612EFBFBD91}" type="parTrans" cxnId="{FC438281-1039-AF4C-9B70-B3ABB031232D}">
      <dgm:prSet/>
      <dgm:spPr/>
      <dgm:t>
        <a:bodyPr/>
        <a:lstStyle/>
        <a:p>
          <a:endParaRPr lang="en-US"/>
        </a:p>
      </dgm:t>
    </dgm:pt>
    <dgm:pt modelId="{845847CA-F087-254D-BEE8-041FB7593CCC}" type="sibTrans" cxnId="{FC438281-1039-AF4C-9B70-B3ABB031232D}">
      <dgm:prSet/>
      <dgm:spPr/>
      <dgm:t>
        <a:bodyPr/>
        <a:lstStyle/>
        <a:p>
          <a:endParaRPr lang="en-US"/>
        </a:p>
      </dgm:t>
    </dgm:pt>
    <dgm:pt modelId="{8EF2346A-0CEA-6B4C-93FD-C901AE020896}">
      <dgm:prSet/>
      <dgm:spPr/>
      <dgm:t>
        <a:bodyPr/>
        <a:lstStyle/>
        <a:p>
          <a:r>
            <a:rPr lang="en-US" dirty="0"/>
            <a:t>Budgeting</a:t>
          </a:r>
        </a:p>
      </dgm:t>
    </dgm:pt>
    <dgm:pt modelId="{90772710-7672-D449-BE69-A8164927A96B}" type="parTrans" cxnId="{80484D13-FC39-A244-BA7B-490DB56581AF}">
      <dgm:prSet/>
      <dgm:spPr/>
      <dgm:t>
        <a:bodyPr/>
        <a:lstStyle/>
        <a:p>
          <a:endParaRPr lang="en-US"/>
        </a:p>
      </dgm:t>
    </dgm:pt>
    <dgm:pt modelId="{D2F3562E-446D-7544-824A-B7AF7063E2D5}" type="sibTrans" cxnId="{80484D13-FC39-A244-BA7B-490DB56581AF}">
      <dgm:prSet/>
      <dgm:spPr/>
      <dgm:t>
        <a:bodyPr/>
        <a:lstStyle/>
        <a:p>
          <a:endParaRPr lang="en-US"/>
        </a:p>
      </dgm:t>
    </dgm:pt>
    <dgm:pt modelId="{57AC7888-5E1A-0849-B4A2-39FDAD0D7CC9}">
      <dgm:prSet custT="1"/>
      <dgm:spPr/>
      <dgm:t>
        <a:bodyPr/>
        <a:lstStyle/>
        <a:p>
          <a:r>
            <a:rPr lang="en-US" sz="600" dirty="0"/>
            <a:t>Pollution</a:t>
          </a:r>
        </a:p>
      </dgm:t>
    </dgm:pt>
    <dgm:pt modelId="{CB25645F-7AC1-364A-B7EC-0DEEDBE090E2}" type="parTrans" cxnId="{03B6BDCB-D6B0-1C45-8063-CDE425CEF6C6}">
      <dgm:prSet/>
      <dgm:spPr/>
      <dgm:t>
        <a:bodyPr/>
        <a:lstStyle/>
        <a:p>
          <a:endParaRPr lang="en-US"/>
        </a:p>
      </dgm:t>
    </dgm:pt>
    <dgm:pt modelId="{3C080BFE-B1E3-4448-91E1-E21D29B40858}" type="sibTrans" cxnId="{03B6BDCB-D6B0-1C45-8063-CDE425CEF6C6}">
      <dgm:prSet/>
      <dgm:spPr/>
      <dgm:t>
        <a:bodyPr/>
        <a:lstStyle/>
        <a:p>
          <a:endParaRPr lang="en-US"/>
        </a:p>
      </dgm:t>
    </dgm:pt>
    <dgm:pt modelId="{DE1F2B6B-8070-1940-AA65-AF4DC0839E6E}">
      <dgm:prSet custT="1"/>
      <dgm:spPr/>
      <dgm:t>
        <a:bodyPr/>
        <a:lstStyle/>
        <a:p>
          <a:r>
            <a:rPr lang="en-US" sz="600" dirty="0"/>
            <a:t>Glaciers Melting</a:t>
          </a:r>
        </a:p>
      </dgm:t>
    </dgm:pt>
    <dgm:pt modelId="{781D10F7-967E-5249-8BB1-2696FB9E0DE3}" type="parTrans" cxnId="{C6332245-823B-8747-A7D3-40C1A05799FE}">
      <dgm:prSet/>
      <dgm:spPr/>
      <dgm:t>
        <a:bodyPr/>
        <a:lstStyle/>
        <a:p>
          <a:endParaRPr lang="en-US"/>
        </a:p>
      </dgm:t>
    </dgm:pt>
    <dgm:pt modelId="{5C9697AD-8FFC-714F-922A-BEE6FFB2C7CE}" type="sibTrans" cxnId="{C6332245-823B-8747-A7D3-40C1A05799FE}">
      <dgm:prSet/>
      <dgm:spPr/>
      <dgm:t>
        <a:bodyPr/>
        <a:lstStyle/>
        <a:p>
          <a:endParaRPr lang="en-US"/>
        </a:p>
      </dgm:t>
    </dgm:pt>
    <dgm:pt modelId="{B1286511-2977-EC4B-8D36-6956B023613C}">
      <dgm:prSet custT="1"/>
      <dgm:spPr/>
      <dgm:t>
        <a:bodyPr/>
        <a:lstStyle/>
        <a:p>
          <a:r>
            <a:rPr lang="en-US" sz="600" dirty="0"/>
            <a:t>Surface Warming</a:t>
          </a:r>
        </a:p>
      </dgm:t>
    </dgm:pt>
    <dgm:pt modelId="{64F5359E-52B6-E943-998B-D472C12AA26E}" type="parTrans" cxnId="{9D144AF4-5C54-214E-8292-7005131ADFA4}">
      <dgm:prSet/>
      <dgm:spPr/>
      <dgm:t>
        <a:bodyPr/>
        <a:lstStyle/>
        <a:p>
          <a:endParaRPr lang="en-US"/>
        </a:p>
      </dgm:t>
    </dgm:pt>
    <dgm:pt modelId="{FF06D0F2-5A72-234D-9729-2D36654559CB}" type="sibTrans" cxnId="{9D144AF4-5C54-214E-8292-7005131ADFA4}">
      <dgm:prSet/>
      <dgm:spPr/>
      <dgm:t>
        <a:bodyPr/>
        <a:lstStyle/>
        <a:p>
          <a:endParaRPr lang="en-US"/>
        </a:p>
      </dgm:t>
    </dgm:pt>
    <dgm:pt modelId="{4191656A-BB03-E444-B1DC-A9AEE0E83D8C}">
      <dgm:prSet custT="1"/>
      <dgm:spPr/>
      <dgm:t>
        <a:bodyPr/>
        <a:lstStyle/>
        <a:p>
          <a:r>
            <a:rPr lang="en-US" sz="600" dirty="0"/>
            <a:t>Sea Level Rising</a:t>
          </a:r>
        </a:p>
      </dgm:t>
    </dgm:pt>
    <dgm:pt modelId="{74121F58-4BA4-FE4A-BD62-B18E10B43456}" type="parTrans" cxnId="{76A62F9A-2E4C-DA4D-B567-2C03A1A73B7D}">
      <dgm:prSet/>
      <dgm:spPr/>
      <dgm:t>
        <a:bodyPr/>
        <a:lstStyle/>
        <a:p>
          <a:endParaRPr lang="en-US"/>
        </a:p>
      </dgm:t>
    </dgm:pt>
    <dgm:pt modelId="{C8EAAE7E-DE69-BE40-AD3E-5FDD12A545AC}" type="sibTrans" cxnId="{76A62F9A-2E4C-DA4D-B567-2C03A1A73B7D}">
      <dgm:prSet/>
      <dgm:spPr/>
      <dgm:t>
        <a:bodyPr/>
        <a:lstStyle/>
        <a:p>
          <a:endParaRPr lang="en-US"/>
        </a:p>
      </dgm:t>
    </dgm:pt>
    <dgm:pt modelId="{8EC8C60D-29BA-A84D-A45C-129D6613A718}">
      <dgm:prSet/>
      <dgm:spPr/>
      <dgm:t>
        <a:bodyPr/>
        <a:lstStyle/>
        <a:p>
          <a:r>
            <a:rPr lang="en-US" dirty="0"/>
            <a:t>Infrastructure of Building/Health</a:t>
          </a:r>
        </a:p>
      </dgm:t>
    </dgm:pt>
    <dgm:pt modelId="{2D242631-EACD-4748-BACD-1868DC24E186}" type="parTrans" cxnId="{98384D03-C699-8A4F-8E05-FF48C0655D47}">
      <dgm:prSet/>
      <dgm:spPr/>
      <dgm:t>
        <a:bodyPr/>
        <a:lstStyle/>
        <a:p>
          <a:endParaRPr lang="en-US"/>
        </a:p>
      </dgm:t>
    </dgm:pt>
    <dgm:pt modelId="{0833C342-98C1-124B-881C-03C644F9A635}" type="sibTrans" cxnId="{98384D03-C699-8A4F-8E05-FF48C0655D47}">
      <dgm:prSet/>
      <dgm:spPr/>
      <dgm:t>
        <a:bodyPr/>
        <a:lstStyle/>
        <a:p>
          <a:endParaRPr lang="en-US"/>
        </a:p>
      </dgm:t>
    </dgm:pt>
    <dgm:pt modelId="{C5665DF8-C389-2F46-ADD0-C2CFB4A63436}">
      <dgm:prSet/>
      <dgm:spPr/>
      <dgm:t>
        <a:bodyPr/>
        <a:lstStyle/>
        <a:p>
          <a:r>
            <a:rPr lang="en-US" dirty="0"/>
            <a:t>Location</a:t>
          </a:r>
        </a:p>
      </dgm:t>
    </dgm:pt>
    <dgm:pt modelId="{28808235-94DB-1343-9720-97F9B40C5B61}" type="parTrans" cxnId="{DEBD8891-5972-134E-8373-C7AC0A3E49AB}">
      <dgm:prSet/>
      <dgm:spPr/>
      <dgm:t>
        <a:bodyPr/>
        <a:lstStyle/>
        <a:p>
          <a:endParaRPr lang="en-US"/>
        </a:p>
      </dgm:t>
    </dgm:pt>
    <dgm:pt modelId="{25F624AF-3652-254A-8DEC-BB85D6F6F4E0}" type="sibTrans" cxnId="{DEBD8891-5972-134E-8373-C7AC0A3E49AB}">
      <dgm:prSet/>
      <dgm:spPr/>
      <dgm:t>
        <a:bodyPr/>
        <a:lstStyle/>
        <a:p>
          <a:endParaRPr lang="en-US"/>
        </a:p>
      </dgm:t>
    </dgm:pt>
    <dgm:pt modelId="{6DB794B5-EA9F-EA44-9899-E633FE689E01}">
      <dgm:prSet/>
      <dgm:spPr/>
      <dgm:t>
        <a:bodyPr/>
        <a:lstStyle/>
        <a:p>
          <a:r>
            <a:rPr lang="en-US" dirty="0"/>
            <a:t>Policy Ownership</a:t>
          </a:r>
        </a:p>
      </dgm:t>
    </dgm:pt>
    <dgm:pt modelId="{43DFF3F8-27CC-904B-947D-11ED403D4223}" type="parTrans" cxnId="{D5CDB4AC-4F1B-E34D-9A4D-D8D9A34B0DD1}">
      <dgm:prSet/>
      <dgm:spPr/>
      <dgm:t>
        <a:bodyPr/>
        <a:lstStyle/>
        <a:p>
          <a:endParaRPr lang="en-US"/>
        </a:p>
      </dgm:t>
    </dgm:pt>
    <dgm:pt modelId="{1025E44B-B0B0-3943-AF7D-F25CAB4C45FB}" type="sibTrans" cxnId="{D5CDB4AC-4F1B-E34D-9A4D-D8D9A34B0DD1}">
      <dgm:prSet/>
      <dgm:spPr/>
      <dgm:t>
        <a:bodyPr/>
        <a:lstStyle/>
        <a:p>
          <a:endParaRPr lang="en-US"/>
        </a:p>
      </dgm:t>
    </dgm:pt>
    <dgm:pt modelId="{D68251C3-98F6-9049-9259-547A1903B15C}">
      <dgm:prSet/>
      <dgm:spPr/>
      <dgm:t>
        <a:bodyPr/>
        <a:lstStyle/>
        <a:p>
          <a:r>
            <a:rPr lang="en-US" dirty="0"/>
            <a:t>Out of Pocket Costs</a:t>
          </a:r>
        </a:p>
      </dgm:t>
    </dgm:pt>
    <dgm:pt modelId="{09678CD6-82D7-F04A-8118-30D715EAC92E}" type="parTrans" cxnId="{EA79C977-5A5C-7148-AEDC-D1958A0D7A7D}">
      <dgm:prSet/>
      <dgm:spPr/>
      <dgm:t>
        <a:bodyPr/>
        <a:lstStyle/>
        <a:p>
          <a:endParaRPr lang="en-US"/>
        </a:p>
      </dgm:t>
    </dgm:pt>
    <dgm:pt modelId="{EE78370B-02FE-B54B-9164-47EEEB1E6335}" type="sibTrans" cxnId="{EA79C977-5A5C-7148-AEDC-D1958A0D7A7D}">
      <dgm:prSet/>
      <dgm:spPr/>
      <dgm:t>
        <a:bodyPr/>
        <a:lstStyle/>
        <a:p>
          <a:endParaRPr lang="en-US"/>
        </a:p>
      </dgm:t>
    </dgm:pt>
    <dgm:pt modelId="{328CE987-D554-8742-8FA5-6D2A84958E1C}" type="pres">
      <dgm:prSet presAssocID="{481D5A20-96F5-EA4A-BBB7-C751EE3C5DB9}" presName="Name0" presStyleCnt="0">
        <dgm:presLayoutVars>
          <dgm:chMax val="1"/>
          <dgm:dir/>
          <dgm:animLvl val="ctr"/>
          <dgm:resizeHandles val="exact"/>
        </dgm:presLayoutVars>
      </dgm:prSet>
      <dgm:spPr/>
    </dgm:pt>
    <dgm:pt modelId="{B4AD47BE-7122-A240-B744-926292A7118E}" type="pres">
      <dgm:prSet presAssocID="{2800FBB1-9885-F349-B05A-56B8EBC26D16}" presName="centerShape" presStyleLbl="node0" presStyleIdx="0" presStyleCnt="1" custScaleX="148533" custScaleY="146679" custLinFactNeighborX="-1289" custLinFactNeighborY="16666"/>
      <dgm:spPr/>
    </dgm:pt>
    <dgm:pt modelId="{7C007C92-6E6C-1349-AC47-093BAFF734E0}" type="pres">
      <dgm:prSet presAssocID="{4D1A20A7-95BF-5144-8C35-7A258758F632}" presName="parTrans" presStyleLbl="sibTrans2D1" presStyleIdx="0" presStyleCnt="3"/>
      <dgm:spPr/>
    </dgm:pt>
    <dgm:pt modelId="{4BC85CF7-8509-7B45-8563-8F2685575521}" type="pres">
      <dgm:prSet presAssocID="{4D1A20A7-95BF-5144-8C35-7A258758F632}" presName="connectorText" presStyleLbl="sibTrans2D1" presStyleIdx="0" presStyleCnt="3"/>
      <dgm:spPr/>
    </dgm:pt>
    <dgm:pt modelId="{153921EB-32B5-F74D-AB17-264CB996CA57}" type="pres">
      <dgm:prSet presAssocID="{4D90F429-1573-0E41-BFE2-B41CB46F1960}" presName="node" presStyleLbl="node1" presStyleIdx="0" presStyleCnt="3" custScaleX="110540" custScaleY="109396" custRadScaleRad="86310" custRadScaleInc="-2852">
        <dgm:presLayoutVars>
          <dgm:bulletEnabled val="1"/>
        </dgm:presLayoutVars>
      </dgm:prSet>
      <dgm:spPr/>
    </dgm:pt>
    <dgm:pt modelId="{3952AF9C-3DFF-854D-87A5-F43E8AF77421}" type="pres">
      <dgm:prSet presAssocID="{CF345097-3B48-A94D-A047-A9994A4F306A}" presName="parTrans" presStyleLbl="sibTrans2D1" presStyleIdx="1" presStyleCnt="3"/>
      <dgm:spPr/>
    </dgm:pt>
    <dgm:pt modelId="{35441FE4-B0C6-304F-8E54-5D02AABF1AF1}" type="pres">
      <dgm:prSet presAssocID="{CF345097-3B48-A94D-A047-A9994A4F306A}" presName="connectorText" presStyleLbl="sibTrans2D1" presStyleIdx="1" presStyleCnt="3"/>
      <dgm:spPr/>
    </dgm:pt>
    <dgm:pt modelId="{AC646C95-4686-854B-B951-3002D81DFCBC}" type="pres">
      <dgm:prSet presAssocID="{07E325B0-290D-2746-A2BD-6AF6913EA98C}" presName="node" presStyleLbl="node1" presStyleIdx="1" presStyleCnt="3" custScaleX="126807" custScaleY="134432" custRadScaleRad="144255" custRadScaleInc="-28564">
        <dgm:presLayoutVars>
          <dgm:bulletEnabled val="1"/>
        </dgm:presLayoutVars>
      </dgm:prSet>
      <dgm:spPr/>
    </dgm:pt>
    <dgm:pt modelId="{92350349-C869-9F4C-AC2E-3C96B65C1315}" type="pres">
      <dgm:prSet presAssocID="{16ABFE5B-1A63-744D-A4F8-710EFB80A5C6}" presName="parTrans" presStyleLbl="sibTrans2D1" presStyleIdx="2" presStyleCnt="3"/>
      <dgm:spPr/>
    </dgm:pt>
    <dgm:pt modelId="{F4CDB847-0180-374B-B381-608DD4069580}" type="pres">
      <dgm:prSet presAssocID="{16ABFE5B-1A63-744D-A4F8-710EFB80A5C6}" presName="connectorText" presStyleLbl="sibTrans2D1" presStyleIdx="2" presStyleCnt="3"/>
      <dgm:spPr/>
    </dgm:pt>
    <dgm:pt modelId="{DE09E505-5085-0F49-B519-D5B8714DBEA4}" type="pres">
      <dgm:prSet presAssocID="{38249E99-CF1E-7A40-B6D2-FFD4AC469CAD}" presName="node" presStyleLbl="node1" presStyleIdx="2" presStyleCnt="3" custScaleX="141258" custScaleY="143085" custRadScaleRad="139832" custRadScaleInc="27917">
        <dgm:presLayoutVars>
          <dgm:bulletEnabled val="1"/>
        </dgm:presLayoutVars>
      </dgm:prSet>
      <dgm:spPr/>
    </dgm:pt>
  </dgm:ptLst>
  <dgm:cxnLst>
    <dgm:cxn modelId="{5DBD4901-3ECC-C242-B5D1-C8D3BA5349D0}" type="presOf" srcId="{6DB794B5-EA9F-EA44-9899-E633FE689E01}" destId="{DE09E505-5085-0F49-B519-D5B8714DBEA4}" srcOrd="0" destOrd="2" presId="urn:microsoft.com/office/officeart/2005/8/layout/radial5"/>
    <dgm:cxn modelId="{98384D03-C699-8A4F-8E05-FF48C0655D47}" srcId="{38249E99-CF1E-7A40-B6D2-FFD4AC469CAD}" destId="{8EC8C60D-29BA-A84D-A45C-129D6613A718}" srcOrd="2" destOrd="0" parTransId="{2D242631-EACD-4748-BACD-1868DC24E186}" sibTransId="{0833C342-98C1-124B-881C-03C644F9A635}"/>
    <dgm:cxn modelId="{C5F7D304-6709-744D-ADE9-40B06FD531A5}" type="presOf" srcId="{4191656A-BB03-E444-B1DC-A9AEE0E83D8C}" destId="{153921EB-32B5-F74D-AB17-264CB996CA57}" srcOrd="0" destOrd="4" presId="urn:microsoft.com/office/officeart/2005/8/layout/radial5"/>
    <dgm:cxn modelId="{F068F009-9BAA-A84E-8A98-CBF49A97571E}" srcId="{2800FBB1-9885-F349-B05A-56B8EBC26D16}" destId="{4D90F429-1573-0E41-BFE2-B41CB46F1960}" srcOrd="0" destOrd="0" parTransId="{4D1A20A7-95BF-5144-8C35-7A258758F632}" sibTransId="{2CBDF502-0EDB-DE44-AB04-21AE1EE8297D}"/>
    <dgm:cxn modelId="{C46CE611-4B9D-A143-8956-BC5A28F6C585}" type="presOf" srcId="{CF345097-3B48-A94D-A047-A9994A4F306A}" destId="{35441FE4-B0C6-304F-8E54-5D02AABF1AF1}" srcOrd="1" destOrd="0" presId="urn:microsoft.com/office/officeart/2005/8/layout/radial5"/>
    <dgm:cxn modelId="{80484D13-FC39-A244-BA7B-490DB56581AF}" srcId="{07E325B0-290D-2746-A2BD-6AF6913EA98C}" destId="{8EF2346A-0CEA-6B4C-93FD-C901AE020896}" srcOrd="3" destOrd="0" parTransId="{90772710-7672-D449-BE69-A8164927A96B}" sibTransId="{D2F3562E-446D-7544-824A-B7AF7063E2D5}"/>
    <dgm:cxn modelId="{FFA92122-C6F7-564C-BEA0-76900AF17A67}" type="presOf" srcId="{4D1A20A7-95BF-5144-8C35-7A258758F632}" destId="{7C007C92-6E6C-1349-AC47-093BAFF734E0}" srcOrd="0" destOrd="0" presId="urn:microsoft.com/office/officeart/2005/8/layout/radial5"/>
    <dgm:cxn modelId="{509BC025-7C53-764F-AA40-03BF1FE04523}" srcId="{2800FBB1-9885-F349-B05A-56B8EBC26D16}" destId="{38249E99-CF1E-7A40-B6D2-FFD4AC469CAD}" srcOrd="2" destOrd="0" parTransId="{16ABFE5B-1A63-744D-A4F8-710EFB80A5C6}" sibTransId="{AD785CCA-C2C2-1746-8B9F-2FB629B02997}"/>
    <dgm:cxn modelId="{64BA4534-0BEE-1341-8432-3B7A4D31976F}" type="presOf" srcId="{16ABFE5B-1A63-744D-A4F8-710EFB80A5C6}" destId="{F4CDB847-0180-374B-B381-608DD4069580}" srcOrd="1" destOrd="0" presId="urn:microsoft.com/office/officeart/2005/8/layout/radial5"/>
    <dgm:cxn modelId="{A3BE0262-F1A1-904F-ABF7-124682B7961A}" type="presOf" srcId="{2800FBB1-9885-F349-B05A-56B8EBC26D16}" destId="{B4AD47BE-7122-A240-B744-926292A7118E}" srcOrd="0" destOrd="0" presId="urn:microsoft.com/office/officeart/2005/8/layout/radial5"/>
    <dgm:cxn modelId="{B50C2E43-6779-4047-A4C8-2773CECA3623}" type="presOf" srcId="{4D1A20A7-95BF-5144-8C35-7A258758F632}" destId="{4BC85CF7-8509-7B45-8563-8F2685575521}" srcOrd="1" destOrd="0" presId="urn:microsoft.com/office/officeart/2005/8/layout/radial5"/>
    <dgm:cxn modelId="{C6332245-823B-8747-A7D3-40C1A05799FE}" srcId="{4D90F429-1573-0E41-BFE2-B41CB46F1960}" destId="{DE1F2B6B-8070-1940-AA65-AF4DC0839E6E}" srcOrd="1" destOrd="0" parTransId="{781D10F7-967E-5249-8BB1-2696FB9E0DE3}" sibTransId="{5C9697AD-8FFC-714F-922A-BEE6FFB2C7CE}"/>
    <dgm:cxn modelId="{2D8CE867-7D59-B84F-917D-5E8182F5735B}" type="presOf" srcId="{38249E99-CF1E-7A40-B6D2-FFD4AC469CAD}" destId="{DE09E505-5085-0F49-B519-D5B8714DBEA4}" srcOrd="0" destOrd="0" presId="urn:microsoft.com/office/officeart/2005/8/layout/radial5"/>
    <dgm:cxn modelId="{7BF92C4E-EA5F-0F4C-9FAA-B4C778D126AF}" srcId="{07E325B0-290D-2746-A2BD-6AF6913EA98C}" destId="{A8CA30F3-8463-F64F-A3B2-D9ADD377AB9A}" srcOrd="1" destOrd="0" parTransId="{54976666-5005-5F4E-B912-61B7751AE39B}" sibTransId="{4E6E9BDD-3D6D-804B-A222-F2A70458DC48}"/>
    <dgm:cxn modelId="{ECF0494F-6025-2448-8077-004C82BA5042}" type="presOf" srcId="{5CD9304E-C901-6A40-9BD7-C521A4A16DF8}" destId="{AC646C95-4686-854B-B951-3002D81DFCBC}" srcOrd="0" destOrd="3" presId="urn:microsoft.com/office/officeart/2005/8/layout/radial5"/>
    <dgm:cxn modelId="{EA79C977-5A5C-7148-AEDC-D1958A0D7A7D}" srcId="{38249E99-CF1E-7A40-B6D2-FFD4AC469CAD}" destId="{D68251C3-98F6-9049-9259-547A1903B15C}" srcOrd="0" destOrd="0" parTransId="{09678CD6-82D7-F04A-8118-30D715EAC92E}" sibTransId="{EE78370B-02FE-B54B-9164-47EEEB1E6335}"/>
    <dgm:cxn modelId="{53CF937A-FF8A-FA43-B113-9660D66D5C31}" type="presOf" srcId="{481D5A20-96F5-EA4A-BBB7-C751EE3C5DB9}" destId="{328CE987-D554-8742-8FA5-6D2A84958E1C}" srcOrd="0" destOrd="0" presId="urn:microsoft.com/office/officeart/2005/8/layout/radial5"/>
    <dgm:cxn modelId="{FC438281-1039-AF4C-9B70-B3ABB031232D}" srcId="{07E325B0-290D-2746-A2BD-6AF6913EA98C}" destId="{5CD9304E-C901-6A40-9BD7-C521A4A16DF8}" srcOrd="2" destOrd="0" parTransId="{F9392407-C40E-9843-8AE8-E612EFBFBD91}" sibTransId="{845847CA-F087-254D-BEE8-041FB7593CCC}"/>
    <dgm:cxn modelId="{881A7884-31F2-8849-84EB-21CBA46EA154}" type="presOf" srcId="{D68251C3-98F6-9049-9259-547A1903B15C}" destId="{DE09E505-5085-0F49-B519-D5B8714DBEA4}" srcOrd="0" destOrd="1" presId="urn:microsoft.com/office/officeart/2005/8/layout/radial5"/>
    <dgm:cxn modelId="{DEBD8891-5972-134E-8373-C7AC0A3E49AB}" srcId="{38249E99-CF1E-7A40-B6D2-FFD4AC469CAD}" destId="{C5665DF8-C389-2F46-ADD0-C2CFB4A63436}" srcOrd="3" destOrd="0" parTransId="{28808235-94DB-1343-9720-97F9B40C5B61}" sibTransId="{25F624AF-3652-254A-8DEC-BB85D6F6F4E0}"/>
    <dgm:cxn modelId="{C4C09F92-1519-8B48-B84B-32D8A7F6B1B7}" type="presOf" srcId="{8EF2346A-0CEA-6B4C-93FD-C901AE020896}" destId="{AC646C95-4686-854B-B951-3002D81DFCBC}" srcOrd="0" destOrd="4" presId="urn:microsoft.com/office/officeart/2005/8/layout/radial5"/>
    <dgm:cxn modelId="{76A62F9A-2E4C-DA4D-B567-2C03A1A73B7D}" srcId="{4D90F429-1573-0E41-BFE2-B41CB46F1960}" destId="{4191656A-BB03-E444-B1DC-A9AEE0E83D8C}" srcOrd="3" destOrd="0" parTransId="{74121F58-4BA4-FE4A-BD62-B18E10B43456}" sibTransId="{C8EAAE7E-DE69-BE40-AD3E-5FDD12A545AC}"/>
    <dgm:cxn modelId="{EB62279B-8E71-074A-9AB6-BFA50E7BB63B}" type="presOf" srcId="{8EC8C60D-29BA-A84D-A45C-129D6613A718}" destId="{DE09E505-5085-0F49-B519-D5B8714DBEA4}" srcOrd="0" destOrd="3" presId="urn:microsoft.com/office/officeart/2005/8/layout/radial5"/>
    <dgm:cxn modelId="{D5CDB4AC-4F1B-E34D-9A4D-D8D9A34B0DD1}" srcId="{38249E99-CF1E-7A40-B6D2-FFD4AC469CAD}" destId="{6DB794B5-EA9F-EA44-9899-E633FE689E01}" srcOrd="1" destOrd="0" parTransId="{43DFF3F8-27CC-904B-947D-11ED403D4223}" sibTransId="{1025E44B-B0B0-3943-AF7D-F25CAB4C45FB}"/>
    <dgm:cxn modelId="{E326AFBC-E5FF-BF41-8AE2-50AA13FCF4B8}" type="presOf" srcId="{4D90F429-1573-0E41-BFE2-B41CB46F1960}" destId="{153921EB-32B5-F74D-AB17-264CB996CA57}" srcOrd="0" destOrd="0" presId="urn:microsoft.com/office/officeart/2005/8/layout/radial5"/>
    <dgm:cxn modelId="{F2B778C2-EF96-A343-B296-B45A1CB2AF90}" type="presOf" srcId="{A8CA30F3-8463-F64F-A3B2-D9ADD377AB9A}" destId="{AC646C95-4686-854B-B951-3002D81DFCBC}" srcOrd="0" destOrd="2" presId="urn:microsoft.com/office/officeart/2005/8/layout/radial5"/>
    <dgm:cxn modelId="{901875C3-B9D0-4146-9DFD-558FB496116E}" type="presOf" srcId="{16ABFE5B-1A63-744D-A4F8-710EFB80A5C6}" destId="{92350349-C869-9F4C-AC2E-3C96B65C1315}" srcOrd="0" destOrd="0" presId="urn:microsoft.com/office/officeart/2005/8/layout/radial5"/>
    <dgm:cxn modelId="{03B6BDCB-D6B0-1C45-8063-CDE425CEF6C6}" srcId="{4D90F429-1573-0E41-BFE2-B41CB46F1960}" destId="{57AC7888-5E1A-0849-B4A2-39FDAD0D7CC9}" srcOrd="0" destOrd="0" parTransId="{CB25645F-7AC1-364A-B7EC-0DEEDBE090E2}" sibTransId="{3C080BFE-B1E3-4448-91E1-E21D29B40858}"/>
    <dgm:cxn modelId="{7330E2D4-CE4F-0C48-95A6-B48F24327F7F}" type="presOf" srcId="{B1286511-2977-EC4B-8D36-6956B023613C}" destId="{153921EB-32B5-F74D-AB17-264CB996CA57}" srcOrd="0" destOrd="3" presId="urn:microsoft.com/office/officeart/2005/8/layout/radial5"/>
    <dgm:cxn modelId="{A24838D6-ED31-5542-BCA6-74CD35011D22}" srcId="{481D5A20-96F5-EA4A-BBB7-C751EE3C5DB9}" destId="{2800FBB1-9885-F349-B05A-56B8EBC26D16}" srcOrd="0" destOrd="0" parTransId="{1A58CBC1-D729-8348-9E2C-7662145F5DF4}" sibTransId="{A89F1E37-57C4-204C-BE7D-1A45732F785D}"/>
    <dgm:cxn modelId="{8C039BE5-C793-6948-9B28-4559A1EBD84E}" type="presOf" srcId="{C5665DF8-C389-2F46-ADD0-C2CFB4A63436}" destId="{DE09E505-5085-0F49-B519-D5B8714DBEA4}" srcOrd="0" destOrd="4" presId="urn:microsoft.com/office/officeart/2005/8/layout/radial5"/>
    <dgm:cxn modelId="{16451EE7-06A9-2A4E-8280-82ED7D49E4F8}" type="presOf" srcId="{CF345097-3B48-A94D-A047-A9994A4F306A}" destId="{3952AF9C-3DFF-854D-87A5-F43E8AF77421}" srcOrd="0" destOrd="0" presId="urn:microsoft.com/office/officeart/2005/8/layout/radial5"/>
    <dgm:cxn modelId="{9D144AF4-5C54-214E-8292-7005131ADFA4}" srcId="{4D90F429-1573-0E41-BFE2-B41CB46F1960}" destId="{B1286511-2977-EC4B-8D36-6956B023613C}" srcOrd="2" destOrd="0" parTransId="{64F5359E-52B6-E943-998B-D472C12AA26E}" sibTransId="{FF06D0F2-5A72-234D-9729-2D36654559CB}"/>
    <dgm:cxn modelId="{9F6A20F8-7B69-0441-B941-52491855B6F8}" type="presOf" srcId="{07E325B0-290D-2746-A2BD-6AF6913EA98C}" destId="{AC646C95-4686-854B-B951-3002D81DFCBC}" srcOrd="0" destOrd="0" presId="urn:microsoft.com/office/officeart/2005/8/layout/radial5"/>
    <dgm:cxn modelId="{B9C349F8-A184-C243-AB0C-EC459F7DE590}" type="presOf" srcId="{377FD682-1B49-FD4E-80C0-7136BC3879E2}" destId="{AC646C95-4686-854B-B951-3002D81DFCBC}" srcOrd="0" destOrd="1" presId="urn:microsoft.com/office/officeart/2005/8/layout/radial5"/>
    <dgm:cxn modelId="{323DBAF8-4CDF-A742-AF11-AA74B7FBD297}" type="presOf" srcId="{DE1F2B6B-8070-1940-AA65-AF4DC0839E6E}" destId="{153921EB-32B5-F74D-AB17-264CB996CA57}" srcOrd="0" destOrd="2" presId="urn:microsoft.com/office/officeart/2005/8/layout/radial5"/>
    <dgm:cxn modelId="{6E4BD5FB-8F72-0246-B30D-920C2BE34331}" type="presOf" srcId="{57AC7888-5E1A-0849-B4A2-39FDAD0D7CC9}" destId="{153921EB-32B5-F74D-AB17-264CB996CA57}" srcOrd="0" destOrd="1" presId="urn:microsoft.com/office/officeart/2005/8/layout/radial5"/>
    <dgm:cxn modelId="{781985FC-37F8-B041-A652-1848612007A6}" srcId="{07E325B0-290D-2746-A2BD-6AF6913EA98C}" destId="{377FD682-1B49-FD4E-80C0-7136BC3879E2}" srcOrd="0" destOrd="0" parTransId="{4B4613C7-2A0C-5B4D-98D1-D716637F7CD1}" sibTransId="{FD2300B1-BC1E-1745-9DD7-971AD4257F61}"/>
    <dgm:cxn modelId="{0036D9FF-6E44-924D-8B2E-2497C4CE0668}" srcId="{2800FBB1-9885-F349-B05A-56B8EBC26D16}" destId="{07E325B0-290D-2746-A2BD-6AF6913EA98C}" srcOrd="1" destOrd="0" parTransId="{CF345097-3B48-A94D-A047-A9994A4F306A}" sibTransId="{3F50F6C4-46FD-374F-BFA8-8AC0FF98DA61}"/>
    <dgm:cxn modelId="{25EBA856-3540-6345-A4C9-78835EABE692}" type="presParOf" srcId="{328CE987-D554-8742-8FA5-6D2A84958E1C}" destId="{B4AD47BE-7122-A240-B744-926292A7118E}" srcOrd="0" destOrd="0" presId="urn:microsoft.com/office/officeart/2005/8/layout/radial5"/>
    <dgm:cxn modelId="{AAC350E5-73EE-E246-959B-5EDEC69E99C7}" type="presParOf" srcId="{328CE987-D554-8742-8FA5-6D2A84958E1C}" destId="{7C007C92-6E6C-1349-AC47-093BAFF734E0}" srcOrd="1" destOrd="0" presId="urn:microsoft.com/office/officeart/2005/8/layout/radial5"/>
    <dgm:cxn modelId="{21076BC8-61BC-0E40-89E5-A7D4AB81FE33}" type="presParOf" srcId="{7C007C92-6E6C-1349-AC47-093BAFF734E0}" destId="{4BC85CF7-8509-7B45-8563-8F2685575521}" srcOrd="0" destOrd="0" presId="urn:microsoft.com/office/officeart/2005/8/layout/radial5"/>
    <dgm:cxn modelId="{4D7EF6EA-4B3C-CD47-96F0-48918102C471}" type="presParOf" srcId="{328CE987-D554-8742-8FA5-6D2A84958E1C}" destId="{153921EB-32B5-F74D-AB17-264CB996CA57}" srcOrd="2" destOrd="0" presId="urn:microsoft.com/office/officeart/2005/8/layout/radial5"/>
    <dgm:cxn modelId="{5F8ABB2D-17C0-454D-9887-D6A9AA8F9902}" type="presParOf" srcId="{328CE987-D554-8742-8FA5-6D2A84958E1C}" destId="{3952AF9C-3DFF-854D-87A5-F43E8AF77421}" srcOrd="3" destOrd="0" presId="urn:microsoft.com/office/officeart/2005/8/layout/radial5"/>
    <dgm:cxn modelId="{75A1E5B5-D085-FE4B-A45A-4786796606D7}" type="presParOf" srcId="{3952AF9C-3DFF-854D-87A5-F43E8AF77421}" destId="{35441FE4-B0C6-304F-8E54-5D02AABF1AF1}" srcOrd="0" destOrd="0" presId="urn:microsoft.com/office/officeart/2005/8/layout/radial5"/>
    <dgm:cxn modelId="{5536E1BE-C1DA-3842-A191-513CD15BF994}" type="presParOf" srcId="{328CE987-D554-8742-8FA5-6D2A84958E1C}" destId="{AC646C95-4686-854B-B951-3002D81DFCBC}" srcOrd="4" destOrd="0" presId="urn:microsoft.com/office/officeart/2005/8/layout/radial5"/>
    <dgm:cxn modelId="{FF52622B-D482-D44A-B11E-C1D6D065A44C}" type="presParOf" srcId="{328CE987-D554-8742-8FA5-6D2A84958E1C}" destId="{92350349-C869-9F4C-AC2E-3C96B65C1315}" srcOrd="5" destOrd="0" presId="urn:microsoft.com/office/officeart/2005/8/layout/radial5"/>
    <dgm:cxn modelId="{90F9C88F-F012-5B41-9363-5E06F3697557}" type="presParOf" srcId="{92350349-C869-9F4C-AC2E-3C96B65C1315}" destId="{F4CDB847-0180-374B-B381-608DD4069580}" srcOrd="0" destOrd="0" presId="urn:microsoft.com/office/officeart/2005/8/layout/radial5"/>
    <dgm:cxn modelId="{F5B2C689-E292-CC4D-A444-C5838F64B6E4}" type="presParOf" srcId="{328CE987-D554-8742-8FA5-6D2A84958E1C}" destId="{DE09E505-5085-0F49-B519-D5B8714DBEA4}"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D47BE-7122-A240-B744-926292A7118E}">
      <dsp:nvSpPr>
        <dsp:cNvPr id="0" name=""/>
        <dsp:cNvSpPr/>
      </dsp:nvSpPr>
      <dsp:spPr>
        <a:xfrm>
          <a:off x="1739722" y="1576651"/>
          <a:ext cx="1275776" cy="12598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Storm Events</a:t>
          </a:r>
        </a:p>
      </dsp:txBody>
      <dsp:txXfrm>
        <a:off x="1926555" y="1761152"/>
        <a:ext cx="902110" cy="890849"/>
      </dsp:txXfrm>
    </dsp:sp>
    <dsp:sp modelId="{7C007C92-6E6C-1349-AC47-093BAFF734E0}">
      <dsp:nvSpPr>
        <dsp:cNvPr id="0" name=""/>
        <dsp:cNvSpPr/>
      </dsp:nvSpPr>
      <dsp:spPr>
        <a:xfrm rot="16200018">
          <a:off x="2284469" y="1324203"/>
          <a:ext cx="186291" cy="1639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309061" y="1381584"/>
        <a:ext cx="137107" cy="98369"/>
      </dsp:txXfrm>
    </dsp:sp>
    <dsp:sp modelId="{153921EB-32B5-F74D-AB17-264CB996CA57}">
      <dsp:nvSpPr>
        <dsp:cNvPr id="0" name=""/>
        <dsp:cNvSpPr/>
      </dsp:nvSpPr>
      <dsp:spPr>
        <a:xfrm>
          <a:off x="1784214" y="50631"/>
          <a:ext cx="1186809" cy="1174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266700">
            <a:lnSpc>
              <a:spcPct val="90000"/>
            </a:lnSpc>
            <a:spcBef>
              <a:spcPct val="0"/>
            </a:spcBef>
            <a:spcAft>
              <a:spcPct val="35000"/>
            </a:spcAft>
            <a:buNone/>
          </a:pPr>
          <a:r>
            <a:rPr lang="en-US" sz="600" kern="1200" dirty="0"/>
            <a:t>Global Warming</a:t>
          </a:r>
        </a:p>
        <a:p>
          <a:pPr marL="57150" lvl="1" indent="-57150" algn="l" defTabSz="266700">
            <a:lnSpc>
              <a:spcPct val="90000"/>
            </a:lnSpc>
            <a:spcBef>
              <a:spcPct val="0"/>
            </a:spcBef>
            <a:spcAft>
              <a:spcPct val="15000"/>
            </a:spcAft>
            <a:buChar char="•"/>
          </a:pPr>
          <a:r>
            <a:rPr lang="en-US" sz="600" kern="1200" dirty="0"/>
            <a:t>Pollution</a:t>
          </a:r>
        </a:p>
        <a:p>
          <a:pPr marL="57150" lvl="1" indent="-57150" algn="l" defTabSz="266700">
            <a:lnSpc>
              <a:spcPct val="90000"/>
            </a:lnSpc>
            <a:spcBef>
              <a:spcPct val="0"/>
            </a:spcBef>
            <a:spcAft>
              <a:spcPct val="15000"/>
            </a:spcAft>
            <a:buChar char="•"/>
          </a:pPr>
          <a:r>
            <a:rPr lang="en-US" sz="600" kern="1200" dirty="0"/>
            <a:t>Glaciers Melting</a:t>
          </a:r>
        </a:p>
        <a:p>
          <a:pPr marL="57150" lvl="1" indent="-57150" algn="l" defTabSz="266700">
            <a:lnSpc>
              <a:spcPct val="90000"/>
            </a:lnSpc>
            <a:spcBef>
              <a:spcPct val="0"/>
            </a:spcBef>
            <a:spcAft>
              <a:spcPct val="15000"/>
            </a:spcAft>
            <a:buChar char="•"/>
          </a:pPr>
          <a:r>
            <a:rPr lang="en-US" sz="600" kern="1200" dirty="0"/>
            <a:t>Surface Warming</a:t>
          </a:r>
        </a:p>
        <a:p>
          <a:pPr marL="57150" lvl="1" indent="-57150" algn="l" defTabSz="266700">
            <a:lnSpc>
              <a:spcPct val="90000"/>
            </a:lnSpc>
            <a:spcBef>
              <a:spcPct val="0"/>
            </a:spcBef>
            <a:spcAft>
              <a:spcPct val="15000"/>
            </a:spcAft>
            <a:buChar char="•"/>
          </a:pPr>
          <a:r>
            <a:rPr lang="en-US" sz="600" kern="1200" dirty="0"/>
            <a:t>Sea Level Rising</a:t>
          </a:r>
        </a:p>
      </dsp:txBody>
      <dsp:txXfrm>
        <a:off x="1958018" y="222636"/>
        <a:ext cx="839201" cy="830516"/>
      </dsp:txXfrm>
    </dsp:sp>
    <dsp:sp modelId="{3952AF9C-3DFF-854D-87A5-F43E8AF77421}">
      <dsp:nvSpPr>
        <dsp:cNvPr id="0" name=""/>
        <dsp:cNvSpPr/>
      </dsp:nvSpPr>
      <dsp:spPr>
        <a:xfrm rot="21567358">
          <a:off x="3096505" y="2116850"/>
          <a:ext cx="195243" cy="1639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096506" y="2149873"/>
        <a:ext cx="146059" cy="98369"/>
      </dsp:txXfrm>
    </dsp:sp>
    <dsp:sp modelId="{AC646C95-4686-854B-B951-3002D81DFCBC}">
      <dsp:nvSpPr>
        <dsp:cNvPr id="0" name=""/>
        <dsp:cNvSpPr/>
      </dsp:nvSpPr>
      <dsp:spPr>
        <a:xfrm>
          <a:off x="3383809" y="1468896"/>
          <a:ext cx="1361459" cy="14433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355600">
            <a:lnSpc>
              <a:spcPct val="90000"/>
            </a:lnSpc>
            <a:spcBef>
              <a:spcPct val="0"/>
            </a:spcBef>
            <a:spcAft>
              <a:spcPct val="35000"/>
            </a:spcAft>
            <a:buNone/>
          </a:pPr>
          <a:r>
            <a:rPr lang="en-US" sz="800" kern="1200" dirty="0"/>
            <a:t>Government Contribution</a:t>
          </a:r>
        </a:p>
        <a:p>
          <a:pPr marL="57150" lvl="1" indent="-57150" algn="l" defTabSz="266700">
            <a:lnSpc>
              <a:spcPct val="90000"/>
            </a:lnSpc>
            <a:spcBef>
              <a:spcPct val="0"/>
            </a:spcBef>
            <a:spcAft>
              <a:spcPct val="15000"/>
            </a:spcAft>
            <a:buChar char="•"/>
          </a:pPr>
          <a:r>
            <a:rPr lang="en-US" sz="600" kern="1200" dirty="0"/>
            <a:t>Government Assistance</a:t>
          </a:r>
        </a:p>
        <a:p>
          <a:pPr marL="57150" lvl="1" indent="-57150" algn="l" defTabSz="266700">
            <a:lnSpc>
              <a:spcPct val="90000"/>
            </a:lnSpc>
            <a:spcBef>
              <a:spcPct val="0"/>
            </a:spcBef>
            <a:spcAft>
              <a:spcPct val="15000"/>
            </a:spcAft>
            <a:buChar char="•"/>
          </a:pPr>
          <a:r>
            <a:rPr lang="en-US" sz="600" kern="1200" dirty="0"/>
            <a:t>HUD</a:t>
          </a:r>
        </a:p>
        <a:p>
          <a:pPr marL="57150" lvl="1" indent="-57150" algn="l" defTabSz="266700">
            <a:lnSpc>
              <a:spcPct val="90000"/>
            </a:lnSpc>
            <a:spcBef>
              <a:spcPct val="0"/>
            </a:spcBef>
            <a:spcAft>
              <a:spcPct val="15000"/>
            </a:spcAft>
            <a:buChar char="•"/>
          </a:pPr>
          <a:r>
            <a:rPr lang="en-US" sz="600" kern="1200" dirty="0"/>
            <a:t>FEMA</a:t>
          </a:r>
        </a:p>
        <a:p>
          <a:pPr marL="57150" lvl="1" indent="-57150" algn="l" defTabSz="266700">
            <a:lnSpc>
              <a:spcPct val="90000"/>
            </a:lnSpc>
            <a:spcBef>
              <a:spcPct val="0"/>
            </a:spcBef>
            <a:spcAft>
              <a:spcPct val="15000"/>
            </a:spcAft>
            <a:buChar char="•"/>
          </a:pPr>
          <a:r>
            <a:rPr lang="en-US" sz="600" kern="1200" dirty="0"/>
            <a:t>Budgeting</a:t>
          </a:r>
        </a:p>
      </dsp:txBody>
      <dsp:txXfrm>
        <a:off x="3583190" y="1680266"/>
        <a:ext cx="962697" cy="1020585"/>
      </dsp:txXfrm>
    </dsp:sp>
    <dsp:sp modelId="{92350349-C869-9F4C-AC2E-3C96B65C1315}">
      <dsp:nvSpPr>
        <dsp:cNvPr id="0" name=""/>
        <dsp:cNvSpPr/>
      </dsp:nvSpPr>
      <dsp:spPr>
        <a:xfrm rot="10835721">
          <a:off x="1572365" y="2116850"/>
          <a:ext cx="118294" cy="1639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607852" y="2149823"/>
        <a:ext cx="82806" cy="98369"/>
      </dsp:txXfrm>
    </dsp:sp>
    <dsp:sp modelId="{DE09E505-5085-0F49-B519-D5B8714DBEA4}">
      <dsp:nvSpPr>
        <dsp:cNvPr id="0" name=""/>
        <dsp:cNvSpPr/>
      </dsp:nvSpPr>
      <dsp:spPr>
        <a:xfrm>
          <a:off x="0" y="1421637"/>
          <a:ext cx="1516612" cy="15362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355600">
            <a:lnSpc>
              <a:spcPct val="90000"/>
            </a:lnSpc>
            <a:spcBef>
              <a:spcPct val="0"/>
            </a:spcBef>
            <a:spcAft>
              <a:spcPct val="35000"/>
            </a:spcAft>
            <a:buNone/>
          </a:pPr>
          <a:r>
            <a:rPr lang="en-US" sz="800" kern="1200" dirty="0"/>
            <a:t>Homeowner/Building Owner</a:t>
          </a:r>
        </a:p>
        <a:p>
          <a:pPr marL="57150" lvl="1" indent="-57150" algn="l" defTabSz="266700">
            <a:lnSpc>
              <a:spcPct val="90000"/>
            </a:lnSpc>
            <a:spcBef>
              <a:spcPct val="0"/>
            </a:spcBef>
            <a:spcAft>
              <a:spcPct val="15000"/>
            </a:spcAft>
            <a:buChar char="•"/>
          </a:pPr>
          <a:r>
            <a:rPr lang="en-US" sz="600" kern="1200" dirty="0"/>
            <a:t>Out of Pocket Costs</a:t>
          </a:r>
        </a:p>
        <a:p>
          <a:pPr marL="57150" lvl="1" indent="-57150" algn="l" defTabSz="266700">
            <a:lnSpc>
              <a:spcPct val="90000"/>
            </a:lnSpc>
            <a:spcBef>
              <a:spcPct val="0"/>
            </a:spcBef>
            <a:spcAft>
              <a:spcPct val="15000"/>
            </a:spcAft>
            <a:buChar char="•"/>
          </a:pPr>
          <a:r>
            <a:rPr lang="en-US" sz="600" kern="1200" dirty="0"/>
            <a:t>Policy Ownership</a:t>
          </a:r>
        </a:p>
        <a:p>
          <a:pPr marL="57150" lvl="1" indent="-57150" algn="l" defTabSz="266700">
            <a:lnSpc>
              <a:spcPct val="90000"/>
            </a:lnSpc>
            <a:spcBef>
              <a:spcPct val="0"/>
            </a:spcBef>
            <a:spcAft>
              <a:spcPct val="15000"/>
            </a:spcAft>
            <a:buChar char="•"/>
          </a:pPr>
          <a:r>
            <a:rPr lang="en-US" sz="600" kern="1200" dirty="0"/>
            <a:t>Infrastructure of Building/Health</a:t>
          </a:r>
        </a:p>
        <a:p>
          <a:pPr marL="57150" lvl="1" indent="-57150" algn="l" defTabSz="266700">
            <a:lnSpc>
              <a:spcPct val="90000"/>
            </a:lnSpc>
            <a:spcBef>
              <a:spcPct val="0"/>
            </a:spcBef>
            <a:spcAft>
              <a:spcPct val="15000"/>
            </a:spcAft>
            <a:buChar char="•"/>
          </a:pPr>
          <a:r>
            <a:rPr lang="en-US" sz="600" kern="1200" dirty="0"/>
            <a:t>Location</a:t>
          </a:r>
        </a:p>
      </dsp:txBody>
      <dsp:txXfrm>
        <a:off x="222103" y="1646612"/>
        <a:ext cx="1072406" cy="108627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9F7C-2C75-4B04-9135-2335ED921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B251F0-C441-4A77-8501-DD937AA9F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F767BE-AF38-4AF0-825E-AAE7DB63499D}"/>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5" name="Footer Placeholder 4">
            <a:extLst>
              <a:ext uri="{FF2B5EF4-FFF2-40B4-BE49-F238E27FC236}">
                <a16:creationId xmlns:a16="http://schemas.microsoft.com/office/drawing/2014/main" id="{3214B19D-2E5C-4F27-9F2F-09F09F00A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369E9-8F2F-4ABD-807E-2BD3E6E24D32}"/>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397039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F218-E701-4A3A-BA44-023B8CAC6C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6B6511-F708-4C56-9B98-E7F39BBA08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4C055-C8B7-4F8D-A776-0419F0449687}"/>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5" name="Footer Placeholder 4">
            <a:extLst>
              <a:ext uri="{FF2B5EF4-FFF2-40B4-BE49-F238E27FC236}">
                <a16:creationId xmlns:a16="http://schemas.microsoft.com/office/drawing/2014/main" id="{E5B537A6-F865-4251-95BA-1370541E3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9CF08-3B39-45A5-A728-1AD99A14AB21}"/>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280974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CC0D8-85E7-4D51-9C5F-0B0D38E405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3E0D17-B97A-46E2-8EED-2D33AC4DF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CB82C-149D-4DB9-9481-8BCE9FB73C1D}"/>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5" name="Footer Placeholder 4">
            <a:extLst>
              <a:ext uri="{FF2B5EF4-FFF2-40B4-BE49-F238E27FC236}">
                <a16:creationId xmlns:a16="http://schemas.microsoft.com/office/drawing/2014/main" id="{7424B2F6-DC10-4614-9342-E5EC82A76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166F1-76E3-455E-9071-8D1EB9B872B8}"/>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193823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B23E-8F65-4B1E-A610-D59CA38B18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D23D2-AFEE-4BEF-B4FC-E78C64A6F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C8500-64BF-48FA-8BF2-D84A8B36FDD7}"/>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5" name="Footer Placeholder 4">
            <a:extLst>
              <a:ext uri="{FF2B5EF4-FFF2-40B4-BE49-F238E27FC236}">
                <a16:creationId xmlns:a16="http://schemas.microsoft.com/office/drawing/2014/main" id="{4F45BA2A-174C-4A0C-A5F6-1AF1BC5C6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ED988-2572-4621-ADA3-60BF00EEFD32}"/>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186003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6D87-B86C-4614-851B-BACD451426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4A3B-FCFB-41B5-B6FB-E7232C97E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D35CD-8E94-4F63-B9FC-AA9E8A1B7E88}"/>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5" name="Footer Placeholder 4">
            <a:extLst>
              <a:ext uri="{FF2B5EF4-FFF2-40B4-BE49-F238E27FC236}">
                <a16:creationId xmlns:a16="http://schemas.microsoft.com/office/drawing/2014/main" id="{58D5C82A-7F66-4A87-B10A-FBA434E5F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DDA14-2C97-4156-A89C-AA826EEC26A0}"/>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289847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1A54-6D9E-4C09-B4E6-4A2705018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D573F-4B1A-419D-85F9-799921BE3F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C8962-0803-4A85-8302-9CED1EDA9C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8E6A51-66D8-4993-8FB4-330F29AA24AC}"/>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6" name="Footer Placeholder 5">
            <a:extLst>
              <a:ext uri="{FF2B5EF4-FFF2-40B4-BE49-F238E27FC236}">
                <a16:creationId xmlns:a16="http://schemas.microsoft.com/office/drawing/2014/main" id="{01E79DB2-F147-4C14-8967-D028E37F3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F484B-478E-4ACD-AFDB-EB6AECC170AF}"/>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83176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19EF-53C7-47A1-A9CF-B5C4C11C92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1961EC-1034-456F-A6FB-A65EEDA2D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ACAA11-EB49-41A8-8C26-2DF0BEF976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F0EC6-5663-4AF4-AB22-EB81E31BA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5116E-8C68-4692-8D8C-7D2F2BFCE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6EEB3-5BFB-4446-AEA5-4D40AED888C3}"/>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8" name="Footer Placeholder 7">
            <a:extLst>
              <a:ext uri="{FF2B5EF4-FFF2-40B4-BE49-F238E27FC236}">
                <a16:creationId xmlns:a16="http://schemas.microsoft.com/office/drawing/2014/main" id="{EE8ED866-A00E-4A07-9D87-D0FAE92F6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044626-72D1-4F74-8773-BEB52288CE79}"/>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45663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34AB-CE50-43DC-9C37-C0C5CDF7AE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557D62-2CB6-4EAF-8088-33D8B8BD959B}"/>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4" name="Footer Placeholder 3">
            <a:extLst>
              <a:ext uri="{FF2B5EF4-FFF2-40B4-BE49-F238E27FC236}">
                <a16:creationId xmlns:a16="http://schemas.microsoft.com/office/drawing/2014/main" id="{31974741-DD86-4FE8-87A8-800D91B694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CC6C49-6E90-4AEC-964B-39B64B30198E}"/>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320210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182A5-DC61-46BF-B5E9-2261624F2C36}"/>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3" name="Footer Placeholder 2">
            <a:extLst>
              <a:ext uri="{FF2B5EF4-FFF2-40B4-BE49-F238E27FC236}">
                <a16:creationId xmlns:a16="http://schemas.microsoft.com/office/drawing/2014/main" id="{2E66D036-0DA9-46CF-AAEF-8C470EBE2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69B65F-FDC0-48E7-83FB-F29797442078}"/>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52321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9FBB-DA37-4277-A9F3-6E8BCC23E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95F9D9-53AB-4F04-8B10-F675517D2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09B50E-E65E-4293-8DE2-036C860B1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8F50B-0A6E-4773-9B32-AF1F2DC263D6}"/>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6" name="Footer Placeholder 5">
            <a:extLst>
              <a:ext uri="{FF2B5EF4-FFF2-40B4-BE49-F238E27FC236}">
                <a16:creationId xmlns:a16="http://schemas.microsoft.com/office/drawing/2014/main" id="{20A5C422-C038-42AC-A7DA-3F06EDF5A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FDE9D-045A-4386-9137-A381D6A9AC3D}"/>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104488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2398-1D2F-4B20-A318-E1A25ECA8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F0FB18-0EB6-4ADF-AB60-D745C1A1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B76C4E-DF54-45B2-92F0-4A92A5B7F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EF60A-3BBC-4CE1-A9E7-EBA41C12115A}"/>
              </a:ext>
            </a:extLst>
          </p:cNvPr>
          <p:cNvSpPr>
            <a:spLocks noGrp="1"/>
          </p:cNvSpPr>
          <p:nvPr>
            <p:ph type="dt" sz="half" idx="10"/>
          </p:nvPr>
        </p:nvSpPr>
        <p:spPr/>
        <p:txBody>
          <a:bodyPr/>
          <a:lstStyle/>
          <a:p>
            <a:fld id="{5DC842C7-4F6B-45A8-81E1-746AC8FF99B2}" type="datetimeFigureOut">
              <a:rPr lang="en-US" smtClean="0"/>
              <a:t>3/11/2021</a:t>
            </a:fld>
            <a:endParaRPr lang="en-US"/>
          </a:p>
        </p:txBody>
      </p:sp>
      <p:sp>
        <p:nvSpPr>
          <p:cNvPr id="6" name="Footer Placeholder 5">
            <a:extLst>
              <a:ext uri="{FF2B5EF4-FFF2-40B4-BE49-F238E27FC236}">
                <a16:creationId xmlns:a16="http://schemas.microsoft.com/office/drawing/2014/main" id="{01F223F1-EFD9-484B-B1E0-930320070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4E52A-2777-4970-9C5A-0AE8DB04F169}"/>
              </a:ext>
            </a:extLst>
          </p:cNvPr>
          <p:cNvSpPr>
            <a:spLocks noGrp="1"/>
          </p:cNvSpPr>
          <p:nvPr>
            <p:ph type="sldNum" sz="quarter" idx="12"/>
          </p:nvPr>
        </p:nvSpPr>
        <p:spPr/>
        <p:txBody>
          <a:bodyPr/>
          <a:lstStyle/>
          <a:p>
            <a:fld id="{9F9D5B5C-7BD6-467B-B159-722799269701}" type="slidenum">
              <a:rPr lang="en-US" smtClean="0"/>
              <a:t>‹#›</a:t>
            </a:fld>
            <a:endParaRPr lang="en-US"/>
          </a:p>
        </p:txBody>
      </p:sp>
    </p:spTree>
    <p:extLst>
      <p:ext uri="{BB962C8B-B14F-4D97-AF65-F5344CB8AC3E}">
        <p14:creationId xmlns:p14="http://schemas.microsoft.com/office/powerpoint/2010/main" val="328598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3D5A8-47B6-4A6B-8BA7-D066E6BB6A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DA1B0-9F8A-414B-A0BD-2EB494936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77A1B-9394-42D2-AD5B-E8726DCC2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842C7-4F6B-45A8-81E1-746AC8FF99B2}" type="datetimeFigureOut">
              <a:rPr lang="en-US" smtClean="0"/>
              <a:t>3/11/2021</a:t>
            </a:fld>
            <a:endParaRPr lang="en-US"/>
          </a:p>
        </p:txBody>
      </p:sp>
      <p:sp>
        <p:nvSpPr>
          <p:cNvPr id="5" name="Footer Placeholder 4">
            <a:extLst>
              <a:ext uri="{FF2B5EF4-FFF2-40B4-BE49-F238E27FC236}">
                <a16:creationId xmlns:a16="http://schemas.microsoft.com/office/drawing/2014/main" id="{D741F7EE-B3DD-4B36-8FD7-7536D391C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B02227-D3A9-4D52-9A3F-794079E2C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D5B5C-7BD6-467B-B159-722799269701}" type="slidenum">
              <a:rPr lang="en-US" smtClean="0"/>
              <a:t>‹#›</a:t>
            </a:fld>
            <a:endParaRPr lang="en-US"/>
          </a:p>
        </p:txBody>
      </p:sp>
    </p:spTree>
    <p:extLst>
      <p:ext uri="{BB962C8B-B14F-4D97-AF65-F5344CB8AC3E}">
        <p14:creationId xmlns:p14="http://schemas.microsoft.com/office/powerpoint/2010/main" val="43542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dc.noaa.gov/stormevents/" TargetMode="External"/><Relationship Id="rId2" Type="http://schemas.openxmlformats.org/officeDocument/2006/relationships/hyperlink" Target="https://www.youtube.com/watch?v=yZTBMMdPOw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698C2C-F45A-45C5-9CD0-A254C5761672}"/>
              </a:ext>
            </a:extLst>
          </p:cNvPr>
          <p:cNvSpPr>
            <a:spLocks noGrp="1"/>
          </p:cNvSpPr>
          <p:nvPr>
            <p:ph type="ctrTitle"/>
          </p:nvPr>
        </p:nvSpPr>
        <p:spPr>
          <a:xfrm>
            <a:off x="4038600" y="1939159"/>
            <a:ext cx="7644627" cy="2751086"/>
          </a:xfrm>
        </p:spPr>
        <p:txBody>
          <a:bodyPr>
            <a:normAutofit/>
          </a:bodyPr>
          <a:lstStyle/>
          <a:p>
            <a:pPr algn="r"/>
            <a:r>
              <a:rPr lang="en-US" dirty="0"/>
              <a:t>Summary of Storm Events and Data Analysis</a:t>
            </a:r>
            <a:endParaRPr lang="en-US"/>
          </a:p>
        </p:txBody>
      </p:sp>
      <p:sp>
        <p:nvSpPr>
          <p:cNvPr id="3" name="Subtitle 2">
            <a:extLst>
              <a:ext uri="{FF2B5EF4-FFF2-40B4-BE49-F238E27FC236}">
                <a16:creationId xmlns:a16="http://schemas.microsoft.com/office/drawing/2014/main" id="{1517F952-5788-493C-8CC7-BD544823A073}"/>
              </a:ext>
            </a:extLst>
          </p:cNvPr>
          <p:cNvSpPr>
            <a:spLocks noGrp="1"/>
          </p:cNvSpPr>
          <p:nvPr>
            <p:ph type="subTitle" idx="1"/>
          </p:nvPr>
        </p:nvSpPr>
        <p:spPr>
          <a:xfrm>
            <a:off x="4038600" y="4782320"/>
            <a:ext cx="7644627" cy="1329443"/>
          </a:xfrm>
        </p:spPr>
        <p:txBody>
          <a:bodyPr>
            <a:normAutofit/>
          </a:bodyPr>
          <a:lstStyle/>
          <a:p>
            <a:pPr algn="r"/>
            <a:r>
              <a:rPr lang="en-US" dirty="0"/>
              <a:t>Daniel Clark</a:t>
            </a:r>
            <a:endParaRPr lang="en-US"/>
          </a:p>
          <a:p>
            <a:pPr algn="r"/>
            <a:r>
              <a:rPr lang="en-US" dirty="0"/>
              <a:t>CTEC 298 Spring 2021</a:t>
            </a:r>
            <a:endParaRPr lang="en-US"/>
          </a:p>
        </p:txBody>
      </p:sp>
    </p:spTree>
    <p:extLst>
      <p:ext uri="{BB962C8B-B14F-4D97-AF65-F5344CB8AC3E}">
        <p14:creationId xmlns:p14="http://schemas.microsoft.com/office/powerpoint/2010/main" val="407727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1F969-C5F3-48CA-8446-0BC35CCEA7F6}"/>
              </a:ext>
            </a:extLst>
          </p:cNvPr>
          <p:cNvSpPr>
            <a:spLocks noGrp="1"/>
          </p:cNvSpPr>
          <p:nvPr>
            <p:ph type="title"/>
          </p:nvPr>
        </p:nvSpPr>
        <p:spPr>
          <a:xfrm>
            <a:off x="589560" y="856180"/>
            <a:ext cx="5279408" cy="1128068"/>
          </a:xfrm>
        </p:spPr>
        <p:txBody>
          <a:bodyPr anchor="ctr">
            <a:normAutofit/>
          </a:bodyPr>
          <a:lstStyle/>
          <a:p>
            <a:r>
              <a:rPr lang="en-US" sz="4000"/>
              <a:t>Matplotlib Plots (cont.)</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E883F9E-319C-42FF-9276-C201FA1D8604}"/>
              </a:ext>
            </a:extLst>
          </p:cNvPr>
          <p:cNvSpPr>
            <a:spLocks noGrp="1"/>
          </p:cNvSpPr>
          <p:nvPr>
            <p:ph idx="1"/>
          </p:nvPr>
        </p:nvSpPr>
        <p:spPr>
          <a:xfrm>
            <a:off x="590719" y="2330505"/>
            <a:ext cx="5278066" cy="3979585"/>
          </a:xfrm>
        </p:spPr>
        <p:txBody>
          <a:bodyPr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Scatter plots are graphs that place points of data based on two important factors. These graphs can show correlations between the two selected factors based on the closeness and pattern of points on the graph.</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ie charts are graphs that show data as pieces of a whole shape. These graphs can be used to show the importance of individual pieces compared to each other and the whole.</a:t>
            </a:r>
            <a:endParaRPr lang="en-US" sz="2000" dirty="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5487B21E-8B79-47E8-B8F3-974DF4164F0B}"/>
              </a:ext>
            </a:extLst>
          </p:cNvPr>
          <p:cNvPicPr/>
          <p:nvPr/>
        </p:nvPicPr>
        <p:blipFill>
          <a:blip r:embed="rId2">
            <a:extLst>
              <a:ext uri="{28A0092B-C50C-407E-A947-70E740481C1C}">
                <a14:useLocalDpi xmlns:a14="http://schemas.microsoft.com/office/drawing/2010/main" val="0"/>
              </a:ext>
            </a:extLst>
          </a:blip>
          <a:stretch>
            <a:fillRect/>
          </a:stretch>
        </p:blipFill>
        <p:spPr>
          <a:xfrm>
            <a:off x="7533507" y="581892"/>
            <a:ext cx="3497265"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pie chart&#10;&#10;Description automatically generated">
            <a:extLst>
              <a:ext uri="{FF2B5EF4-FFF2-40B4-BE49-F238E27FC236}">
                <a16:creationId xmlns:a16="http://schemas.microsoft.com/office/drawing/2014/main" id="{8727F7F0-797D-4807-96AF-6E0DF7A36B6E}"/>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986139" y="3707894"/>
            <a:ext cx="2590137" cy="2518756"/>
          </a:xfrm>
          <a:prstGeom prst="rect">
            <a:avLst/>
          </a:prstGeom>
        </p:spPr>
      </p:pic>
    </p:spTree>
    <p:extLst>
      <p:ext uri="{BB962C8B-B14F-4D97-AF65-F5344CB8AC3E}">
        <p14:creationId xmlns:p14="http://schemas.microsoft.com/office/powerpoint/2010/main" val="319565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EEEAA75-AA19-426C-A43C-35F6F911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FABB6-1F40-4162-88BE-15B38B680A54}"/>
              </a:ext>
            </a:extLst>
          </p:cNvPr>
          <p:cNvSpPr>
            <a:spLocks noGrp="1"/>
          </p:cNvSpPr>
          <p:nvPr>
            <p:ph type="title"/>
          </p:nvPr>
        </p:nvSpPr>
        <p:spPr>
          <a:xfrm>
            <a:off x="581647" y="349664"/>
            <a:ext cx="5562868" cy="1638377"/>
          </a:xfrm>
        </p:spPr>
        <p:txBody>
          <a:bodyPr anchor="b">
            <a:normAutofit/>
          </a:bodyPr>
          <a:lstStyle/>
          <a:p>
            <a:r>
              <a:rPr lang="en-US" sz="4800" dirty="0"/>
              <a:t>Tableau Plots</a:t>
            </a:r>
          </a:p>
        </p:txBody>
      </p:sp>
      <p:sp>
        <p:nvSpPr>
          <p:cNvPr id="3" name="Content Placeholder 2">
            <a:extLst>
              <a:ext uri="{FF2B5EF4-FFF2-40B4-BE49-F238E27FC236}">
                <a16:creationId xmlns:a16="http://schemas.microsoft.com/office/drawing/2014/main" id="{BA42D830-9C8F-423D-A367-4044E35A84DA}"/>
              </a:ext>
            </a:extLst>
          </p:cNvPr>
          <p:cNvSpPr>
            <a:spLocks noGrp="1"/>
          </p:cNvSpPr>
          <p:nvPr>
            <p:ph idx="1"/>
          </p:nvPr>
        </p:nvSpPr>
        <p:spPr>
          <a:xfrm>
            <a:off x="65950" y="2146816"/>
            <a:ext cx="6587245" cy="3799139"/>
          </a:xfrm>
        </p:spPr>
        <p:txBody>
          <a:bodyPr anchor="ctr">
            <a:normAutofit/>
          </a:bodyPr>
          <a:lstStyle/>
          <a:p>
            <a:r>
              <a:rPr lang="en-US" sz="1500" dirty="0">
                <a:effectLst/>
                <a:latin typeface="Calibri" panose="020F0502020204030204" pitchFamily="34" charset="0"/>
                <a:ea typeface="Calibri" panose="020F0502020204030204" pitchFamily="34" charset="0"/>
                <a:cs typeface="Times New Roman" panose="02020603050405020304" pitchFamily="18" charset="0"/>
              </a:rPr>
              <a:t>The first is a bar graph from the Sample – Superstore dataset. </a:t>
            </a:r>
          </a:p>
          <a:p>
            <a:pPr lvl="1"/>
            <a:r>
              <a:rPr lang="en-US" sz="1500" dirty="0">
                <a:effectLst/>
                <a:latin typeface="Calibri" panose="020F0502020204030204" pitchFamily="34" charset="0"/>
                <a:ea typeface="Calibri" panose="020F0502020204030204" pitchFamily="34" charset="0"/>
                <a:cs typeface="Times New Roman" panose="02020603050405020304" pitchFamily="18" charset="0"/>
              </a:rPr>
              <a:t>This plot shows the amount of sales and profits by category for a store.</a:t>
            </a:r>
          </a:p>
          <a:p>
            <a:pPr lvl="1"/>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500" dirty="0">
                <a:effectLst/>
                <a:latin typeface="Calibri" panose="020F0502020204030204" pitchFamily="34" charset="0"/>
                <a:ea typeface="Calibri" panose="020F0502020204030204" pitchFamily="34" charset="0"/>
                <a:cs typeface="Times New Roman" panose="02020603050405020304" pitchFamily="18" charset="0"/>
              </a:rPr>
              <a:t>The second plot is a multiplot containing three stack plots and a pie chart created from a dataset for the titanic. </a:t>
            </a:r>
          </a:p>
          <a:p>
            <a:r>
              <a:rPr lang="en-US" sz="1500" dirty="0">
                <a:effectLst/>
                <a:latin typeface="Calibri" panose="020F0502020204030204" pitchFamily="34" charset="0"/>
                <a:ea typeface="Calibri" panose="020F0502020204030204" pitchFamily="34" charset="0"/>
                <a:cs typeface="Times New Roman" panose="02020603050405020304" pitchFamily="18" charset="0"/>
              </a:rPr>
              <a:t>The charts show the amount of survivors and deaths between:</a:t>
            </a:r>
          </a:p>
          <a:p>
            <a:pPr lvl="1"/>
            <a:r>
              <a:rPr lang="en-US" sz="1500" dirty="0">
                <a:effectLst/>
                <a:latin typeface="Calibri" panose="020F0502020204030204" pitchFamily="34" charset="0"/>
                <a:ea typeface="Calibri" panose="020F0502020204030204" pitchFamily="34" charset="0"/>
                <a:cs typeface="Times New Roman" panose="02020603050405020304" pitchFamily="18" charset="0"/>
              </a:rPr>
              <a:t>different classes of passengers</a:t>
            </a:r>
          </a:p>
          <a:p>
            <a:pPr lvl="1"/>
            <a:r>
              <a:rPr lang="en-US" sz="1500" dirty="0">
                <a:effectLst/>
                <a:latin typeface="Calibri" panose="020F0502020204030204" pitchFamily="34" charset="0"/>
                <a:ea typeface="Calibri" panose="020F0502020204030204" pitchFamily="34" charset="0"/>
                <a:cs typeface="Times New Roman" panose="02020603050405020304" pitchFamily="18" charset="0"/>
              </a:rPr>
              <a:t>ranges of age</a:t>
            </a:r>
          </a:p>
          <a:p>
            <a:pPr lvl="1"/>
            <a:r>
              <a:rPr lang="en-US" sz="1500" dirty="0">
                <a:effectLst/>
                <a:latin typeface="Calibri" panose="020F0502020204030204" pitchFamily="34" charset="0"/>
                <a:ea typeface="Calibri" panose="020F0502020204030204" pitchFamily="34" charset="0"/>
                <a:cs typeface="Times New Roman" panose="02020603050405020304" pitchFamily="18" charset="0"/>
              </a:rPr>
              <a:t>sibling and spouse relationships,</a:t>
            </a:r>
          </a:p>
          <a:p>
            <a:r>
              <a:rPr lang="en-US" sz="1500" dirty="0">
                <a:latin typeface="Calibri" panose="020F0502020204030204" pitchFamily="34" charset="0"/>
                <a:ea typeface="Calibri" panose="020F0502020204030204" pitchFamily="34" charset="0"/>
                <a:cs typeface="Times New Roman" panose="02020603050405020304" pitchFamily="18" charset="0"/>
              </a:rPr>
              <a:t>T</a:t>
            </a:r>
            <a:r>
              <a:rPr lang="en-US" sz="1500" dirty="0">
                <a:effectLst/>
                <a:latin typeface="Calibri" panose="020F0502020204030204" pitchFamily="34" charset="0"/>
                <a:ea typeface="Calibri" panose="020F0502020204030204" pitchFamily="34" charset="0"/>
                <a:cs typeface="Times New Roman" panose="02020603050405020304" pitchFamily="18" charset="0"/>
              </a:rPr>
              <a:t>he total amount of survivors compared to fatalities is a</a:t>
            </a:r>
            <a:r>
              <a:rPr lang="en-US" sz="1500" dirty="0">
                <a:latin typeface="Calibri" panose="020F0502020204030204" pitchFamily="34" charset="0"/>
                <a:ea typeface="Calibri" panose="020F0502020204030204" pitchFamily="34" charset="0"/>
                <a:cs typeface="Times New Roman" panose="02020603050405020304" pitchFamily="18" charset="0"/>
              </a:rPr>
              <a:t>lso shown</a:t>
            </a:r>
            <a:r>
              <a:rPr lang="en-US" sz="1500" dirty="0">
                <a:effectLst/>
                <a:latin typeface="Calibri" panose="020F0502020204030204" pitchFamily="34" charset="0"/>
                <a:ea typeface="Calibri" panose="020F0502020204030204" pitchFamily="34" charset="0"/>
                <a:cs typeface="Times New Roman" panose="02020603050405020304" pitchFamily="18" charset="0"/>
              </a:rPr>
              <a:t>.</a:t>
            </a:r>
            <a:endParaRPr lang="en-US" sz="1500" dirty="0"/>
          </a:p>
        </p:txBody>
      </p:sp>
      <p:sp>
        <p:nvSpPr>
          <p:cNvPr id="27" name="Rectangle 26">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9144" y="198171"/>
            <a:ext cx="5191082" cy="3104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5BFAC6-634B-4AC6-97A6-3A9E798108A4}"/>
              </a:ext>
            </a:extLst>
          </p:cNvPr>
          <p:cNvPicPr/>
          <p:nvPr/>
        </p:nvPicPr>
        <p:blipFill rotWithShape="1">
          <a:blip r:embed="rId2"/>
          <a:srcRect l="41184" t="18712" r="28752" b="5810"/>
          <a:stretch/>
        </p:blipFill>
        <p:spPr>
          <a:xfrm>
            <a:off x="8859426" y="417768"/>
            <a:ext cx="910517" cy="2665800"/>
          </a:xfrm>
          <a:prstGeom prst="rect">
            <a:avLst/>
          </a:prstGeom>
        </p:spPr>
      </p:pic>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9144" y="3527725"/>
            <a:ext cx="5191082" cy="3104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54F213-22D7-418D-9C74-224A506C9560}"/>
              </a:ext>
            </a:extLst>
          </p:cNvPr>
          <p:cNvPicPr/>
          <p:nvPr/>
        </p:nvPicPr>
        <p:blipFill rotWithShape="1">
          <a:blip r:embed="rId3"/>
          <a:srcRect l="11747" t="8515" r="34616" b="17681"/>
          <a:stretch/>
        </p:blipFill>
        <p:spPr>
          <a:xfrm>
            <a:off x="7651710" y="3747321"/>
            <a:ext cx="3325952" cy="2665800"/>
          </a:xfrm>
          <a:prstGeom prst="rect">
            <a:avLst/>
          </a:prstGeom>
        </p:spPr>
      </p:pic>
      <p:sp>
        <p:nvSpPr>
          <p:cNvPr id="33" name="Rectangle 32">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8773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87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F583-78BF-4C4E-A114-7796599057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78A8915-2904-415F-A391-35DDD598C7C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this class was used to cover data analysis through various means.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Python is a programming language that can be added on through libraries and used as a powerful data manipulation and analysis tool.</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Python can be used for adding, deleting and altering data as well as calculations and creating analytic visualizations.</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The libraries that python utilizes for these tasks are matplotlib,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pandas.</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notebook is a server based solution that is based in python.</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Therefore,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400" dirty="0">
                <a:effectLst/>
                <a:latin typeface="Calibri" panose="020F0502020204030204" pitchFamily="34" charset="0"/>
                <a:ea typeface="Calibri" panose="020F0502020204030204" pitchFamily="34" charset="0"/>
                <a:cs typeface="Times New Roman" panose="02020603050405020304" pitchFamily="18" charset="0"/>
              </a:rPr>
              <a:t> notebook can also utilize the same libraries as python.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Lastly, Tableau provides a user interface approach to data analysis similar to matplotlib in python.</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Tableau can accept various file formats to create a powerful and compatibly data analysis tool.</a:t>
            </a:r>
          </a:p>
          <a:p>
            <a:endParaRPr lang="en-US" dirty="0"/>
          </a:p>
        </p:txBody>
      </p:sp>
    </p:spTree>
    <p:extLst>
      <p:ext uri="{BB962C8B-B14F-4D97-AF65-F5344CB8AC3E}">
        <p14:creationId xmlns:p14="http://schemas.microsoft.com/office/powerpoint/2010/main" val="91084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2D9F-15D6-4260-B4E2-A728CAA706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FF42292-45FA-4483-8CB1-EE0C4488FD6C}"/>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Edureka</a:t>
            </a:r>
            <a:r>
              <a:rPr lang="en-US" sz="1800" dirty="0">
                <a:effectLst/>
                <a:latin typeface="Calibri" panose="020F0502020204030204" pitchFamily="34" charset="0"/>
                <a:ea typeface="Calibri" panose="020F0502020204030204" pitchFamily="34" charset="0"/>
                <a:cs typeface="Times New Roman" panose="02020603050405020304" pitchFamily="18" charset="0"/>
              </a:rPr>
              <a:t>! (Director). (2017, April 19).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Python Matplotlib Tutorial | Matplotlib Tutorial | Python Tutorial | Python Training |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Edureka</a:t>
            </a:r>
            <a:r>
              <a:rPr lang="en-US" sz="1800" dirty="0">
                <a:effectLst/>
                <a:latin typeface="Calibri" panose="020F0502020204030204" pitchFamily="34" charset="0"/>
                <a:ea typeface="Calibri" panose="020F0502020204030204" pitchFamily="34" charset="0"/>
                <a:cs typeface="Times New Roman" panose="02020603050405020304" pitchFamily="18" charset="0"/>
              </a:rPr>
              <a:t> [Video file]. Retrieved February 24, 2021, 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https://www.youtube.com/watch?v=yZTBMMdPOww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NCEI. (n.d.). Storm Events Database. </a:t>
            </a:r>
            <a:r>
              <a:rPr lang="en-US" sz="1800">
                <a:effectLst/>
                <a:latin typeface="Calibri" panose="020F0502020204030204" pitchFamily="34" charset="0"/>
                <a:ea typeface="Calibri" panose="020F0502020204030204" pitchFamily="34" charset="0"/>
                <a:cs typeface="Times New Roman" panose="02020603050405020304" pitchFamily="18" charset="0"/>
              </a:rPr>
              <a:t>Retrieved from </a:t>
            </a:r>
            <a:r>
              <a:rPr lang="en-US"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https://www.ncdc.noaa.gov/stormevents/</a:t>
            </a:r>
            <a:r>
              <a:rPr lang="en-US" sz="18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2491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10DD-B86F-4F42-A889-419261286062}"/>
              </a:ext>
            </a:extLst>
          </p:cNvPr>
          <p:cNvSpPr>
            <a:spLocks noGrp="1"/>
          </p:cNvSpPr>
          <p:nvPr>
            <p:ph type="title"/>
          </p:nvPr>
        </p:nvSpPr>
        <p:spPr/>
        <p:txBody>
          <a:bodyPr/>
          <a:lstStyle/>
          <a:p>
            <a:r>
              <a:rPr lang="en-US" dirty="0"/>
              <a:t>Storm Events – CTEC 128 Report</a:t>
            </a:r>
          </a:p>
        </p:txBody>
      </p:sp>
      <p:sp>
        <p:nvSpPr>
          <p:cNvPr id="3" name="Content Placeholder 2">
            <a:extLst>
              <a:ext uri="{FF2B5EF4-FFF2-40B4-BE49-F238E27FC236}">
                <a16:creationId xmlns:a16="http://schemas.microsoft.com/office/drawing/2014/main" id="{B35AC567-4692-4AF5-8886-16380C708E3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my essay, “Storm Events – Data Science Report”, I tackled the rising threat of global warming and how it affects the insurance industry through increased severity of storm events.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following concept map, I explained how the various factors of global warming affect and increase the severity of storm events.</a:t>
            </a:r>
          </a:p>
          <a:p>
            <a:pPr lvl="1"/>
            <a:r>
              <a:rPr lang="en-US" sz="1400" dirty="0">
                <a:latin typeface="Calibri" panose="020F0502020204030204" pitchFamily="34" charset="0"/>
                <a:ea typeface="Calibri" panose="020F0502020204030204" pitchFamily="34" charset="0"/>
                <a:cs typeface="Times New Roman" panose="02020603050405020304" pitchFamily="18" charset="0"/>
              </a:rPr>
              <a:t>T</a:t>
            </a:r>
            <a:r>
              <a:rPr lang="en-US" sz="1400" dirty="0">
                <a:effectLst/>
                <a:latin typeface="Calibri" panose="020F0502020204030204" pitchFamily="34" charset="0"/>
                <a:ea typeface="Calibri" panose="020F0502020204030204" pitchFamily="34" charset="0"/>
                <a:cs typeface="Times New Roman" panose="02020603050405020304" pitchFamily="18" charset="0"/>
              </a:rPr>
              <a:t>he two main groups affected by these more severe storms are home and building owners and the government.</a:t>
            </a:r>
            <a:endParaRPr lang="en-US" dirty="0"/>
          </a:p>
        </p:txBody>
      </p:sp>
      <p:graphicFrame>
        <p:nvGraphicFramePr>
          <p:cNvPr id="4" name="Diagram 3">
            <a:extLst>
              <a:ext uri="{FF2B5EF4-FFF2-40B4-BE49-F238E27FC236}">
                <a16:creationId xmlns:a16="http://schemas.microsoft.com/office/drawing/2014/main" id="{12D6C830-5CF9-A64C-89B1-B60B3A0754D4}"/>
              </a:ext>
            </a:extLst>
          </p:cNvPr>
          <p:cNvGraphicFramePr/>
          <p:nvPr>
            <p:extLst>
              <p:ext uri="{D42A27DB-BD31-4B8C-83A1-F6EECF244321}">
                <p14:modId xmlns:p14="http://schemas.microsoft.com/office/powerpoint/2010/main" val="28343817"/>
              </p:ext>
            </p:extLst>
          </p:nvPr>
        </p:nvGraphicFramePr>
        <p:xfrm>
          <a:off x="7183119" y="3428998"/>
          <a:ext cx="4745269" cy="3063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AD219F3-6F65-4A48-916B-9C76F8F2CDD1}"/>
              </a:ext>
            </a:extLst>
          </p:cNvPr>
          <p:cNvSpPr txBox="1"/>
          <p:nvPr/>
        </p:nvSpPr>
        <p:spPr>
          <a:xfrm>
            <a:off x="838200" y="3428999"/>
            <a:ext cx="6344920" cy="2849050"/>
          </a:xfrm>
          <a:prstGeom prst="rect">
            <a:avLst/>
          </a:prstGeom>
          <a:noFill/>
        </p:spPr>
        <p:txBody>
          <a:bodyPr wrap="square" rtlCol="0">
            <a:spAutoFit/>
          </a:bodyPr>
          <a:lstStyle/>
          <a:p>
            <a:pPr marL="0" marR="0" indent="22860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t>
            </a:r>
            <a:r>
              <a:rPr lang="en-US" sz="1800" dirty="0">
                <a:effectLst/>
                <a:latin typeface="Calibri" panose="020F0502020204030204" pitchFamily="34" charset="0"/>
                <a:ea typeface="Calibri" panose="020F0502020204030204" pitchFamily="34" charset="0"/>
                <a:cs typeface="Times New Roman" panose="02020603050405020304" pitchFamily="18" charset="0"/>
              </a:rPr>
              <a:t>y research questions for this topic were: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Is there an upward trend in the intensity of storm events?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selected states to study, which has the highest property damage in a specified time period?</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of those five states has the highest number of deaths and injuries?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are the highest costing storm events within the five states?</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Should insurance policies be changed based on the analysis?</a:t>
            </a:r>
          </a:p>
        </p:txBody>
      </p:sp>
    </p:spTree>
    <p:extLst>
      <p:ext uri="{BB962C8B-B14F-4D97-AF65-F5344CB8AC3E}">
        <p14:creationId xmlns:p14="http://schemas.microsoft.com/office/powerpoint/2010/main" val="316608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B2188-88D1-410F-A2CA-49BC58356822}"/>
              </a:ext>
            </a:extLst>
          </p:cNvPr>
          <p:cNvSpPr>
            <a:spLocks noGrp="1"/>
          </p:cNvSpPr>
          <p:nvPr>
            <p:ph type="title"/>
          </p:nvPr>
        </p:nvSpPr>
        <p:spPr>
          <a:xfrm>
            <a:off x="686834" y="1153572"/>
            <a:ext cx="3200400" cy="4461163"/>
          </a:xfrm>
        </p:spPr>
        <p:txBody>
          <a:bodyPr>
            <a:normAutofit/>
          </a:bodyPr>
          <a:lstStyle/>
          <a:p>
            <a:r>
              <a:rPr lang="en-US">
                <a:solidFill>
                  <a:srgbClr val="FFFFFF"/>
                </a:solidFill>
              </a:rPr>
              <a:t>Storm Events (cont.)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B8914C-2B3A-4D00-8714-8BC88B418466}"/>
              </a:ext>
            </a:extLst>
          </p:cNvPr>
          <p:cNvSpPr>
            <a:spLocks noGrp="1"/>
          </p:cNvSpPr>
          <p:nvPr>
            <p:ph idx="1"/>
          </p:nvPr>
        </p:nvSpPr>
        <p:spPr>
          <a:xfrm>
            <a:off x="4447308" y="591344"/>
            <a:ext cx="6906491" cy="5585619"/>
          </a:xfrm>
        </p:spPr>
        <p:txBody>
          <a:bodyPr anchor="ctr">
            <a:normAutofit/>
          </a:bodyPr>
          <a:lstStyle/>
          <a:p>
            <a:r>
              <a:rPr lang="en-US" sz="1500">
                <a:effectLst/>
                <a:latin typeface="Calibri" panose="020F0502020204030204" pitchFamily="34" charset="0"/>
                <a:ea typeface="Calibri" panose="020F0502020204030204" pitchFamily="34" charset="0"/>
                <a:cs typeface="Times New Roman" panose="02020603050405020304" pitchFamily="18" charset="0"/>
              </a:rPr>
              <a:t>The data used in the essay was retrieved from the National Oceanic and Atmospheric Administration (NOAA) database.</a:t>
            </a:r>
          </a:p>
          <a:p>
            <a:r>
              <a:rPr lang="en-US" sz="1500">
                <a:effectLst/>
                <a:latin typeface="Calibri" panose="020F0502020204030204" pitchFamily="34" charset="0"/>
                <a:ea typeface="Calibri" panose="020F0502020204030204" pitchFamily="34" charset="0"/>
                <a:cs typeface="Times New Roman" panose="02020603050405020304" pitchFamily="18" charset="0"/>
              </a:rPr>
              <a:t>The data retrieved contained information on every storm event in the United States from 1950 to the present year, 2018 at the time. </a:t>
            </a:r>
          </a:p>
          <a:p>
            <a:r>
              <a:rPr lang="en-US" sz="1500">
                <a:latin typeface="Calibri" panose="020F0502020204030204" pitchFamily="34" charset="0"/>
                <a:ea typeface="Calibri" panose="020F0502020204030204" pitchFamily="34" charset="0"/>
                <a:cs typeface="Times New Roman" panose="02020603050405020304" pitchFamily="18" charset="0"/>
              </a:rPr>
              <a:t>T</a:t>
            </a:r>
            <a:r>
              <a:rPr lang="en-US" sz="1500">
                <a:effectLst/>
                <a:latin typeface="Calibri" panose="020F0502020204030204" pitchFamily="34" charset="0"/>
                <a:ea typeface="Calibri" panose="020F0502020204030204" pitchFamily="34" charset="0"/>
                <a:cs typeface="Times New Roman" panose="02020603050405020304" pitchFamily="18" charset="0"/>
              </a:rPr>
              <a:t>he time period I focused on was 2005-2018, 2005 being the year Hurricane Katrina devastated the Louisiana region.</a:t>
            </a:r>
          </a:p>
          <a:p>
            <a:r>
              <a:rPr lang="en-US" sz="1500">
                <a:effectLst/>
                <a:latin typeface="Calibri" panose="020F0502020204030204" pitchFamily="34" charset="0"/>
                <a:ea typeface="Calibri" panose="020F0502020204030204" pitchFamily="34" charset="0"/>
                <a:cs typeface="Times New Roman" panose="02020603050405020304" pitchFamily="18" charset="0"/>
              </a:rPr>
              <a:t>The five states chosen for analysis were populous and large area states from the West, Midwest, Southwest, Northeast, and Southeast.</a:t>
            </a:r>
          </a:p>
          <a:p>
            <a:pPr lvl="1"/>
            <a:r>
              <a:rPr lang="en-US" sz="1500">
                <a:effectLst/>
                <a:latin typeface="Calibri" panose="020F0502020204030204" pitchFamily="34" charset="0"/>
                <a:ea typeface="Calibri" panose="020F0502020204030204" pitchFamily="34" charset="0"/>
                <a:cs typeface="Times New Roman" panose="02020603050405020304" pitchFamily="18" charset="0"/>
              </a:rPr>
              <a:t>The states chosen were California for the West, Michigan for the Midwest, Texas for the Southwest, New York for the Northeast, and Florida for the Southeast.</a:t>
            </a:r>
            <a:endParaRPr lang="en-US" sz="1500"/>
          </a:p>
        </p:txBody>
      </p:sp>
    </p:spTree>
    <p:extLst>
      <p:ext uri="{BB962C8B-B14F-4D97-AF65-F5344CB8AC3E}">
        <p14:creationId xmlns:p14="http://schemas.microsoft.com/office/powerpoint/2010/main" val="30438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12C6-2F29-46AF-85E5-5712052F8682}"/>
              </a:ext>
            </a:extLst>
          </p:cNvPr>
          <p:cNvSpPr>
            <a:spLocks noGrp="1"/>
          </p:cNvSpPr>
          <p:nvPr>
            <p:ph type="title"/>
          </p:nvPr>
        </p:nvSpPr>
        <p:spPr/>
        <p:txBody>
          <a:bodyPr/>
          <a:lstStyle/>
          <a:p>
            <a:r>
              <a:rPr lang="en-US" dirty="0"/>
              <a:t>Storm Events (cont.)</a:t>
            </a:r>
          </a:p>
        </p:txBody>
      </p:sp>
      <p:sp>
        <p:nvSpPr>
          <p:cNvPr id="3" name="Content Placeholder 2">
            <a:extLst>
              <a:ext uri="{FF2B5EF4-FFF2-40B4-BE49-F238E27FC236}">
                <a16:creationId xmlns:a16="http://schemas.microsoft.com/office/drawing/2014/main" id="{39753793-F44B-4C48-B367-4A8CCFAC6EAB}"/>
              </a:ext>
            </a:extLst>
          </p:cNvPr>
          <p:cNvSpPr>
            <a:spLocks noGrp="1"/>
          </p:cNvSpPr>
          <p:nvPr>
            <p:ph idx="1"/>
          </p:nvPr>
        </p:nvSpPr>
        <p:spPr>
          <a:xfrm>
            <a:off x="838200" y="1825625"/>
            <a:ext cx="6925121" cy="4847024"/>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visualization shows the average magnitude for all applicable storm events for each year within the states.</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This shows that storm events were rising moderately before 2016 and jumped for both 2017 and 18.</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second visualization shows the amount of property damage in each state for 2018. </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For Florida, Hurricane Michael was removed from the dataset to reduce bias from the outlier. </a:t>
            </a:r>
          </a:p>
          <a:p>
            <a:pPr lvl="1"/>
            <a:r>
              <a:rPr lang="en-US" sz="1400" dirty="0">
                <a:latin typeface="Calibri" panose="020F0502020204030204" pitchFamily="34" charset="0"/>
                <a:ea typeface="Calibri" panose="020F0502020204030204" pitchFamily="34" charset="0"/>
                <a:cs typeface="Times New Roman" panose="02020603050405020304" pitchFamily="18" charset="0"/>
              </a:rPr>
              <a:t>P</a:t>
            </a:r>
            <a:r>
              <a:rPr lang="en-US" sz="1400" dirty="0">
                <a:effectLst/>
                <a:latin typeface="Calibri" panose="020F0502020204030204" pitchFamily="34" charset="0"/>
                <a:ea typeface="Calibri" panose="020F0502020204030204" pitchFamily="34" charset="0"/>
                <a:cs typeface="Times New Roman" panose="02020603050405020304" pitchFamily="18" charset="0"/>
              </a:rPr>
              <a:t>roperty costs are around the same for Michigan, New York, and Texas, while Florida and California invoke lower costs.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5" name="Chart 4">
            <a:extLst>
              <a:ext uri="{FF2B5EF4-FFF2-40B4-BE49-F238E27FC236}">
                <a16:creationId xmlns:a16="http://schemas.microsoft.com/office/drawing/2014/main" id="{5F8BE7FE-181B-5E49-816E-2EF373CF4E39}"/>
              </a:ext>
            </a:extLst>
          </p:cNvPr>
          <p:cNvGraphicFramePr/>
          <p:nvPr>
            <p:extLst>
              <p:ext uri="{D42A27DB-BD31-4B8C-83A1-F6EECF244321}">
                <p14:modId xmlns:p14="http://schemas.microsoft.com/office/powerpoint/2010/main" val="1122033092"/>
              </p:ext>
            </p:extLst>
          </p:nvPr>
        </p:nvGraphicFramePr>
        <p:xfrm>
          <a:off x="7763321" y="1690688"/>
          <a:ext cx="4290695" cy="17383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13DADC9-9FF2-F148-99A4-7A34B1CF3DD0}"/>
              </a:ext>
            </a:extLst>
          </p:cNvPr>
          <p:cNvGraphicFramePr/>
          <p:nvPr>
            <p:extLst>
              <p:ext uri="{D42A27DB-BD31-4B8C-83A1-F6EECF244321}">
                <p14:modId xmlns:p14="http://schemas.microsoft.com/office/powerpoint/2010/main" val="1722153894"/>
              </p:ext>
            </p:extLst>
          </p:nvPr>
        </p:nvGraphicFramePr>
        <p:xfrm>
          <a:off x="7835393" y="3494028"/>
          <a:ext cx="4146550" cy="26708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450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B5F8-6F75-4A41-B154-A0736B955A00}"/>
              </a:ext>
            </a:extLst>
          </p:cNvPr>
          <p:cNvSpPr>
            <a:spLocks noGrp="1"/>
          </p:cNvSpPr>
          <p:nvPr>
            <p:ph type="title"/>
          </p:nvPr>
        </p:nvSpPr>
        <p:spPr/>
        <p:txBody>
          <a:bodyPr/>
          <a:lstStyle/>
          <a:p>
            <a:r>
              <a:rPr lang="en-US" dirty="0"/>
              <a:t>Storm Events (cont.)</a:t>
            </a:r>
          </a:p>
        </p:txBody>
      </p:sp>
      <p:sp>
        <p:nvSpPr>
          <p:cNvPr id="3" name="Content Placeholder 2">
            <a:extLst>
              <a:ext uri="{FF2B5EF4-FFF2-40B4-BE49-F238E27FC236}">
                <a16:creationId xmlns:a16="http://schemas.microsoft.com/office/drawing/2014/main" id="{6C376375-2928-4819-90C6-EF42BE22563E}"/>
              </a:ext>
            </a:extLst>
          </p:cNvPr>
          <p:cNvSpPr>
            <a:spLocks noGrp="1"/>
          </p:cNvSpPr>
          <p:nvPr>
            <p:ph idx="1"/>
          </p:nvPr>
        </p:nvSpPr>
        <p:spPr>
          <a:xfrm>
            <a:off x="838200" y="1825625"/>
            <a:ext cx="525780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third visualization depicts the number of direct and indirect deaths caused by storm events for the entire selected time period grouped by state.</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In this figure, Texas outclasses the other states, but California and Florida hold higher numbers of deaths compared to property costs.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fourth visualization depicts the number of direct and indirect injuries caused by storm events for the entire selected time period grouped by state.</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Texas outclasses the other states again, but the numbers for the four other states are closer in value than before.</a:t>
            </a:r>
          </a:p>
          <a:p>
            <a:endParaRPr lang="en-US" dirty="0"/>
          </a:p>
        </p:txBody>
      </p:sp>
      <p:graphicFrame>
        <p:nvGraphicFramePr>
          <p:cNvPr id="5" name="Chart 4">
            <a:extLst>
              <a:ext uri="{FF2B5EF4-FFF2-40B4-BE49-F238E27FC236}">
                <a16:creationId xmlns:a16="http://schemas.microsoft.com/office/drawing/2014/main" id="{CD058C9F-561D-8840-B5C4-F887C688F1AF}"/>
              </a:ext>
            </a:extLst>
          </p:cNvPr>
          <p:cNvGraphicFramePr/>
          <p:nvPr>
            <p:extLst>
              <p:ext uri="{D42A27DB-BD31-4B8C-83A1-F6EECF244321}">
                <p14:modId xmlns:p14="http://schemas.microsoft.com/office/powerpoint/2010/main" val="3116876537"/>
              </p:ext>
            </p:extLst>
          </p:nvPr>
        </p:nvGraphicFramePr>
        <p:xfrm>
          <a:off x="7367905" y="1381429"/>
          <a:ext cx="3985895" cy="20475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3ABB1D3-5C91-AD4F-899D-E426D1C96935}"/>
              </a:ext>
            </a:extLst>
          </p:cNvPr>
          <p:cNvGraphicFramePr/>
          <p:nvPr>
            <p:extLst>
              <p:ext uri="{D42A27DB-BD31-4B8C-83A1-F6EECF244321}">
                <p14:modId xmlns:p14="http://schemas.microsoft.com/office/powerpoint/2010/main" val="3575508283"/>
              </p:ext>
            </p:extLst>
          </p:nvPr>
        </p:nvGraphicFramePr>
        <p:xfrm>
          <a:off x="7367905" y="3429000"/>
          <a:ext cx="3985895" cy="27479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449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47C6-5758-420D-B7CD-BDE3FB9305B1}"/>
              </a:ext>
            </a:extLst>
          </p:cNvPr>
          <p:cNvSpPr>
            <a:spLocks noGrp="1"/>
          </p:cNvSpPr>
          <p:nvPr>
            <p:ph type="title"/>
          </p:nvPr>
        </p:nvSpPr>
        <p:spPr/>
        <p:txBody>
          <a:bodyPr/>
          <a:lstStyle/>
          <a:p>
            <a:r>
              <a:rPr lang="en-US" dirty="0"/>
              <a:t>Storm Events (cont.)</a:t>
            </a:r>
          </a:p>
        </p:txBody>
      </p:sp>
      <p:sp>
        <p:nvSpPr>
          <p:cNvPr id="3" name="Content Placeholder 2">
            <a:extLst>
              <a:ext uri="{FF2B5EF4-FFF2-40B4-BE49-F238E27FC236}">
                <a16:creationId xmlns:a16="http://schemas.microsoft.com/office/drawing/2014/main" id="{5DF08029-9C00-4543-BF01-C8DA1813FC0E}"/>
              </a:ext>
            </a:extLst>
          </p:cNvPr>
          <p:cNvSpPr>
            <a:spLocks noGrp="1"/>
          </p:cNvSpPr>
          <p:nvPr>
            <p:ph idx="1"/>
          </p:nvPr>
        </p:nvSpPr>
        <p:spPr>
          <a:xfrm>
            <a:off x="838200" y="1825625"/>
            <a:ext cx="6136532"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Lastly, the highest costing individual storm events for the states within 2018 were depicted.</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This shows what storm events are most likely to affect what area for insurance companies to adjust their rates and protections by region.</a:t>
            </a:r>
          </a:p>
          <a:p>
            <a:pPr lvl="1"/>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data:</a:t>
            </a:r>
          </a:p>
          <a:p>
            <a:pPr lvl="1"/>
            <a:r>
              <a:rPr lang="en-US" sz="1400" dirty="0">
                <a:latin typeface="Calibri" panose="020F0502020204030204" pitchFamily="34" charset="0"/>
                <a:ea typeface="Calibri" panose="020F0502020204030204" pitchFamily="34" charset="0"/>
                <a:cs typeface="Times New Roman" panose="02020603050405020304" pitchFamily="18" charset="0"/>
              </a:rPr>
              <a:t>I</a:t>
            </a:r>
            <a:r>
              <a:rPr lang="en-US" sz="1400" dirty="0">
                <a:effectLst/>
                <a:latin typeface="Calibri" panose="020F0502020204030204" pitchFamily="34" charset="0"/>
                <a:ea typeface="Calibri" panose="020F0502020204030204" pitchFamily="34" charset="0"/>
                <a:cs typeface="Times New Roman" panose="02020603050405020304" pitchFamily="18" charset="0"/>
              </a:rPr>
              <a:t>t was determined that Texas is a very high-risk state in terms of storm events.</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Florida was also determined to be a higher-than-average risk.</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Michigan and New York were found to have more damages relating to rain and windstorm events, while California was determined to have costs mainly relating to fires.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information was then used to recommend policy changes and coverage for insurance within these regions.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6A97229-C683-B741-B4E3-B459D80C2F7B}"/>
              </a:ext>
            </a:extLst>
          </p:cNvPr>
          <p:cNvGraphicFramePr/>
          <p:nvPr>
            <p:extLst>
              <p:ext uri="{D42A27DB-BD31-4B8C-83A1-F6EECF244321}">
                <p14:modId xmlns:p14="http://schemas.microsoft.com/office/powerpoint/2010/main" val="3227550784"/>
              </p:ext>
            </p:extLst>
          </p:nvPr>
        </p:nvGraphicFramePr>
        <p:xfrm>
          <a:off x="6974732" y="1695751"/>
          <a:ext cx="4884420" cy="27526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018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68948-19E8-4D08-B3D4-AF91DF82FF35}"/>
              </a:ext>
            </a:extLst>
          </p:cNvPr>
          <p:cNvSpPr>
            <a:spLocks noGrp="1"/>
          </p:cNvSpPr>
          <p:nvPr>
            <p:ph type="title"/>
          </p:nvPr>
        </p:nvSpPr>
        <p:spPr>
          <a:xfrm>
            <a:off x="1171074" y="1396686"/>
            <a:ext cx="3240506" cy="4064628"/>
          </a:xfrm>
        </p:spPr>
        <p:txBody>
          <a:bodyPr>
            <a:normAutofit/>
          </a:bodyPr>
          <a:lstStyle/>
          <a:p>
            <a:r>
              <a:rPr lang="en-US">
                <a:solidFill>
                  <a:srgbClr val="FFFFFF"/>
                </a:solidFill>
              </a:rPr>
              <a:t>CTEC 298 Material</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20E7135-6C60-45A1-ACF9-7525878B8EF0}"/>
              </a:ext>
            </a:extLst>
          </p:cNvPr>
          <p:cNvSpPr>
            <a:spLocks noGrp="1"/>
          </p:cNvSpPr>
          <p:nvPr>
            <p:ph idx="1"/>
          </p:nvPr>
        </p:nvSpPr>
        <p:spPr>
          <a:xfrm>
            <a:off x="5370153" y="1526033"/>
            <a:ext cx="6098758" cy="4936187"/>
          </a:xfrm>
        </p:spPr>
        <p:txBody>
          <a:bodyPr>
            <a:normAutofit fontScale="25000" lnSpcReduction="20000"/>
          </a:bodyPr>
          <a:lstStyle/>
          <a:p>
            <a:r>
              <a:rPr lang="en-US" sz="5600" dirty="0"/>
              <a:t>In this CTEC 298 class, I was responsible for completing the python tutorials within Dataquest, python tutorials on conditional statements, dictionaries, functions, tutorials on </a:t>
            </a:r>
            <a:r>
              <a:rPr lang="en-US" sz="5600" dirty="0" err="1"/>
              <a:t>juptyer</a:t>
            </a:r>
            <a:r>
              <a:rPr lang="en-US" sz="5600" dirty="0"/>
              <a:t> notebook, matplotlib, pandas, </a:t>
            </a:r>
            <a:r>
              <a:rPr lang="en-US" sz="5600" dirty="0" err="1"/>
              <a:t>numpy</a:t>
            </a:r>
            <a:r>
              <a:rPr lang="en-US" sz="5600" dirty="0"/>
              <a:t>, and Tableau.</a:t>
            </a:r>
          </a:p>
          <a:p>
            <a:r>
              <a:rPr lang="en-US" sz="5600" dirty="0"/>
              <a:t>The python tutorials within Dataquest, as well as the ones relating to conditional statements, dictionaries and functions were all geared towards learning the basics of python.</a:t>
            </a:r>
          </a:p>
          <a:p>
            <a:r>
              <a:rPr lang="en-US" sz="5600" dirty="0"/>
              <a:t>The </a:t>
            </a:r>
            <a:r>
              <a:rPr lang="en-US" sz="5600" dirty="0" err="1"/>
              <a:t>jupyter</a:t>
            </a:r>
            <a:r>
              <a:rPr lang="en-US" sz="5600" dirty="0"/>
              <a:t> notebook tutorial explained how to set up a </a:t>
            </a:r>
            <a:r>
              <a:rPr lang="en-US" sz="5600" dirty="0" err="1"/>
              <a:t>jupyter</a:t>
            </a:r>
            <a:r>
              <a:rPr lang="en-US" sz="5600" dirty="0"/>
              <a:t> notebook. The tutorial also detailed how to interact, store, and save data within the </a:t>
            </a:r>
            <a:r>
              <a:rPr lang="en-US" sz="5600" dirty="0" err="1"/>
              <a:t>jupyter</a:t>
            </a:r>
            <a:r>
              <a:rPr lang="en-US" sz="5600" dirty="0"/>
              <a:t> notebook.</a:t>
            </a:r>
          </a:p>
          <a:p>
            <a:r>
              <a:rPr lang="en-US" sz="5600" dirty="0"/>
              <a:t>The matplotlib tutorials explained how to install and use the matplotlib library within python. This library can be used to create graphs and charts from data for powerful analysis. The tutorials showed how to create basic plots, stack plots, pie charts, bar graphs, scatter plots, and histograms.</a:t>
            </a:r>
          </a:p>
          <a:p>
            <a:r>
              <a:rPr lang="en-US" sz="5600" dirty="0"/>
              <a:t>The pandas tutorial showed how to install and use the pandas library within python which allows for powerful and easy data manipulation within the language. This library can be used to create or import </a:t>
            </a:r>
            <a:r>
              <a:rPr lang="en-US" sz="5600" dirty="0" err="1"/>
              <a:t>dataframes</a:t>
            </a:r>
            <a:r>
              <a:rPr lang="en-US" sz="5600" dirty="0"/>
              <a:t>. This can also be paired with other libraries for even more powerful analysis.</a:t>
            </a:r>
          </a:p>
          <a:p>
            <a:r>
              <a:rPr lang="en-US" sz="5600" dirty="0"/>
              <a:t>The </a:t>
            </a:r>
            <a:r>
              <a:rPr lang="en-US" sz="5600" dirty="0" err="1"/>
              <a:t>numpy</a:t>
            </a:r>
            <a:r>
              <a:rPr lang="en-US" sz="5600" dirty="0"/>
              <a:t> tutorial explained how to install and use the </a:t>
            </a:r>
            <a:r>
              <a:rPr lang="en-US" sz="5600" dirty="0" err="1"/>
              <a:t>numpy</a:t>
            </a:r>
            <a:r>
              <a:rPr lang="en-US" sz="5600" dirty="0"/>
              <a:t> library within python which provides support for larger and multi-dimensional arrays and matrices as well as powerful mathematical calculations and operational analysis on various numbers and figures within python.</a:t>
            </a:r>
          </a:p>
          <a:p>
            <a:r>
              <a:rPr lang="en-US" sz="5600" dirty="0"/>
              <a:t>Lastly, the Tableau tutorial showed how to install and use Tableau to create visualizations that can be useful for data analysis. Tableau provides a user interface approach to create visualizations, while matplotlib focuses on the coding interface. Multiple file formats can be imported to Tableau, providing a very powerful and compatible analysis tool.</a:t>
            </a:r>
          </a:p>
          <a:p>
            <a:endParaRPr lang="en-US" sz="900" dirty="0"/>
          </a:p>
        </p:txBody>
      </p:sp>
    </p:spTree>
    <p:extLst>
      <p:ext uri="{BB962C8B-B14F-4D97-AF65-F5344CB8AC3E}">
        <p14:creationId xmlns:p14="http://schemas.microsoft.com/office/powerpoint/2010/main" val="229232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331C1-0CF4-4CD6-8FF6-E4DDB9DCF4A1}"/>
              </a:ext>
            </a:extLst>
          </p:cNvPr>
          <p:cNvSpPr>
            <a:spLocks noGrp="1"/>
          </p:cNvSpPr>
          <p:nvPr>
            <p:ph type="title"/>
          </p:nvPr>
        </p:nvSpPr>
        <p:spPr>
          <a:xfrm>
            <a:off x="589560" y="856180"/>
            <a:ext cx="5279408" cy="1128068"/>
          </a:xfrm>
        </p:spPr>
        <p:txBody>
          <a:bodyPr anchor="ctr">
            <a:normAutofit/>
          </a:bodyPr>
          <a:lstStyle/>
          <a:p>
            <a:r>
              <a:rPr lang="en-US" sz="4000"/>
              <a:t>Matplotlib Plots</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1C17B1-35CE-46C0-88AD-0A6C20AFA394}"/>
              </a:ext>
            </a:extLst>
          </p:cNvPr>
          <p:cNvSpPr>
            <a:spLocks noGrp="1"/>
          </p:cNvSpPr>
          <p:nvPr>
            <p:ph idx="1"/>
          </p:nvPr>
        </p:nvSpPr>
        <p:spPr>
          <a:xfrm>
            <a:off x="590719" y="2330505"/>
            <a:ext cx="5278066" cy="3979585"/>
          </a:xfrm>
        </p:spPr>
        <p:txBody>
          <a:bodyPr anchor="ctr">
            <a:normAutofit/>
          </a:bodyPr>
          <a:lstStyle/>
          <a:p>
            <a:r>
              <a:rPr lang="en-US" sz="2000">
                <a:effectLst/>
                <a:latin typeface="Calibri" panose="020F0502020204030204" pitchFamily="34" charset="0"/>
                <a:ea typeface="Calibri" panose="020F0502020204030204" pitchFamily="34" charset="0"/>
                <a:cs typeface="Times New Roman" panose="02020603050405020304" pitchFamily="18" charset="0"/>
              </a:rPr>
              <a:t>A simple plot is used to chart data on a table and can compare values to each other, or potentially show trends within data.</a:t>
            </a:r>
          </a:p>
          <a:p>
            <a:endParaRPr lang="en-US" sz="2000"/>
          </a:p>
          <a:p>
            <a:endParaRPr lang="en-US" sz="2000"/>
          </a:p>
          <a:p>
            <a:endParaRPr lang="en-US" sz="2000"/>
          </a:p>
          <a:p>
            <a:r>
              <a:rPr lang="en-US" sz="2000">
                <a:effectLst/>
                <a:latin typeface="Calibri" panose="020F0502020204030204" pitchFamily="34" charset="0"/>
                <a:ea typeface="Calibri" panose="020F0502020204030204" pitchFamily="34" charset="0"/>
                <a:cs typeface="Times New Roman" panose="02020603050405020304" pitchFamily="18" charset="0"/>
              </a:rPr>
              <a:t>A bar graph represents the values of data as rectangles with different heights. These graphs can be used to depict which category or piece of data has more or less value. </a:t>
            </a:r>
            <a:endParaRPr lang="en-US"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4E4956-1A70-4659-B914-3F3D4057986D}"/>
              </a:ext>
            </a:extLst>
          </p:cNvPr>
          <p:cNvPicPr/>
          <p:nvPr/>
        </p:nvPicPr>
        <p:blipFill rotWithShape="1">
          <a:blip r:embed="rId2">
            <a:extLst>
              <a:ext uri="{28A0092B-C50C-407E-A947-70E740481C1C}">
                <a14:useLocalDpi xmlns:a14="http://schemas.microsoft.com/office/drawing/2010/main" val="0"/>
              </a:ext>
            </a:extLst>
          </a:blip>
          <a:srcRect t="9262" r="3" b="12035"/>
          <a:stretch/>
        </p:blipFill>
        <p:spPr>
          <a:xfrm>
            <a:off x="7083423" y="581892"/>
            <a:ext cx="4397433"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645756-3802-4E42-8A73-A79FECD76130}"/>
              </a:ext>
            </a:extLst>
          </p:cNvPr>
          <p:cNvPicPr/>
          <p:nvPr/>
        </p:nvPicPr>
        <p:blipFill rotWithShape="1">
          <a:blip r:embed="rId3">
            <a:extLst>
              <a:ext uri="{28A0092B-C50C-407E-A947-70E740481C1C}">
                <a14:useLocalDpi xmlns:a14="http://schemas.microsoft.com/office/drawing/2010/main" val="0"/>
              </a:ext>
            </a:extLst>
          </a:blip>
          <a:srcRect t="13879" r="-3" b="8617"/>
          <a:stretch/>
        </p:blipFill>
        <p:spPr>
          <a:xfrm>
            <a:off x="7083423" y="3707894"/>
            <a:ext cx="4395569" cy="2518756"/>
          </a:xfrm>
          <a:prstGeom prst="rect">
            <a:avLst/>
          </a:prstGeom>
        </p:spPr>
      </p:pic>
    </p:spTree>
    <p:extLst>
      <p:ext uri="{BB962C8B-B14F-4D97-AF65-F5344CB8AC3E}">
        <p14:creationId xmlns:p14="http://schemas.microsoft.com/office/powerpoint/2010/main" val="326669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ACADC-12D5-4DE9-B6BF-59028343C7CE}"/>
              </a:ext>
            </a:extLst>
          </p:cNvPr>
          <p:cNvSpPr>
            <a:spLocks noGrp="1"/>
          </p:cNvSpPr>
          <p:nvPr>
            <p:ph type="title"/>
          </p:nvPr>
        </p:nvSpPr>
        <p:spPr>
          <a:xfrm>
            <a:off x="589560" y="856180"/>
            <a:ext cx="5279408" cy="1128068"/>
          </a:xfrm>
        </p:spPr>
        <p:txBody>
          <a:bodyPr anchor="ctr">
            <a:normAutofit/>
          </a:bodyPr>
          <a:lstStyle/>
          <a:p>
            <a:r>
              <a:rPr lang="en-US" sz="4000"/>
              <a:t>Matplotlib Plots (cont.)</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74264A-92CE-4459-9101-8F0E6F408FF5}"/>
              </a:ext>
            </a:extLst>
          </p:cNvPr>
          <p:cNvSpPr>
            <a:spLocks noGrp="1"/>
          </p:cNvSpPr>
          <p:nvPr>
            <p:ph idx="1"/>
          </p:nvPr>
        </p:nvSpPr>
        <p:spPr>
          <a:xfrm>
            <a:off x="590719" y="2330505"/>
            <a:ext cx="5278066" cy="3979585"/>
          </a:xfrm>
        </p:spPr>
        <p:txBody>
          <a:bodyPr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Stack graphs show values of data on top of each other or next to each other in the same column. These graphs can be used to portray the importance of individual pieces as well as the whole value. </a:t>
            </a:r>
          </a:p>
          <a:p>
            <a:endParaRPr lang="en-US" sz="1800" dirty="0">
              <a:latin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Histograms are graphs that show a representation of grouped data based on certain ranges. </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Like a bar graph, it depicts the data as rectangles, representative of the various ranges. </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However, unlike a bar graph, histograms show the value of a range of data, rather than an individual value.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7FFCDC5D-5BEB-4929-8C31-886BB5F8A6E7}"/>
              </a:ext>
            </a:extLst>
          </p:cNvPr>
          <p:cNvPicPr/>
          <p:nvPr/>
        </p:nvPicPr>
        <p:blipFill rotWithShape="1">
          <a:blip r:embed="rId2"/>
          <a:srcRect t="10044" r="-4" b="9805"/>
          <a:stretch/>
        </p:blipFill>
        <p:spPr>
          <a:xfrm>
            <a:off x="7083423" y="581892"/>
            <a:ext cx="4397433"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9F710DCC-7454-4CA7-9038-C6E80704DB51}"/>
              </a:ext>
            </a:extLst>
          </p:cNvPr>
          <p:cNvPicPr/>
          <p:nvPr/>
        </p:nvPicPr>
        <p:blipFill rotWithShape="1">
          <a:blip r:embed="rId3">
            <a:extLst>
              <a:ext uri="{28A0092B-C50C-407E-A947-70E740481C1C}">
                <a14:useLocalDpi xmlns:a14="http://schemas.microsoft.com/office/drawing/2010/main" val="0"/>
              </a:ext>
            </a:extLst>
          </a:blip>
          <a:srcRect t="21308" r="-3" b="1187"/>
          <a:stretch/>
        </p:blipFill>
        <p:spPr>
          <a:xfrm>
            <a:off x="7083423" y="3707894"/>
            <a:ext cx="4395569" cy="2518756"/>
          </a:xfrm>
          <a:prstGeom prst="rect">
            <a:avLst/>
          </a:prstGeom>
        </p:spPr>
      </p:pic>
    </p:spTree>
    <p:extLst>
      <p:ext uri="{BB962C8B-B14F-4D97-AF65-F5344CB8AC3E}">
        <p14:creationId xmlns:p14="http://schemas.microsoft.com/office/powerpoint/2010/main" val="857920842"/>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1547</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Summary of Storm Events and Data Analysis</vt:lpstr>
      <vt:lpstr>Storm Events – CTEC 128 Report</vt:lpstr>
      <vt:lpstr>Storm Events (cont.)</vt:lpstr>
      <vt:lpstr>Storm Events (cont.)</vt:lpstr>
      <vt:lpstr>Storm Events (cont.)</vt:lpstr>
      <vt:lpstr>Storm Events (cont.)</vt:lpstr>
      <vt:lpstr>CTEC 298 Material</vt:lpstr>
      <vt:lpstr>Matplotlib Plots</vt:lpstr>
      <vt:lpstr>Matplotlib Plots (cont.)</vt:lpstr>
      <vt:lpstr>Matplotlib Plots (cont.)</vt:lpstr>
      <vt:lpstr>Tableau Plots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Storm Events and Data Analysis</dc:title>
  <dc:creator>Daniel D Clark</dc:creator>
  <cp:lastModifiedBy>Daniel D Clark</cp:lastModifiedBy>
  <cp:revision>4</cp:revision>
  <dcterms:created xsi:type="dcterms:W3CDTF">2021-03-11T20:30:15Z</dcterms:created>
  <dcterms:modified xsi:type="dcterms:W3CDTF">2021-03-11T21:00:51Z</dcterms:modified>
</cp:coreProperties>
</file>