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6"/>
  </p:notesMasterIdLst>
  <p:sldIdLst>
    <p:sldId id="292" r:id="rId4"/>
    <p:sldId id="291" r:id="rId5"/>
    <p:sldId id="298" r:id="rId7"/>
    <p:sldId id="307" r:id="rId8"/>
    <p:sldId id="299" r:id="rId9"/>
    <p:sldId id="297" r:id="rId10"/>
    <p:sldId id="305" r:id="rId11"/>
    <p:sldId id="300" r:id="rId12"/>
    <p:sldId id="296" r:id="rId13"/>
    <p:sldId id="290" r:id="rId14"/>
    <p:sldId id="301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2C"/>
    <a:srgbClr val="F3F3F3"/>
    <a:srgbClr val="F7FCFE"/>
    <a:srgbClr val="FFFFFC"/>
    <a:srgbClr val="FFFFFF"/>
    <a:srgbClr val="E6E6E6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18" autoAdjust="0"/>
  </p:normalViewPr>
  <p:slideViewPr>
    <p:cSldViewPr snapToGrid="0" showGuides="1">
      <p:cViewPr varScale="1">
        <p:scale>
          <a:sx n="89" d="100"/>
          <a:sy n="89" d="100"/>
        </p:scale>
        <p:origin x="432" y="48"/>
      </p:cViewPr>
      <p:guideLst>
        <p:guide orient="horz" pos="207"/>
        <p:guide orient="horz" pos="4210"/>
        <p:guide pos="258"/>
        <p:guide pos="7449"/>
        <p:guide orient="horz" pos="530"/>
        <p:guide orient="horz" pos="733"/>
        <p:guide orient="horz" pos="4080"/>
        <p:guide orient="horz" pos="38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188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E5D49-73DC-4F12-9286-E1E270B96B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2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3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6" Type="http://schemas.openxmlformats.org/officeDocument/2006/relationships/tags" Target="../tags/tag3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formiddle1\\02\subject_holdleft_130,158,155_0_staid_full_0.png" TargetMode="External"/><Relationship Id="rId3" Type="http://schemas.openxmlformats.org/officeDocument/2006/relationships/image" Target="../media/image7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5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6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6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8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79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8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0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4" Type="http://schemas.openxmlformats.org/officeDocument/2006/relationships/tags" Target="../tags/tag109.xml"/><Relationship Id="rId13" Type="http://schemas.openxmlformats.org/officeDocument/2006/relationships/tags" Target="../tags/tag108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1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2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6" Type="http://schemas.openxmlformats.org/officeDocument/2006/relationships/tags" Target="../tags/tag129.xml"/><Relationship Id="rId15" Type="http://schemas.openxmlformats.org/officeDocument/2006/relationships/tags" Target="../tags/tag128.xml"/><Relationship Id="rId14" Type="http://schemas.openxmlformats.org/officeDocument/2006/relationships/tags" Target="../tags/tag127.xml"/><Relationship Id="rId13" Type="http://schemas.openxmlformats.org/officeDocument/2006/relationships/tags" Target="../tags/tag126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9.png"/><Relationship Id="rId6" Type="http://schemas.openxmlformats.org/officeDocument/2006/relationships/tags" Target="../tags/tag13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8.png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533" b="42187"/>
          <a:stretch>
            <a:fillRect/>
          </a:stretch>
        </p:blipFill>
        <p:spPr>
          <a:xfrm>
            <a:off x="0" y="279400"/>
            <a:ext cx="121920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5000">
        <p14:ripple/>
      </p:transition>
    </mc:Choice>
    <mc:Fallback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3212149" y="3174047"/>
            <a:ext cx="5767705" cy="835660"/>
          </a:xfrm>
        </p:spPr>
        <p:txBody>
          <a:bodyPr vert="horz" wrap="square" lIns="90000" tIns="46800" rIns="9000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spc="4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3212149" y="4212907"/>
            <a:ext cx="5767705" cy="715010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5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634365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6"/>
            </p:custDataLst>
          </p:nvPr>
        </p:nvSpPr>
        <p:spPr>
          <a:xfrm>
            <a:off x="3201035" y="2530158"/>
            <a:ext cx="5789930" cy="1398905"/>
          </a:xfrm>
        </p:spPr>
        <p:txBody>
          <a:bodyPr vert="horz" wrap="square" lIns="90000" tIns="46800" rIns="90000" bIns="4680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3233057" y="3929063"/>
            <a:ext cx="5554981" cy="476250"/>
          </a:xfrm>
        </p:spPr>
        <p:txBody>
          <a:bodyPr>
            <a:normAutofit/>
          </a:bodyPr>
          <a:lstStyle>
            <a:lvl1pPr marL="0" indent="0" algn="dist">
              <a:buNone/>
              <a:defRPr sz="2000"/>
            </a:lvl1pPr>
          </a:lstStyle>
          <a:p>
            <a:pPr lvl="0"/>
            <a:r>
              <a:rPr lang="zh-CN" altLang="en-US" dirty="0"/>
              <a:t>单击此处编辑副标题内容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6"/>
          <a:stretch>
            <a:fillRect/>
          </a:stretch>
        </p:blipFill>
        <p:spPr>
          <a:xfrm>
            <a:off x="0" y="0"/>
            <a:ext cx="12798980" cy="1828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533" b="42187"/>
          <a:stretch>
            <a:fillRect/>
          </a:stretch>
        </p:blipFill>
        <p:spPr>
          <a:xfrm>
            <a:off x="0" y="4203700"/>
            <a:ext cx="121920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5000">
        <p14:doors dir="vert"/>
      </p:transition>
    </mc:Choice>
    <mc:Fallback>
      <p:transition spd="slow" advClick="0" advTm="5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343650"/>
            <a:ext cx="720090" cy="51435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34365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480" y="5701030"/>
            <a:ext cx="1619885" cy="115760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701030"/>
            <a:ext cx="1619885" cy="1157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0" t="25926" r="6454" b="19429"/>
          <a:stretch>
            <a:fillRect/>
          </a:stretch>
        </p:blipFill>
        <p:spPr>
          <a:xfrm>
            <a:off x="0" y="1607157"/>
            <a:ext cx="12192000" cy="5250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  <a:endParaRPr lang="zh-CN" altLang="en-US" sz="3600" b="1" dirty="0">
              <a:solidFill>
                <a:srgbClr val="595959"/>
              </a:solidFill>
              <a:latin typeface="腾祥铁山楷书简繁合集" panose="01010104010101010101" pitchFamily="2" charset="-122"/>
              <a:ea typeface="腾祥铁山楷书简繁合集" panose="0101010401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  <a:endParaRPr lang="zh-CN" altLang="en-US" sz="3600" b="1" dirty="0">
              <a:solidFill>
                <a:srgbClr val="595959"/>
              </a:solidFill>
              <a:latin typeface="腾祥铁山楷书简繁合集" panose="01010104010101010101" pitchFamily="2" charset="-122"/>
              <a:ea typeface="腾祥铁山楷书简繁合集" panose="0101010401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switch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  <a:endParaRPr lang="zh-CN" altLang="en-US" sz="3600" b="1" dirty="0">
              <a:solidFill>
                <a:srgbClr val="595959"/>
              </a:solidFill>
              <a:latin typeface="腾祥铁山楷书简繁合集" panose="01010104010101010101" pitchFamily="2" charset="-122"/>
              <a:ea typeface="腾祥铁山楷书简繁合集" panose="0101010401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flip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  <a:endParaRPr lang="zh-CN" altLang="en-US" sz="3600" b="1" dirty="0">
              <a:solidFill>
                <a:srgbClr val="595959"/>
              </a:solidFill>
              <a:latin typeface="腾祥铁山楷书简繁合集" panose="01010104010101010101" pitchFamily="2" charset="-122"/>
              <a:ea typeface="腾祥铁山楷书简繁合集" panose="0101010401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gallery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6"/>
          <a:stretch>
            <a:fillRect/>
          </a:stretch>
        </p:blipFill>
        <p:spPr>
          <a:xfrm>
            <a:off x="0" y="0"/>
            <a:ext cx="12798980" cy="1828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533" b="42187"/>
          <a:stretch>
            <a:fillRect/>
          </a:stretch>
        </p:blipFill>
        <p:spPr>
          <a:xfrm>
            <a:off x="0" y="4203700"/>
            <a:ext cx="121920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:blinds dir="vert"/>
      </p:transition>
    </mc:Choice>
    <mc:Fallback>
      <p:transition spd="slow" advClick="0" advTm="50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6"/>
            </p:custDataLst>
          </p:nvPr>
        </p:nvSpPr>
        <p:spPr>
          <a:xfrm>
            <a:off x="2921000" y="4049396"/>
            <a:ext cx="6350000" cy="361315"/>
          </a:xfrm>
        </p:spPr>
        <p:txBody>
          <a:bodyPr vert="horz" wrap="square" lIns="90000" tIns="0" rIns="90000" bIns="4680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7"/>
            </p:custDataLst>
          </p:nvPr>
        </p:nvSpPr>
        <p:spPr>
          <a:xfrm>
            <a:off x="2780371" y="2447291"/>
            <a:ext cx="6631258" cy="1398905"/>
          </a:xfrm>
        </p:spPr>
        <p:txBody>
          <a:bodyPr vert="horz" wrap="square" lIns="90000" tIns="46800" rIns="9000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None/>
              <a:defRPr sz="7200" b="0" spc="-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5" Type="http://schemas.openxmlformats.org/officeDocument/2006/relationships/theme" Target="../theme/theme2.xml"/><Relationship Id="rId24" Type="http://schemas.openxmlformats.org/officeDocument/2006/relationships/tags" Target="../tags/tag143.xml"/><Relationship Id="rId23" Type="http://schemas.openxmlformats.org/officeDocument/2006/relationships/tags" Target="../tags/tag142.xml"/><Relationship Id="rId22" Type="http://schemas.openxmlformats.org/officeDocument/2006/relationships/tags" Target="../tags/tag141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slideLayout" Target="../slideLayouts/slideLayout10.xml"/><Relationship Id="rId19" Type="http://schemas.openxmlformats.org/officeDocument/2006/relationships/tags" Target="../tags/tag138.xml"/><Relationship Id="rId18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44.xml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1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0" Type="http://schemas.openxmlformats.org/officeDocument/2006/relationships/notesSlide" Target="../notesSlides/notesSlide1.xml"/><Relationship Id="rId2" Type="http://schemas.openxmlformats.org/officeDocument/2006/relationships/tags" Target="../tags/tag146.xml"/><Relationship Id="rId19" Type="http://schemas.openxmlformats.org/officeDocument/2006/relationships/slideLayout" Target="../slideLayouts/slideLayout14.xml"/><Relationship Id="rId18" Type="http://schemas.openxmlformats.org/officeDocument/2006/relationships/tags" Target="../tags/tag161.xml"/><Relationship Id="rId17" Type="http://schemas.openxmlformats.org/officeDocument/2006/relationships/tags" Target="../tags/tag160.xml"/><Relationship Id="rId16" Type="http://schemas.openxmlformats.org/officeDocument/2006/relationships/tags" Target="../tags/tag159.xml"/><Relationship Id="rId15" Type="http://schemas.openxmlformats.org/officeDocument/2006/relationships/tags" Target="../tags/tag158.xml"/><Relationship Id="rId14" Type="http://schemas.openxmlformats.org/officeDocument/2006/relationships/image" Target="../media/image10.png"/><Relationship Id="rId13" Type="http://schemas.openxmlformats.org/officeDocument/2006/relationships/tags" Target="../tags/tag157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tags" Target="../tags/tag14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65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1.xml"/><Relationship Id="rId7" Type="http://schemas.openxmlformats.org/officeDocument/2006/relationships/tags" Target="../tags/tag16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1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4"/>
          </p:nvPr>
        </p:nvSpPr>
        <p:spPr>
          <a:xfrm>
            <a:off x="2094865" y="3461385"/>
            <a:ext cx="7774305" cy="1481455"/>
          </a:xfrm>
        </p:spPr>
        <p:txBody>
          <a:bodyPr>
            <a:normAutofit/>
          </a:bodyPr>
          <a:lstStyle/>
          <a:p>
            <a:pPr algn="ctr"/>
            <a:r>
              <a:rPr lang="zh-CN" altLang="en-US" sz="3555"/>
              <a:t>一个简约的文学书籍交流选购网站</a:t>
            </a:r>
            <a:endParaRPr lang="zh-CN" altLang="en-US" sz="3555"/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3211514" y="4943157"/>
            <a:ext cx="5767705" cy="715010"/>
          </a:xfrm>
        </p:spPr>
        <p:txBody>
          <a:bodyPr/>
          <a:lstStyle/>
          <a:p>
            <a:r>
              <a:rPr lang="en-US" altLang="zh-CN" sz="1800"/>
              <a:t>SE2020-G10小</a:t>
            </a:r>
            <a:r>
              <a:rPr lang="zh-CN" altLang="en-US" sz="1800"/>
              <a:t>组</a:t>
            </a:r>
            <a:endParaRPr lang="zh-CN" altLang="en-US" sz="1800"/>
          </a:p>
        </p:txBody>
      </p:sp>
      <p:sp>
        <p:nvSpPr>
          <p:cNvPr id="4" name="文本框 3"/>
          <p:cNvSpPr txBox="1"/>
          <p:nvPr/>
        </p:nvSpPr>
        <p:spPr>
          <a:xfrm>
            <a:off x="4528820" y="2693035"/>
            <a:ext cx="31330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ym typeface="+mn-ea"/>
              </a:rPr>
              <a:t>南山书城</a:t>
            </a:r>
            <a:endParaRPr lang="zh-CN" altLang="en-US" sz="4400" b="1"/>
          </a:p>
        </p:txBody>
      </p:sp>
      <p:pic>
        <p:nvPicPr>
          <p:cNvPr id="6" name="图片 5" descr="书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8820" y="-142240"/>
            <a:ext cx="2987675" cy="2987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462270" y="1482090"/>
            <a:ext cx="1089660" cy="996950"/>
            <a:chOff x="8773" y="3105"/>
            <a:chExt cx="1716" cy="1570"/>
          </a:xfrm>
        </p:grpSpPr>
        <p:sp>
          <p:nvSpPr>
            <p:cNvPr id="2" name="椭圆 1"/>
            <p:cNvSpPr/>
            <p:nvPr>
              <p:custDataLst>
                <p:tags r:id="rId1"/>
              </p:custDataLst>
            </p:nvPr>
          </p:nvSpPr>
          <p:spPr>
            <a:xfrm>
              <a:off x="8846" y="3105"/>
              <a:ext cx="1570" cy="15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pc="20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7" name="TextBox 2"/>
            <p:cNvSpPr txBox="1"/>
            <p:nvPr>
              <p:custDataLst>
                <p:tags r:id="rId2"/>
              </p:custDataLst>
            </p:nvPr>
          </p:nvSpPr>
          <p:spPr>
            <a:xfrm>
              <a:off x="8773" y="3165"/>
              <a:ext cx="1716" cy="145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</a:pPr>
              <a:r>
                <a:rPr lang="en-US" altLang="zh-CN" sz="4400" spc="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+mn-lt"/>
                </a:rPr>
                <a:t>4</a:t>
              </a:r>
              <a:endPara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3123249" y="2926397"/>
            <a:ext cx="5767705" cy="835660"/>
          </a:xfrm>
        </p:spPr>
        <p:txBody>
          <a:bodyPr/>
          <a:lstStyle/>
          <a:p>
            <a:r>
              <a:rPr lang="zh-CN" altLang="en-US"/>
              <a:t>小组成员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1852930" y="3977005"/>
            <a:ext cx="7976870" cy="2499360"/>
          </a:xfrm>
        </p:spPr>
        <p:txBody>
          <a:bodyPr lIns="90000" rIns="90000" bIns="46800">
            <a:noAutofit/>
          </a:bodyPr>
          <a:lstStyle/>
          <a:p>
            <a:pPr algn="l"/>
            <a:r>
              <a:rPr lang="zh-CN" altLang="en-US" sz="1800"/>
              <a:t>沈瑞杰 </a:t>
            </a:r>
            <a:r>
              <a:rPr lang="en-US" altLang="zh-CN" sz="1800"/>
              <a:t>31801310</a:t>
            </a:r>
            <a:r>
              <a:rPr lang="zh-CN" altLang="en-US" sz="1800"/>
              <a:t>（组长）</a:t>
            </a:r>
            <a:r>
              <a:rPr lang="en-US" altLang="zh-CN" sz="1800"/>
              <a:t>	</a:t>
            </a:r>
            <a:r>
              <a:rPr lang="zh-CN" altLang="en-US" sz="1800"/>
              <a:t>选题、策划  </a:t>
            </a:r>
            <a:r>
              <a:rPr lang="en-US" altLang="zh-CN" sz="1800"/>
              <a:t>		80</a:t>
            </a:r>
            <a:endParaRPr lang="en-US" altLang="zh-CN" sz="1800"/>
          </a:p>
          <a:p>
            <a:pPr algn="l"/>
            <a:r>
              <a:rPr lang="zh-CN" altLang="en-US" sz="1800"/>
              <a:t>黄文涛 </a:t>
            </a:r>
            <a:r>
              <a:rPr lang="en-US" altLang="zh-CN" sz="1800"/>
              <a:t>31801309	   	ppt</a:t>
            </a:r>
            <a:r>
              <a:rPr lang="zh-CN" altLang="en-US" sz="1800"/>
              <a:t>制作、查找文献</a:t>
            </a:r>
            <a:r>
              <a:rPr lang="en-US" altLang="zh-CN" sz="1800"/>
              <a:t>	85</a:t>
            </a:r>
            <a:endParaRPr lang="en-US" altLang="zh-CN" sz="1800"/>
          </a:p>
          <a:p>
            <a:pPr algn="l"/>
            <a:r>
              <a:rPr lang="zh-CN" altLang="en-US" sz="1800"/>
              <a:t>梅一枝 </a:t>
            </a:r>
            <a:r>
              <a:rPr lang="en-US" altLang="zh-CN" sz="1800"/>
              <a:t>31801320		ppt</a:t>
            </a:r>
            <a:r>
              <a:rPr lang="zh-CN" altLang="en-US" sz="1800"/>
              <a:t>制作</a:t>
            </a:r>
            <a:r>
              <a:rPr lang="en-US" altLang="zh-CN" sz="1800"/>
              <a:t>	</a:t>
            </a:r>
            <a:r>
              <a:rPr lang="zh-CN" altLang="en-US" sz="1800"/>
              <a:t>、策划</a:t>
            </a:r>
            <a:r>
              <a:rPr lang="en-US" altLang="zh-CN" sz="1800"/>
              <a:t>		80</a:t>
            </a:r>
            <a:endParaRPr lang="en-US" altLang="zh-CN" sz="1800"/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29790" y="1607185"/>
            <a:ext cx="79317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i="1"/>
              <a:t>THANKS</a:t>
            </a:r>
            <a:endParaRPr lang="en-US" altLang="zh-CN" sz="9600" b="1" i="1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菱形 47"/>
          <p:cNvSpPr/>
          <p:nvPr>
            <p:custDataLst>
              <p:tags r:id="rId1"/>
            </p:custDataLst>
          </p:nvPr>
        </p:nvSpPr>
        <p:spPr>
          <a:xfrm>
            <a:off x="7065010" y="3523298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62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>
            <p:custDataLst>
              <p:tags r:id="rId2"/>
            </p:custDataLst>
          </p:nvPr>
        </p:nvSpPr>
        <p:spPr>
          <a:xfrm>
            <a:off x="7763510" y="3555683"/>
            <a:ext cx="345884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功能实现</a:t>
            </a:r>
            <a:endParaRPr lang="zh-CN" altLang="en-US" sz="2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4" name="菱形 43"/>
          <p:cNvSpPr/>
          <p:nvPr>
            <p:custDataLst>
              <p:tags r:id="rId3"/>
            </p:custDataLst>
          </p:nvPr>
        </p:nvSpPr>
        <p:spPr>
          <a:xfrm>
            <a:off x="7100570" y="1459548"/>
            <a:ext cx="508000" cy="508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62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>
            <p:custDataLst>
              <p:tags r:id="rId4"/>
            </p:custDataLst>
          </p:nvPr>
        </p:nvSpPr>
        <p:spPr>
          <a:xfrm>
            <a:off x="7788910" y="1492568"/>
            <a:ext cx="343852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课题介绍</a:t>
            </a:r>
            <a:endParaRPr lang="zh-CN" altLang="en-US" sz="2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/>
            <a:endParaRPr lang="zh-CN" altLang="en-US" sz="2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>
            <p:custDataLst>
              <p:tags r:id="rId5"/>
            </p:custDataLst>
          </p:nvPr>
        </p:nvSpPr>
        <p:spPr>
          <a:xfrm>
            <a:off x="7162557" y="359263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6"/>
            </p:custDataLst>
          </p:nvPr>
        </p:nvSpPr>
        <p:spPr>
          <a:xfrm>
            <a:off x="7198117" y="152888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7763510" y="456883"/>
            <a:ext cx="1733550" cy="7683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lnSpcReduction="10000"/>
          </a:bodyPr>
          <a:lstStyle>
            <a:defPPr>
              <a:defRPr lang="zh-CN"/>
            </a:defPPr>
            <a:lvl1pPr>
              <a:defRPr sz="48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b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b="0">
              <a:solidFill>
                <a:schemeClr val="tx1">
                  <a:lumMod val="85000"/>
                  <a:lumOff val="15000"/>
                </a:schemeClr>
              </a:solidFill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" name="菱形 1"/>
          <p:cNvSpPr/>
          <p:nvPr>
            <p:custDataLst>
              <p:tags r:id="rId8"/>
            </p:custDataLst>
          </p:nvPr>
        </p:nvSpPr>
        <p:spPr>
          <a:xfrm>
            <a:off x="7065010" y="5890578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7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</a:t>
            </a:r>
            <a:endParaRPr lang="en-US" altLang="zh-CN" sz="17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7763510" y="5922963"/>
            <a:ext cx="345884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小组成员</a:t>
            </a:r>
            <a:endParaRPr lang="zh-CN" altLang="en-US" sz="2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菱形 3"/>
          <p:cNvSpPr/>
          <p:nvPr>
            <p:custDataLst>
              <p:tags r:id="rId10"/>
            </p:custDataLst>
          </p:nvPr>
        </p:nvSpPr>
        <p:spPr>
          <a:xfrm>
            <a:off x="7065010" y="4647883"/>
            <a:ext cx="508000" cy="508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62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1"/>
            </p:custDataLst>
          </p:nvPr>
        </p:nvSpPr>
        <p:spPr>
          <a:xfrm>
            <a:off x="7753350" y="4680903"/>
            <a:ext cx="343852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参考文献</a:t>
            </a:r>
            <a:endParaRPr lang="zh-CN" altLang="en-US" sz="2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12"/>
            </p:custDataLst>
          </p:nvPr>
        </p:nvSpPr>
        <p:spPr>
          <a:xfrm>
            <a:off x="7162557" y="595991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13"/>
            </p:custDataLst>
          </p:nvPr>
        </p:nvSpPr>
        <p:spPr>
          <a:xfrm>
            <a:off x="7162557" y="4717217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8" name="图片 7" descr="书城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7755" y="1898650"/>
            <a:ext cx="2987675" cy="2987675"/>
          </a:xfrm>
          <a:prstGeom prst="rect">
            <a:avLst/>
          </a:prstGeom>
        </p:spPr>
      </p:pic>
      <p:sp>
        <p:nvSpPr>
          <p:cNvPr id="9" name="菱形 8"/>
          <p:cNvSpPr/>
          <p:nvPr>
            <p:custDataLst>
              <p:tags r:id="rId15"/>
            </p:custDataLst>
          </p:nvPr>
        </p:nvSpPr>
        <p:spPr>
          <a:xfrm>
            <a:off x="7062470" y="2380933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62500" lnSpcReduction="20000"/>
          </a:bodyPr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6"/>
            </p:custDataLst>
          </p:nvPr>
        </p:nvSpPr>
        <p:spPr>
          <a:xfrm>
            <a:off x="7760970" y="2413318"/>
            <a:ext cx="345884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p>
            <a:pPr algn="l"/>
            <a:r>
              <a:rPr lang="zh-CN" altLang="en-US" sz="2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可行性分析</a:t>
            </a:r>
            <a:endParaRPr lang="zh-CN" altLang="en-US" sz="2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17"/>
            </p:custDataLst>
          </p:nvPr>
        </p:nvSpPr>
        <p:spPr>
          <a:xfrm>
            <a:off x="7160017" y="2450267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473835" y="239395"/>
            <a:ext cx="2459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课题介绍</a:t>
            </a:r>
            <a:endParaRPr lang="zh-CN" altLang="en-US" sz="4000"/>
          </a:p>
        </p:txBody>
      </p:sp>
      <p:sp>
        <p:nvSpPr>
          <p:cNvPr id="10" name="文本框 9"/>
          <p:cNvSpPr txBox="1"/>
          <p:nvPr/>
        </p:nvSpPr>
        <p:spPr>
          <a:xfrm>
            <a:off x="935990" y="946150"/>
            <a:ext cx="8341995" cy="198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/>
              <a:t>项目背景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r>
              <a:rPr lang="zh-CN" altLang="en-US"/>
              <a:t>       随着人们物质生活水平的提高，对精神文明建设的需求愈发热烈。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       </a:t>
            </a:r>
            <a:r>
              <a:rPr lang="zh-CN" altLang="en-US"/>
              <a:t>鉴于如今大多数书籍网站鱼龙混杂，对于爱好文学的读者</a:t>
            </a:r>
            <a:r>
              <a:rPr lang="zh-CN" altLang="en-US">
                <a:sym typeface="+mn-ea"/>
              </a:rPr>
              <a:t>，本网站提供一个纯文学交流选购平台。</a:t>
            </a:r>
            <a:endParaRPr lang="zh-CN" altLang="en-US">
              <a:sym typeface="+mn-ea"/>
            </a:endParaRPr>
          </a:p>
        </p:txBody>
      </p:sp>
      <p:sp>
        <p:nvSpPr>
          <p:cNvPr id="2" name="椭圆 1"/>
          <p:cNvSpPr/>
          <p:nvPr>
            <p:custDataLst>
              <p:tags r:id="rId1"/>
            </p:custDataLst>
          </p:nvPr>
        </p:nvSpPr>
        <p:spPr>
          <a:xfrm>
            <a:off x="261620" y="189865"/>
            <a:ext cx="822960" cy="858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199390" y="239395"/>
            <a:ext cx="941705" cy="792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1</a:t>
            </a:r>
            <a:endParaRPr lang="en-US" altLang="zh-CN" sz="4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5990" y="3159760"/>
            <a:ext cx="8341995" cy="1983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800"/>
              <a:t>项目目标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r>
              <a:rPr lang="zh-CN" altLang="en-US"/>
              <a:t>       随着人们物质生活水平的提高，对精神文明建设的需求愈发热烈。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       </a:t>
            </a:r>
            <a:r>
              <a:rPr lang="zh-CN" altLang="en-US"/>
              <a:t>鉴于如今大多数书籍网站鱼龙混杂，对于爱好文学的读者</a:t>
            </a:r>
            <a:r>
              <a:rPr lang="zh-CN" altLang="en-US">
                <a:sym typeface="+mn-ea"/>
              </a:rPr>
              <a:t>，本网站提供一个纯文学交流选购平台。</a:t>
            </a:r>
            <a:endParaRPr lang="zh-CN" altLang="en-US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4"/>
          </p:nvPr>
        </p:nvSpPr>
        <p:spPr>
          <a:xfrm>
            <a:off x="397194" y="165417"/>
            <a:ext cx="5767705" cy="835660"/>
          </a:xfrm>
        </p:spPr>
        <p:txBody>
          <a:bodyPr/>
          <a:p>
            <a:r>
              <a:rPr lang="zh-CN" altLang="en-US"/>
              <a:t>项目目标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8168959" y="40322"/>
            <a:ext cx="5767705" cy="715010"/>
          </a:xfrm>
        </p:spPr>
        <p:txBody>
          <a:bodyPr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005" y="2030730"/>
            <a:ext cx="9872980" cy="36887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45745" y="239395"/>
            <a:ext cx="2459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课题介绍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15719"/>
          <a:stretch>
            <a:fillRect/>
          </a:stretch>
        </p:blipFill>
        <p:spPr>
          <a:xfrm>
            <a:off x="638175" y="2084705"/>
            <a:ext cx="8937625" cy="45980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2851785"/>
            <a:ext cx="6357620" cy="32505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365" y="2992120"/>
            <a:ext cx="3625850" cy="34372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880" y="419100"/>
            <a:ext cx="6433820" cy="6010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795" y="852170"/>
            <a:ext cx="6789420" cy="514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5795" y="585470"/>
            <a:ext cx="4314190" cy="58439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35990" y="946150"/>
            <a:ext cx="834199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/>
              <a:t>具体功能</a:t>
            </a:r>
            <a:r>
              <a:rPr lang="en-US" altLang="zh-CN" sz="2800" baseline="30000"/>
              <a:t>[3]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r>
              <a:rPr lang="zh-CN" altLang="en-US"/>
              <a:t>       用户模块：用户登录、注册，个人主页、个人动态、书单，社交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       </a:t>
            </a:r>
            <a:r>
              <a:rPr lang="zh-CN" altLang="en-US"/>
              <a:t>书籍模块：搜索书籍，推荐书籍，查看书评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       </a:t>
            </a:r>
            <a:r>
              <a:rPr lang="zh-CN" altLang="en-US"/>
              <a:t>作家模块：搜索作家，查看作品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       </a:t>
            </a:r>
            <a:r>
              <a:rPr lang="zh-CN" altLang="en-US"/>
              <a:t>社区模块：查看用户动态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>
            <p:custDataLst>
              <p:tags r:id="rId1"/>
            </p:custDataLst>
          </p:nvPr>
        </p:nvSpPr>
        <p:spPr>
          <a:xfrm>
            <a:off x="318453" y="187642"/>
            <a:ext cx="996950" cy="996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272098" y="225742"/>
            <a:ext cx="1089660" cy="920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2</a:t>
            </a:r>
            <a:endParaRPr lang="en-US" altLang="zh-CN" sz="4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1618615" y="267970"/>
            <a:ext cx="3617595" cy="835660"/>
          </a:xfrm>
        </p:spPr>
        <p:txBody>
          <a:bodyPr/>
          <a:lstStyle/>
          <a:p>
            <a:pPr algn="l"/>
            <a:r>
              <a:rPr lang="zh-CN" altLang="en-US"/>
              <a:t>可行性分析</a:t>
            </a:r>
            <a:endParaRPr lang="zh-CN" altLang="en-US"/>
          </a:p>
        </p:txBody>
      </p:sp>
      <p:sp>
        <p:nvSpPr>
          <p:cNvPr id="3" name="标题 4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88365" y="1444625"/>
            <a:ext cx="3064510" cy="835660"/>
          </a:xfrm>
          <a:prstGeom prst="rect">
            <a:avLst/>
          </a:prstGeom>
        </p:spPr>
        <p:txBody>
          <a:bodyPr vert="horz" wrap="square" lIns="90000" tIns="46800" rIns="90000" bIns="0" rtlCol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u="none" strike="noStrike" kern="1200" cap="none" spc="4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algn="l"/>
            <a:r>
              <a:rPr lang="en-US" altLang="zh-CN" sz="3200"/>
              <a:t>1.</a:t>
            </a:r>
            <a:r>
              <a:rPr lang="zh-CN" altLang="en-US" sz="3200"/>
              <a:t>技术可行性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4342130" y="1374775"/>
            <a:ext cx="754951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/>
              <a:t>开发风险：预计能在时间、物质等限定范围内，设计出项目必</a:t>
            </a:r>
            <a:r>
              <a:rPr lang="en-US" altLang="zh-CN"/>
              <a:t>	</a:t>
            </a:r>
            <a:r>
              <a:rPr lang="zh-CN" altLang="en-US"/>
              <a:t>需的功能和性能。但不排除存在遇到未知困难时遭遇瓶颈的问题。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资源有效性：小组成员对于开发工具、环境配置等一定程度的知识储备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>
            <p:custDataLst>
              <p:tags r:id="rId1"/>
            </p:custDataLst>
          </p:nvPr>
        </p:nvSpPr>
        <p:spPr>
          <a:xfrm>
            <a:off x="5616893" y="1571942"/>
            <a:ext cx="996950" cy="996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5570538" y="1610042"/>
            <a:ext cx="1089660" cy="920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2</a:t>
            </a:r>
            <a:endParaRPr lang="en-US" altLang="zh-CN" sz="4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3212149" y="2773997"/>
            <a:ext cx="5767705" cy="835660"/>
          </a:xfrm>
        </p:spPr>
        <p:txBody>
          <a:bodyPr/>
          <a:lstStyle/>
          <a:p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功能实现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483870" y="328930"/>
            <a:ext cx="2562225" cy="835660"/>
          </a:xfrm>
        </p:spPr>
        <p:txBody>
          <a:bodyPr/>
          <a:lstStyle/>
          <a:p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功能实现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76020" y="1164590"/>
            <a:ext cx="621728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</a:pPr>
            <a:r>
              <a:rPr lang="zh-CN" altLang="en-US" sz="2400" dirty="0"/>
              <a:t>采用</a:t>
            </a:r>
            <a:r>
              <a:rPr lang="en-US" altLang="zh-CN" sz="2400" dirty="0"/>
              <a:t>B/S</a:t>
            </a:r>
            <a:r>
              <a:rPr lang="zh-CN" altLang="en-US" sz="2400" dirty="0"/>
              <a:t>模式</a:t>
            </a:r>
            <a:r>
              <a:rPr lang="en-US" altLang="zh-CN" sz="2400" baseline="30000" dirty="0"/>
              <a:t>[1]</a:t>
            </a:r>
            <a:endParaRPr lang="zh-CN" altLang="en-US" sz="2400" dirty="0"/>
          </a:p>
          <a:p>
            <a:pPr fontAlgn="auto">
              <a:lnSpc>
                <a:spcPct val="200000"/>
              </a:lnSpc>
            </a:pPr>
            <a:r>
              <a:rPr lang="zh-CN" altLang="en-US" sz="2400" dirty="0"/>
              <a:t>前端实现：</a:t>
            </a:r>
            <a:r>
              <a:rPr lang="zh-CN" altLang="en-US" sz="2400" dirty="0" smtClean="0"/>
              <a:t>利用</a:t>
            </a:r>
            <a:r>
              <a:rPr lang="en-US" altLang="zh-CN" sz="2400" dirty="0" err="1"/>
              <a:t>V</a:t>
            </a:r>
            <a:r>
              <a:rPr lang="en-US" altLang="zh-CN" sz="2400" dirty="0" err="1" smtClean="0"/>
              <a:t>ue</a:t>
            </a:r>
            <a:r>
              <a:rPr lang="zh-CN" altLang="en-US" sz="2400" dirty="0"/>
              <a:t>框架</a:t>
            </a:r>
            <a:endParaRPr lang="zh-CN" altLang="en-US" sz="2400" dirty="0"/>
          </a:p>
          <a:p>
            <a:pPr fontAlgn="auto">
              <a:lnSpc>
                <a:spcPct val="200000"/>
              </a:lnSpc>
            </a:pPr>
            <a:r>
              <a:rPr lang="zh-CN" altLang="en-US" sz="2400" dirty="0"/>
              <a:t>后端实现：利用</a:t>
            </a:r>
            <a:r>
              <a:rPr lang="en-US" altLang="zh-CN" sz="2400" dirty="0" err="1"/>
              <a:t>springboot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框架</a:t>
            </a:r>
            <a:r>
              <a:rPr lang="en-US" altLang="zh-CN" sz="2400" dirty="0" smtClean="0"/>
              <a:t>/SSM</a:t>
            </a:r>
            <a:r>
              <a:rPr lang="zh-CN" altLang="en-US" sz="2400" dirty="0" smtClean="0"/>
              <a:t>框架 </a:t>
            </a:r>
            <a:r>
              <a:rPr lang="en-US" altLang="zh-CN" sz="2400" baseline="30000" dirty="0" smtClean="0"/>
              <a:t>[2]</a:t>
            </a:r>
            <a:endParaRPr lang="en-US" altLang="zh-CN" sz="2400" dirty="0" smtClean="0"/>
          </a:p>
          <a:p>
            <a:pPr fontAlgn="auto">
              <a:lnSpc>
                <a:spcPct val="200000"/>
              </a:lnSpc>
            </a:pP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应用服务器软件：</a:t>
            </a:r>
            <a:r>
              <a:rPr lang="en-US" altLang="zh-CN" sz="2400" dirty="0">
                <a:sym typeface="+mn-ea"/>
              </a:rPr>
              <a:t>T</a:t>
            </a:r>
            <a:r>
              <a:rPr lang="en-US" altLang="zh-CN" sz="2400" dirty="0" smtClean="0">
                <a:sym typeface="+mn-ea"/>
              </a:rPr>
              <a:t>omcat</a:t>
            </a:r>
            <a:endParaRPr lang="en-US" altLang="zh-CN" sz="2400" dirty="0" smtClean="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400" dirty="0" smtClean="0"/>
              <a:t>数据库</a:t>
            </a:r>
            <a:r>
              <a:rPr lang="zh-CN" altLang="en-US" sz="2400" dirty="0"/>
              <a:t>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Mysql</a:t>
            </a:r>
            <a:r>
              <a:rPr lang="en-US" altLang="zh-CN" sz="2400" dirty="0"/>
              <a:t>  +  </a:t>
            </a:r>
            <a:r>
              <a:rPr lang="en-US" altLang="zh-CN" sz="2400" dirty="0" err="1">
                <a:sym typeface="+mn-ea"/>
              </a:rPr>
              <a:t>Redis</a:t>
            </a:r>
            <a:r>
              <a:rPr lang="en-US" altLang="zh-CN" sz="2400" dirty="0">
                <a:sym typeface="+mn-ea"/>
              </a:rPr>
              <a:t>  </a:t>
            </a:r>
            <a:endParaRPr lang="en-US" altLang="zh-CN" sz="2400" dirty="0"/>
          </a:p>
          <a:p>
            <a:pPr fontAlgn="auto">
              <a:lnSpc>
                <a:spcPct val="200000"/>
              </a:lnSpc>
            </a:pPr>
            <a:r>
              <a:rPr lang="zh-CN" altLang="en-US" sz="2400" dirty="0"/>
              <a:t>代码管理：</a:t>
            </a:r>
            <a:r>
              <a:rPr lang="en-US" altLang="zh-CN" sz="2400" dirty="0" err="1"/>
              <a:t>github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fontAlgn="auto">
              <a:lnSpc>
                <a:spcPct val="200000"/>
              </a:lnSpc>
            </a:pPr>
            <a:r>
              <a:rPr lang="zh-CN" altLang="en-US" sz="2400" dirty="0"/>
              <a:t>网页设计工具：墨刀</a:t>
            </a:r>
            <a:endParaRPr lang="zh-CN" altLang="en-US" sz="24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>
            <p:custDataLst>
              <p:tags r:id="rId1"/>
            </p:custDataLst>
          </p:nvPr>
        </p:nvSpPr>
        <p:spPr>
          <a:xfrm>
            <a:off x="5616893" y="1571942"/>
            <a:ext cx="996950" cy="996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5570538" y="1610042"/>
            <a:ext cx="1089660" cy="920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3</a:t>
            </a:r>
            <a:endParaRPr lang="en-US" altLang="zh-CN" sz="4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3212149" y="2773997"/>
            <a:ext cx="5767705" cy="835660"/>
          </a:xfrm>
        </p:spPr>
        <p:txBody>
          <a:bodyPr/>
          <a:lstStyle/>
          <a:p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参考文献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86180" y="4133215"/>
            <a:ext cx="995997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/>
              <a:t>[1]陈新博,段飞志.基于B/S架构下的慕课平台设计与实现[J].数码世界,2020(09):256-258.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[</a:t>
            </a:r>
            <a:r>
              <a:rPr lang="en-US" altLang="zh-CN"/>
              <a:t>2</a:t>
            </a:r>
            <a:r>
              <a:rPr lang="zh-CN" altLang="en-US"/>
              <a:t>]耿庆阳. 基于Spring Boot与Vue的电子商城设计与实现[D].西安石油大学,2020.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[3]</a:t>
            </a:r>
            <a:r>
              <a:rPr lang="zh-CN" altLang="en-US"/>
              <a:t>豆瓣网站 https://book.douban.com/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73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73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TEMPLATE_THUMBS_INDEX" val="1、4、7、8、9、12、16、21、24、25、26、27、30、33、36、39、40、41"/>
  <p:tag name="KSO_WM_TEMPLATE_SUBCATEGORY" val="17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73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4473"/>
</p:tagLst>
</file>

<file path=ppt/tags/tag145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73_4*l_h_f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73_4*l_h_i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COLOR_SCHEME_SHAPE_ID" val="18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73_4*l_h_f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73_4*l_h_i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73_4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73_4*l_h_f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73_4*l_h_i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COLOR_SCHEME_SHAPE_ID" val="18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73_4*l_h_f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73_4*l_h_i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73_4*l_h_f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SLIDE_ID" val="custom20204473_4"/>
  <p:tag name="KSO_WM_TEMPLATE_SUBCATEGORY" val="17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73"/>
  <p:tag name="KSO_WM_SLIDE_LAYOUT" val="a_l"/>
  <p:tag name="KSO_WM_SLIDE_LAYOUT_CNT" val="1_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64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65.xml><?xml version="1.0" encoding="utf-8"?>
<p:tagLst xmlns:p="http://schemas.openxmlformats.org/presentationml/2006/main">
  <p:tag name="KSO_WM_BEAUTIFY_FLAG" val="#wm#"/>
  <p:tag name="KSO_WM_TEMPLATE_CATEGORY" val="custom"/>
  <p:tag name="KSO_WM_TEMPLATE_INDEX" val="20204473"/>
</p:tagLst>
</file>

<file path=ppt/tags/tag166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1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5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7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81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73_7*b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输入你的副标题，文字是您思想的提炼，请尽量言简意赅的阐述观点"/>
</p:tagLst>
</file>

<file path=ppt/tags/tag186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87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88.xml><?xml version="1.0" encoding="utf-8"?>
<p:tagLst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  <p:tag name="ISPRING_PRESENTATION_TITLE" val="PowerPoint 演示文稿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PPT定制1801380800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A301E"/>
      </a:accent1>
      <a:accent2>
        <a:srgbClr val="968A26"/>
      </a:accent2>
      <a:accent3>
        <a:srgbClr val="F5AE1B"/>
      </a:accent3>
      <a:accent4>
        <a:srgbClr val="BA301E"/>
      </a:accent4>
      <a:accent5>
        <a:srgbClr val="968A26"/>
      </a:accent5>
      <a:accent6>
        <a:srgbClr val="F5AE1B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4473">
      <a:dk1>
        <a:srgbClr val="000000"/>
      </a:dk1>
      <a:lt1>
        <a:srgbClr val="FFFFFF"/>
      </a:lt1>
      <a:dk2>
        <a:srgbClr val="ECEFEF"/>
      </a:dk2>
      <a:lt2>
        <a:srgbClr val="FCFDFD"/>
      </a:lt2>
      <a:accent1>
        <a:srgbClr val="829E9A"/>
      </a:accent1>
      <a:accent2>
        <a:srgbClr val="87999F"/>
      </a:accent2>
      <a:accent3>
        <a:srgbClr val="8A9DC4"/>
      </a:accent3>
      <a:accent4>
        <a:srgbClr val="9B90C2"/>
      </a:accent4>
      <a:accent5>
        <a:srgbClr val="7F75AB"/>
      </a:accent5>
      <a:accent6>
        <a:srgbClr val="695185"/>
      </a:accent6>
      <a:hlink>
        <a:srgbClr val="033D77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千图</Template>
  <TotalTime>0</TotalTime>
  <Words>820</Words>
  <Application>WPS 演示</Application>
  <PresentationFormat>宽屏</PresentationFormat>
  <Paragraphs>92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腾祥铁山楷书简繁合集</vt:lpstr>
      <vt:lpstr>微软雅黑</vt:lpstr>
      <vt:lpstr>汉仪旗黑-85S</vt:lpstr>
      <vt:lpstr>黑体</vt:lpstr>
      <vt:lpstr>Arial Unicode MS</vt:lpstr>
      <vt:lpstr>等线</vt:lpstr>
      <vt:lpstr>PPT定制1801380800</vt:lpstr>
      <vt:lpstr>1_Office 主题​​</vt:lpstr>
      <vt:lpstr>一个简约的文学书籍交流网站</vt:lpstr>
      <vt:lpstr>PowerPoint 演示文稿</vt:lpstr>
      <vt:lpstr>PowerPoint 演示文稿</vt:lpstr>
      <vt:lpstr>PowerPoint 演示文稿</vt:lpstr>
      <vt:lpstr>PowerPoint 演示文稿</vt:lpstr>
      <vt:lpstr>可行性分析</vt:lpstr>
      <vt:lpstr>功能实现</vt:lpstr>
      <vt:lpstr>功能实现</vt:lpstr>
      <vt:lpstr>参考文献</vt:lpstr>
      <vt:lpstr>小组成员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柚子设计</dc:creator>
  <cp:keywords>MC-PPT模板</cp:keywords>
  <cp:category>模板</cp:category>
  <cp:lastModifiedBy>木草千支</cp:lastModifiedBy>
  <cp:revision>97</cp:revision>
  <dcterms:created xsi:type="dcterms:W3CDTF">2017-12-29T08:37:00Z</dcterms:created>
  <dcterms:modified xsi:type="dcterms:W3CDTF">2020-10-13T06:06:08Z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