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5.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8.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9.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0.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1.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2.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3.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14.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5.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6.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7.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8.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9.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20.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21.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22.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23.xml" ContentType="application/vnd.openxmlformats-officedocument.presentationml.notesSlide+xml"/>
  <Override PartName="/ppt/tags/tag2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3" r:id="rId2"/>
  </p:sldMasterIdLst>
  <p:notesMasterIdLst>
    <p:notesMasterId r:id="rId32"/>
  </p:notesMasterIdLst>
  <p:sldIdLst>
    <p:sldId id="292" r:id="rId3"/>
    <p:sldId id="291" r:id="rId4"/>
    <p:sldId id="298" r:id="rId5"/>
    <p:sldId id="312" r:id="rId6"/>
    <p:sldId id="308" r:id="rId7"/>
    <p:sldId id="299" r:id="rId8"/>
    <p:sldId id="309" r:id="rId9"/>
    <p:sldId id="310" r:id="rId10"/>
    <p:sldId id="313" r:id="rId11"/>
    <p:sldId id="297" r:id="rId12"/>
    <p:sldId id="315" r:id="rId13"/>
    <p:sldId id="314" r:id="rId14"/>
    <p:sldId id="316" r:id="rId15"/>
    <p:sldId id="317" r:id="rId16"/>
    <p:sldId id="300" r:id="rId17"/>
    <p:sldId id="318" r:id="rId18"/>
    <p:sldId id="319" r:id="rId19"/>
    <p:sldId id="320" r:id="rId20"/>
    <p:sldId id="321" r:id="rId21"/>
    <p:sldId id="322" r:id="rId22"/>
    <p:sldId id="323" r:id="rId23"/>
    <p:sldId id="324" r:id="rId24"/>
    <p:sldId id="328" r:id="rId25"/>
    <p:sldId id="325" r:id="rId26"/>
    <p:sldId id="329" r:id="rId27"/>
    <p:sldId id="326" r:id="rId28"/>
    <p:sldId id="327" r:id="rId29"/>
    <p:sldId id="296" r:id="rId30"/>
    <p:sldId id="30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
          <p15:clr>
            <a:srgbClr val="A4A3A4"/>
          </p15:clr>
        </p15:guide>
        <p15:guide id="2" orient="horz" pos="4199">
          <p15:clr>
            <a:srgbClr val="A4A3A4"/>
          </p15:clr>
        </p15:guide>
        <p15:guide id="3" pos="258">
          <p15:clr>
            <a:srgbClr val="A4A3A4"/>
          </p15:clr>
        </p15:guide>
        <p15:guide id="4" pos="7426">
          <p15:clr>
            <a:srgbClr val="A4A3A4"/>
          </p15:clr>
        </p15:guide>
        <p15:guide id="5" orient="horz" pos="596">
          <p15:clr>
            <a:srgbClr val="A4A3A4"/>
          </p15:clr>
        </p15:guide>
        <p15:guide id="6" orient="horz" pos="728">
          <p15:clr>
            <a:srgbClr val="A4A3A4"/>
          </p15:clr>
        </p15:guide>
        <p15:guide id="7" orient="horz" pos="3973">
          <p15:clr>
            <a:srgbClr val="A4A3A4"/>
          </p15:clr>
        </p15:guide>
        <p15:guide id="8" orient="horz" pos="3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8" autoAdjust="0"/>
  </p:normalViewPr>
  <p:slideViewPr>
    <p:cSldViewPr snapToGrid="0" showGuides="1">
      <p:cViewPr varScale="1">
        <p:scale>
          <a:sx n="89" d="100"/>
          <a:sy n="89" d="100"/>
        </p:scale>
        <p:origin x="451" y="53"/>
      </p:cViewPr>
      <p:guideLst>
        <p:guide orient="horz" pos="151"/>
        <p:guide orient="horz" pos="4199"/>
        <p:guide pos="258"/>
        <p:guide pos="7426"/>
        <p:guide orient="horz" pos="596"/>
        <p:guide orient="horz" pos="728"/>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362172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t>2</a:t>
            </a:fld>
            <a:endParaRPr lang="zh-CN" altLang="en-US"/>
          </a:p>
        </p:txBody>
      </p:sp>
    </p:spTree>
    <p:extLst>
      <p:ext uri="{BB962C8B-B14F-4D97-AF65-F5344CB8AC3E}">
        <p14:creationId xmlns:p14="http://schemas.microsoft.com/office/powerpoint/2010/main" val="4146103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8537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634558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534348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22375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00695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163350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25598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648141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34599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88903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743671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286772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248105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509572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12250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67697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11401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78955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35834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3074419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0877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60376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494479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6.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5.png"/><Relationship Id="rId5" Type="http://schemas.openxmlformats.org/officeDocument/2006/relationships/tags" Target="../tags/tag10.xml"/><Relationship Id="rId10"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file:///C:\Users\1V994W2\PycharmProjects\PPT_Background_Generation/pic_temp/1_pic_quater_right_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6.png"/><Relationship Id="rId5" Type="http://schemas.openxmlformats.org/officeDocument/2006/relationships/tags" Target="../tags/tag19.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8.xml"/><Relationship Id="rId9"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31.xml"/><Relationship Id="rId10" Type="http://schemas.openxmlformats.org/officeDocument/2006/relationships/image" Target="../media/image6.png"/><Relationship Id="rId4" Type="http://schemas.openxmlformats.org/officeDocument/2006/relationships/tags" Target="../tags/tag30.xml"/><Relationship Id="rId9" Type="http://schemas.openxmlformats.org/officeDocument/2006/relationships/image" Target="file:///C:\Users\1V994W2\PycharmProjects\PPT_Background_Generation/pic_temp/0_pic_quater_left_up.png"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7.xml"/><Relationship Id="rId10" Type="http://schemas.openxmlformats.org/officeDocument/2006/relationships/image" Target="../media/image5.png"/><Relationship Id="rId4" Type="http://schemas.openxmlformats.org/officeDocument/2006/relationships/tags" Target="../tags/tag36.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45.xml"/><Relationship Id="rId10" Type="http://schemas.openxmlformats.org/officeDocument/2006/relationships/image" Target="../media/image5.png"/><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6.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slideMaster" Target="../slideMasters/slideMaster1.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file:///C:\Users\1V994W2\PycharmProjects\PPT_Background_Generation/pic_temp/1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6.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5.png"/><Relationship Id="rId5" Type="http://schemas.openxmlformats.org/officeDocument/2006/relationships/tags" Target="../tags/tag62.xml"/><Relationship Id="rId10" Type="http://schemas.openxmlformats.org/officeDocument/2006/relationships/slideMaster" Target="../slideMasters/slideMaster1.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file:///C:\Users\1V994W2\PycharmProjects\PPT_Background_Generation/pic_temp/1_pic_quater_right_up.png"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image" Target="../media/image5.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slideMaster" Target="../slideMasters/slideMaster1.xml"/><Relationship Id="rId2" Type="http://schemas.openxmlformats.org/officeDocument/2006/relationships/tags" Target="../tags/tag68.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image" Target="../media/image6.png"/><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image" Target="file:///C:\Users\1V994W2\PycharmProjects\PPT_Background_Generation/pic_temp/0_pic_quater_left_up.pn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9.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82.xml"/><Relationship Id="rId10" Type="http://schemas.openxmlformats.org/officeDocument/2006/relationships/image" Target="../media/image8.png"/><Relationship Id="rId4" Type="http://schemas.openxmlformats.org/officeDocument/2006/relationships/tags" Target="../tags/tag81.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file:///C:\Users\1V994W2\PycharmProjects\PPT_Background_Generation/pic_temp/pic_half_right.png"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89.xml"/><Relationship Id="rId7"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file:///C:\Users\1V994W2\PycharmProjects\PPT_Background_Generation/pic_temp/pic_half_right.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2020/10/28</a:t>
            </a:fld>
            <a:endParaRPr lang="zh-CN" altLang="en-US"/>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9" name="任意多边形 8"/>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 name="图片 9"/>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extLst>
      <p:ext uri="{BB962C8B-B14F-4D97-AF65-F5344CB8AC3E}">
        <p14:creationId xmlns:p14="http://schemas.microsoft.com/office/powerpoint/2010/main" val="61092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0"/>
            <a:ext cx="12192000" cy="514350"/>
            <a:chOff x="0" y="0"/>
            <a:chExt cx="12192000" cy="514350"/>
          </a:xfrm>
        </p:grpSpPr>
        <p:pic>
          <p:nvPicPr>
            <p:cNvPr id="9" name="图片 8"/>
            <p:cNvPicPr/>
            <p:nvPr userDrawn="1">
              <p:custDataLst>
                <p:tags r:id="rId8"/>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9"/>
              </p:custDataLst>
            </p:nvPr>
          </p:nvPicPr>
          <p:blipFill>
            <a:blip r:embed="rId13" r:link="rId14"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930" y="443234"/>
            <a:ext cx="10852237" cy="441964"/>
          </a:xfrm>
          <a:prstGeom prst="rect">
            <a:avLst/>
          </a:prstGeo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a:prstGeom prst="rect">
            <a:avLst/>
          </a:prstGeo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1"/>
            </p:custDataLst>
          </p:nvPr>
        </p:nvGrpSpPr>
        <p:grpSpPr>
          <a:xfrm>
            <a:off x="0" y="0"/>
            <a:ext cx="12192000" cy="514350"/>
            <a:chOff x="0" y="0"/>
            <a:chExt cx="12192000" cy="514350"/>
          </a:xfrm>
        </p:grpSpPr>
        <p:pic>
          <p:nvPicPr>
            <p:cNvPr id="8" name="图片 7"/>
            <p:cNvPicPr/>
            <p:nvPr userDrawn="1">
              <p:custDataLst>
                <p:tags r:id="rId6"/>
              </p:custDataLst>
            </p:nvPr>
          </p:nvPicPr>
          <p:blipFill>
            <a:blip r:embed="rId9" r:link="rId10" cstate="email"/>
            <a:stretch>
              <a:fillRect/>
            </a:stretch>
          </p:blipFill>
          <p:spPr>
            <a:xfrm>
              <a:off x="0" y="0"/>
              <a:ext cx="720090" cy="514350"/>
            </a:xfrm>
            <a:prstGeom prst="rect">
              <a:avLst/>
            </a:prstGeom>
          </p:spPr>
        </p:pic>
        <p:pic>
          <p:nvPicPr>
            <p:cNvPr id="6" name="图片 5"/>
            <p:cNvPicPr/>
            <p:nvPr userDrawn="1">
              <p:custDataLst>
                <p:tags r:id="rId7"/>
              </p:custDataLst>
            </p:nvPr>
          </p:nvPicPr>
          <p:blipFill>
            <a:blip r:embed="rId11" r:link="rId12"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a:prstGeom prst="rect">
            <a:avLst/>
          </a:prstGeo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4"/>
            </p:custDataLst>
          </p:nvPr>
        </p:nvSpPr>
        <p:spPr>
          <a:xfrm>
            <a:off x="3201035" y="2530158"/>
            <a:ext cx="5789930" cy="1398905"/>
          </a:xfrm>
          <a:prstGeom prst="rect">
            <a:avLst/>
          </a:prstGeo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7" name="文本占位符 6"/>
          <p:cNvSpPr>
            <a:spLocks noGrp="1"/>
          </p:cNvSpPr>
          <p:nvPr>
            <p:ph type="body" sz="quarter" idx="14" hasCustomPrompt="1"/>
            <p:custDataLst>
              <p:tags r:id="rId5"/>
            </p:custDataLst>
          </p:nvPr>
        </p:nvSpPr>
        <p:spPr>
          <a:xfrm>
            <a:off x="3233057" y="3929063"/>
            <a:ext cx="5554981" cy="476250"/>
          </a:xfrm>
          <a:prstGeom prst="rect">
            <a:avLst/>
          </a:prstGeom>
        </p:spPr>
        <p:txBody>
          <a:bodyPr>
            <a:normAutofit/>
          </a:bodyPr>
          <a:lstStyle>
            <a:lvl1pPr marL="0" indent="0" algn="dist">
              <a:buNone/>
              <a:defRPr sz="2000"/>
            </a:lvl1pPr>
          </a:lstStyle>
          <a:p>
            <a:pPr lvl="0"/>
            <a:r>
              <a:rPr lang="zh-CN" altLang="en-US" dirty="0"/>
              <a:t>单击此处编辑副标题内容</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514350"/>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p:custDataLst>
              <p:tags r:id="rId3"/>
            </p:custDataLst>
          </p:nvPr>
        </p:nvSpPr>
        <p:spPr>
          <a:xfrm>
            <a:off x="669882" y="443230"/>
            <a:ext cx="10852237"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a:prstGeom prst="rect">
            <a:avLst/>
          </a:prstGeo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3"/>
            </p:custDataLst>
          </p:nvPr>
        </p:nvSpPr>
        <p:spPr>
          <a:xfrm>
            <a:off x="583200" y="770400"/>
            <a:ext cx="3960000" cy="882000"/>
          </a:xfrm>
          <a:prstGeom prst="rect">
            <a:avLst/>
          </a:prstGeo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12000" y="781200"/>
            <a:ext cx="10976400" cy="626400"/>
          </a:xfrm>
          <a:prstGeom prst="rect">
            <a:avLst/>
          </a:prstGeo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04800" y="669600"/>
            <a:ext cx="10976400" cy="565200"/>
          </a:xfrm>
          <a:prstGeom prst="rect">
            <a:avLst/>
          </a:prstGeo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343650"/>
            <a:ext cx="720090" cy="514350"/>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343650"/>
            <a:ext cx="720090" cy="514350"/>
          </a:xfrm>
          <a:prstGeom prst="rect">
            <a:avLst/>
          </a:prstGeom>
        </p:spPr>
      </p:pic>
      <p:sp>
        <p:nvSpPr>
          <p:cNvPr id="2" name="标题 1"/>
          <p:cNvSpPr>
            <a:spLocks noGrp="1"/>
          </p:cNvSpPr>
          <p:nvPr>
            <p:ph type="title"/>
            <p:custDataLst>
              <p:tags r:id="rId4"/>
            </p:custDataLst>
          </p:nvPr>
        </p:nvSpPr>
        <p:spPr>
          <a:xfrm>
            <a:off x="579600" y="237600"/>
            <a:ext cx="11037600"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480" y="5701030"/>
            <a:ext cx="1619885" cy="1157605"/>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a:prstGeom prst="rect">
            <a:avLst/>
          </a:prstGeo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575619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765567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7" name="图片 6"/>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extLst>
      <p:ext uri="{BB962C8B-B14F-4D97-AF65-F5344CB8AC3E}">
        <p14:creationId xmlns:p14="http://schemas.microsoft.com/office/powerpoint/2010/main" val="652865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4012010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3660598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2020/10/28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6" name="图片 5"/>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extLst>
      <p:ext uri="{BB962C8B-B14F-4D97-AF65-F5344CB8AC3E}">
        <p14:creationId xmlns:p14="http://schemas.microsoft.com/office/powerpoint/2010/main" val="479379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296502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2394674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211141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533937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extLst>
      <p:ext uri="{BB962C8B-B14F-4D97-AF65-F5344CB8AC3E}">
        <p14:creationId xmlns:p14="http://schemas.microsoft.com/office/powerpoint/2010/main" val="184059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2020/10/28</a:t>
            </a:fld>
            <a:endParaRPr lang="zh-CN" alt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extLst>
      <p:ext uri="{BB962C8B-B14F-4D97-AF65-F5344CB8AC3E}">
        <p14:creationId xmlns:p14="http://schemas.microsoft.com/office/powerpoint/2010/main" val="8687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93" r:id="rId9"/>
    <p:sldLayoutId id="2147483694" r:id="rId10"/>
    <p:sldLayoutId id="2147483665"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8990694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3.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45.xml"/><Relationship Id="rId7" Type="http://schemas.openxmlformats.org/officeDocument/2006/relationships/image" Target="../media/image22.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notesSlide" Target="../notesSlides/notesSlide5.xml"/><Relationship Id="rId5" Type="http://schemas.openxmlformats.org/officeDocument/2006/relationships/slideLayout" Target="../slideLayouts/slideLayout23.xml"/><Relationship Id="rId4" Type="http://schemas.openxmlformats.org/officeDocument/2006/relationships/tags" Target="../tags/tag146.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25.png"/><Relationship Id="rId3" Type="http://schemas.openxmlformats.org/officeDocument/2006/relationships/tags" Target="../tags/tag149.xml"/><Relationship Id="rId7" Type="http://schemas.openxmlformats.org/officeDocument/2006/relationships/slideLayout" Target="../slideLayouts/slideLayout2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6.png"/><Relationship Id="rId5" Type="http://schemas.openxmlformats.org/officeDocument/2006/relationships/tags" Target="../tags/tag151.xml"/><Relationship Id="rId15" Type="http://schemas.openxmlformats.org/officeDocument/2006/relationships/image" Target="../media/image27.png"/><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50.xml"/><Relationship Id="rId9" Type="http://schemas.openxmlformats.org/officeDocument/2006/relationships/image" Target="../media/image5.png"/><Relationship Id="rId14" Type="http://schemas.openxmlformats.org/officeDocument/2006/relationships/image" Target="../media/image26.jpg"/></Relationships>
</file>

<file path=ppt/slides/_rels/slide12.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notesSlide" Target="../notesSlides/notesSlide7.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slideLayout" Target="../slideLayouts/slideLayout23.xml"/><Relationship Id="rId5" Type="http://schemas.openxmlformats.org/officeDocument/2006/relationships/tags" Target="../tags/tag157.xml"/><Relationship Id="rId4" Type="http://schemas.openxmlformats.org/officeDocument/2006/relationships/tags" Target="../tags/tag156.xml"/></Relationships>
</file>

<file path=ppt/slides/_rels/slide13.xml.rels><?xml version="1.0" encoding="UTF-8" standalone="yes"?>
<Relationships xmlns="http://schemas.openxmlformats.org/package/2006/relationships"><Relationship Id="rId3" Type="http://schemas.openxmlformats.org/officeDocument/2006/relationships/tags" Target="../tags/tag160.xml"/><Relationship Id="rId7" Type="http://schemas.openxmlformats.org/officeDocument/2006/relationships/notesSlide" Target="../notesSlides/notesSlide8.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3.xml"/><Relationship Id="rId5" Type="http://schemas.openxmlformats.org/officeDocument/2006/relationships/tags" Target="../tags/tag162.xml"/><Relationship Id="rId4" Type="http://schemas.openxmlformats.org/officeDocument/2006/relationships/tags" Target="../tags/tag16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65.xml"/><Relationship Id="rId7" Type="http://schemas.openxmlformats.org/officeDocument/2006/relationships/slideLayout" Target="../slideLayouts/slideLayout23.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71.xml"/><Relationship Id="rId7" Type="http://schemas.openxmlformats.org/officeDocument/2006/relationships/hyperlink" Target="SE2018&#26149;-G11-&#39033;&#30446;&#35745;&#21010;%20V0.5.doc" TargetMode="Externa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notesSlide" Target="../notesSlides/notesSlide10.xml"/><Relationship Id="rId5" Type="http://schemas.openxmlformats.org/officeDocument/2006/relationships/slideLayout" Target="../slideLayouts/slideLayout23.xml"/><Relationship Id="rId4" Type="http://schemas.openxmlformats.org/officeDocument/2006/relationships/tags" Target="../tags/tag172.xml"/><Relationship Id="rId9" Type="http://schemas.openxmlformats.org/officeDocument/2006/relationships/hyperlink" Target="SE2020-G10-&#39033;&#30446;&#35745;&#21010;0.1.0.doc" TargetMode="External"/></Relationships>
</file>

<file path=ppt/slides/_rels/slide16.xml.rels><?xml version="1.0" encoding="UTF-8" standalone="yes"?>
<Relationships xmlns="http://schemas.openxmlformats.org/package/2006/relationships"><Relationship Id="rId3" Type="http://schemas.openxmlformats.org/officeDocument/2006/relationships/tags" Target="../tags/tag175.xml"/><Relationship Id="rId7" Type="http://schemas.openxmlformats.org/officeDocument/2006/relationships/image" Target="../media/image29.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notesSlide" Target="../notesSlides/notesSlide11.xml"/><Relationship Id="rId5" Type="http://schemas.openxmlformats.org/officeDocument/2006/relationships/slideLayout" Target="../slideLayouts/slideLayout23.xml"/><Relationship Id="rId4" Type="http://schemas.openxmlformats.org/officeDocument/2006/relationships/tags" Target="../tags/tag176.xml"/></Relationships>
</file>

<file path=ppt/slides/_rels/slide17.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180.xml"/></Relationships>
</file>

<file path=ppt/slides/_rels/slide18.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30.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13.xml"/><Relationship Id="rId5" Type="http://schemas.openxmlformats.org/officeDocument/2006/relationships/slideLayout" Target="../slideLayouts/slideLayout23.xml"/><Relationship Id="rId4" Type="http://schemas.openxmlformats.org/officeDocument/2006/relationships/tags" Target="../tags/tag184.xml"/></Relationships>
</file>

<file path=ppt/slides/_rels/slide19.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188.xml"/></Relationships>
</file>

<file path=ppt/slides/_rels/slide2.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image" Target="../media/image10.png"/><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notesSlide" Target="../notesSlides/notesSlide1.xml"/><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192.xml"/></Relationships>
</file>

<file path=ppt/slides/_rels/slide21.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196.xml"/></Relationships>
</file>

<file path=ppt/slides/_rels/slide22.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31.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notesSlide" Target="../notesSlides/notesSlide17.xml"/><Relationship Id="rId5" Type="http://schemas.openxmlformats.org/officeDocument/2006/relationships/slideLayout" Target="../slideLayouts/slideLayout23.xml"/><Relationship Id="rId4" Type="http://schemas.openxmlformats.org/officeDocument/2006/relationships/tags" Target="../tags/tag200.xml"/></Relationships>
</file>

<file path=ppt/slides/_rels/slide23.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32.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notesSlide" Target="../notesSlides/notesSlide18.xml"/><Relationship Id="rId5" Type="http://schemas.openxmlformats.org/officeDocument/2006/relationships/slideLayout" Target="../slideLayouts/slideLayout23.xml"/><Relationship Id="rId4" Type="http://schemas.openxmlformats.org/officeDocument/2006/relationships/tags" Target="../tags/tag204.xml"/></Relationships>
</file>

<file path=ppt/slides/_rels/slide24.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notesSlide" Target="../notesSlides/notesSlide19.xml"/><Relationship Id="rId5" Type="http://schemas.openxmlformats.org/officeDocument/2006/relationships/slideLayout" Target="../slideLayouts/slideLayout23.xml"/><Relationship Id="rId4" Type="http://schemas.openxmlformats.org/officeDocument/2006/relationships/tags" Target="../tags/tag208.xml"/></Relationships>
</file>

<file path=ppt/slides/_rels/slide25.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notesSlide" Target="../notesSlides/notesSlide20.xml"/><Relationship Id="rId5" Type="http://schemas.openxmlformats.org/officeDocument/2006/relationships/slideLayout" Target="../slideLayouts/slideLayout23.xml"/><Relationship Id="rId4" Type="http://schemas.openxmlformats.org/officeDocument/2006/relationships/tags" Target="../tags/tag21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15.xml"/><Relationship Id="rId7" Type="http://schemas.openxmlformats.org/officeDocument/2006/relationships/image" Target="../media/image33.png"/><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notesSlide" Target="../notesSlides/notesSlide21.xml"/><Relationship Id="rId5" Type="http://schemas.openxmlformats.org/officeDocument/2006/relationships/slideLayout" Target="../slideLayouts/slideLayout23.xml"/><Relationship Id="rId4" Type="http://schemas.openxmlformats.org/officeDocument/2006/relationships/tags" Target="../tags/tag216.xml"/></Relationships>
</file>

<file path=ppt/slides/_rels/slide27.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35.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notesSlide" Target="../notesSlides/notesSlide22.xml"/><Relationship Id="rId5" Type="http://schemas.openxmlformats.org/officeDocument/2006/relationships/slideLayout" Target="../slideLayouts/slideLayout23.xml"/><Relationship Id="rId4" Type="http://schemas.openxmlformats.org/officeDocument/2006/relationships/tags" Target="../tags/tag220.xml"/></Relationships>
</file>

<file path=ppt/slides/_rels/slide28.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hyperlink" Target="https://book.douban.com/" TargetMode="Externa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notesSlide" Target="../notesSlides/notesSlide23.xml"/><Relationship Id="rId5" Type="http://schemas.openxmlformats.org/officeDocument/2006/relationships/slideLayout" Target="../slideLayouts/slideLayout23.xml"/><Relationship Id="rId4" Type="http://schemas.openxmlformats.org/officeDocument/2006/relationships/tags" Target="../tags/tag2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25.xml"/></Relationships>
</file>

<file path=ppt/slides/_rels/slide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image" Target="../media/image6.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6.xml"/><Relationship Id="rId16" Type="http://schemas.openxmlformats.org/officeDocument/2006/relationships/image" Target="../media/image5.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notesSlide" Target="../notesSlides/notesSlide3.xml"/><Relationship Id="rId10" Type="http://schemas.openxmlformats.org/officeDocument/2006/relationships/tags" Target="../tags/tag124.xml"/><Relationship Id="rId19"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notesSlide" Target="../notesSlides/notesSlide4.xml"/><Relationship Id="rId4"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3" Type="http://schemas.openxmlformats.org/officeDocument/2006/relationships/tags" Target="../tags/tag139.xml"/><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slideLayout" Target="../slideLayouts/slideLayout23.xml"/><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1.png"/><Relationship Id="rId4"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4865" y="3616325"/>
            <a:ext cx="7774305" cy="1171575"/>
          </a:xfrm>
        </p:spPr>
        <p:txBody>
          <a:bodyPr>
            <a:normAutofit/>
          </a:bodyPr>
          <a:lstStyle/>
          <a:p>
            <a:pPr algn="ctr"/>
            <a:r>
              <a:rPr lang="zh-CN" altLang="en-US" sz="3555" dirty="0"/>
              <a:t>城北书苑网站开发项目计划</a:t>
            </a:r>
          </a:p>
        </p:txBody>
      </p:sp>
      <p:sp>
        <p:nvSpPr>
          <p:cNvPr id="3" name="副标题 2"/>
          <p:cNvSpPr>
            <a:spLocks noGrp="1"/>
          </p:cNvSpPr>
          <p:nvPr>
            <p:ph type="body" idx="1"/>
          </p:nvPr>
        </p:nvSpPr>
        <p:spPr>
          <a:xfrm>
            <a:off x="3211514" y="4943157"/>
            <a:ext cx="5767705" cy="715010"/>
          </a:xfrm>
        </p:spPr>
        <p:txBody>
          <a:bodyPr/>
          <a:lstStyle/>
          <a:p>
            <a:r>
              <a:rPr lang="en-US" altLang="zh-CN" sz="1800"/>
              <a:t>SE2020-G10小</a:t>
            </a:r>
            <a:r>
              <a:rPr lang="zh-CN" altLang="en-US" sz="1800"/>
              <a:t>组</a:t>
            </a:r>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519" y="-184969"/>
            <a:ext cx="3107391" cy="3107391"/>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dirty="0"/>
              <a:t>可行性分析</a:t>
            </a:r>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6349" y="2534492"/>
            <a:ext cx="839853" cy="839853"/>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1297" y="2534491"/>
            <a:ext cx="839853" cy="839853"/>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6590" y="2534490"/>
            <a:ext cx="839853" cy="839853"/>
          </a:xfrm>
          <a:prstGeom prst="rect">
            <a:avLst/>
          </a:prstGeom>
        </p:spPr>
      </p:pic>
      <p:sp>
        <p:nvSpPr>
          <p:cNvPr id="17" name="文本框 16"/>
          <p:cNvSpPr txBox="1"/>
          <p:nvPr/>
        </p:nvSpPr>
        <p:spPr>
          <a:xfrm>
            <a:off x="1618615" y="3751603"/>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5091297" y="3751603"/>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646590" y="3751603"/>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9" r:link="rId10"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1" r:link="rId12" cstate="email"/>
          <a:stretch>
            <a:fillRect/>
          </a:stretch>
        </p:blipFill>
        <p:spPr>
          <a:xfrm>
            <a:off x="11471910" y="0"/>
            <a:ext cx="720090" cy="514350"/>
          </a:xfrm>
          <a:prstGeom prst="rect">
            <a:avLst/>
          </a:prstGeom>
        </p:spPr>
      </p:pic>
      <p:sp>
        <p:nvSpPr>
          <p:cNvPr id="29" name="椭圆 28"/>
          <p:cNvSpPr/>
          <p:nvPr>
            <p:custDataLst>
              <p:tags r:id="rId4"/>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5"/>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5">
            <a:extLst>
              <a:ext uri="{28A0092B-C50C-407E-A947-70E740481C1C}">
                <a14:useLocalDpi xmlns:a14="http://schemas.microsoft.com/office/drawing/2010/main" val="0"/>
              </a:ext>
            </a:extLst>
          </a:blip>
          <a:srcRect r="24438"/>
          <a:stretch/>
        </p:blipFill>
        <p:spPr>
          <a:xfrm>
            <a:off x="5927264" y="4327305"/>
            <a:ext cx="3857671" cy="2311519"/>
          </a:xfrm>
          <a:prstGeom prst="rect">
            <a:avLst/>
          </a:prstGeom>
        </p:spPr>
      </p:pic>
      <p:sp>
        <p:nvSpPr>
          <p:cNvPr id="10" name="标题 4"/>
          <p:cNvSpPr txBox="1">
            <a:spLocks/>
          </p:cNvSpPr>
          <p:nvPr>
            <p:custDataLst>
              <p:tags r:id="rId6"/>
            </p:custDataLst>
          </p:nvPr>
        </p:nvSpPr>
        <p:spPr>
          <a:xfrm>
            <a:off x="1573998" y="336842"/>
            <a:ext cx="3617595" cy="83566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smtClean="0"/>
              <a:t>可行性分析</a:t>
            </a:r>
            <a:endParaRPr lang="zh-CN" altLang="en-US" sz="5400" dirty="0"/>
          </a:p>
        </p:txBody>
      </p:sp>
    </p:spTree>
    <p:custDataLst>
      <p:tags r:id="rId1"/>
    </p:custDataLst>
    <p:extLst>
      <p:ext uri="{BB962C8B-B14F-4D97-AF65-F5344CB8AC3E}">
        <p14:creationId xmlns:p14="http://schemas.microsoft.com/office/powerpoint/2010/main" val="4251222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618615" y="1484772"/>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p>
        </p:txBody>
      </p:sp>
      <p:sp>
        <p:nvSpPr>
          <p:cNvPr id="10" name="文本框 9"/>
          <p:cNvSpPr txBox="1"/>
          <p:nvPr/>
        </p:nvSpPr>
        <p:spPr>
          <a:xfrm>
            <a:off x="2010173" y="2444098"/>
            <a:ext cx="8270418" cy="2246769"/>
          </a:xfrm>
          <a:prstGeom prst="rect">
            <a:avLst/>
          </a:prstGeom>
          <a:noFill/>
        </p:spPr>
        <p:txBody>
          <a:bodyPr wrap="square" rtlCol="0">
            <a:spAutoFit/>
          </a:bodyPr>
          <a:lstStyle/>
          <a:p>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endParaRPr lang="en-US" altLang="zh-CN" sz="2000" dirty="0" smtClean="0"/>
          </a:p>
          <a:p>
            <a:r>
              <a:rPr lang="zh-CN" altLang="en-US" sz="2000" dirty="0" smtClean="0"/>
              <a:t>从工具角度来讲，这些工具是能够做到开发一个网站的绝大部分功能的。</a:t>
            </a:r>
            <a:endParaRPr lang="en-US" altLang="zh-CN" sz="2000" dirty="0" smtClean="0"/>
          </a:p>
          <a:p>
            <a:endParaRPr lang="en-US" altLang="zh-CN" sz="2000" dirty="0" smtClean="0"/>
          </a:p>
          <a:p>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Tree>
    <p:custDataLst>
      <p:tags r:id="rId1"/>
    </p:custDataLst>
    <p:extLst>
      <p:ext uri="{BB962C8B-B14F-4D97-AF65-F5344CB8AC3E}">
        <p14:creationId xmlns:p14="http://schemas.microsoft.com/office/powerpoint/2010/main" val="194780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1800493" cy="369332"/>
          </a:xfrm>
          <a:prstGeom prst="rect">
            <a:avLst/>
          </a:prstGeom>
        </p:spPr>
        <p:txBody>
          <a:bodyPr wrap="none">
            <a:spAutoFit/>
          </a:bodyPr>
          <a:lstStyle/>
          <a:p>
            <a:pPr lvl="0"/>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338828" cy="369332"/>
          </a:xfrm>
          <a:prstGeom prst="rect">
            <a:avLst/>
          </a:prstGeom>
        </p:spPr>
        <p:txBody>
          <a:bodyPr wrap="none">
            <a:spAutoFit/>
          </a:bodyPr>
          <a:lstStyle/>
          <a:p>
            <a:pPr lvl="0"/>
            <a:r>
              <a:rPr lang="zh-CN" altLang="en-US" b="1" dirty="0" smtClean="0"/>
              <a:t>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61.27</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60,110.77</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Tree>
    <p:custDataLst>
      <p:tags r:id="rId1"/>
    </p:custDataLst>
    <p:extLst>
      <p:ext uri="{BB962C8B-B14F-4D97-AF65-F5344CB8AC3E}">
        <p14:creationId xmlns:p14="http://schemas.microsoft.com/office/powerpoint/2010/main" val="3384781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919085" y="1483777"/>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endParaRPr lang="zh-CN" altLang="en-US" sz="3200" dirty="0"/>
          </a:p>
        </p:txBody>
      </p:sp>
      <p:sp>
        <p:nvSpPr>
          <p:cNvPr id="11" name="文本框 10"/>
          <p:cNvSpPr txBox="1"/>
          <p:nvPr/>
        </p:nvSpPr>
        <p:spPr>
          <a:xfrm>
            <a:off x="2322716" y="2449674"/>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15" name="标题 4"/>
          <p:cNvSpPr>
            <a:spLocks noGrp="1"/>
          </p:cNvSpPr>
          <p:nvPr>
            <p:custDataLst>
              <p:tags r:id="rId6"/>
            </p:custDataLst>
          </p:nvPr>
        </p:nvSpPr>
        <p:spPr>
          <a:xfrm>
            <a:off x="1919086" y="3443989"/>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4</a:t>
            </a:r>
            <a:r>
              <a:rPr lang="en-US" altLang="zh-CN" sz="3200" dirty="0" smtClean="0"/>
              <a:t>.</a:t>
            </a:r>
            <a:r>
              <a:rPr lang="zh-CN" altLang="en-US" sz="3200" dirty="0"/>
              <a:t>法律</a:t>
            </a:r>
            <a:r>
              <a:rPr lang="zh-CN" altLang="en-US" sz="3200" dirty="0" smtClean="0"/>
              <a:t>可行性</a:t>
            </a:r>
            <a:endParaRPr lang="zh-CN" altLang="en-US" sz="3200" dirty="0"/>
          </a:p>
        </p:txBody>
      </p:sp>
      <p:sp>
        <p:nvSpPr>
          <p:cNvPr id="17" name="文本框 16"/>
          <p:cNvSpPr txBox="1"/>
          <p:nvPr/>
        </p:nvSpPr>
        <p:spPr>
          <a:xfrm>
            <a:off x="2322716" y="4376349"/>
            <a:ext cx="8010525" cy="499111"/>
          </a:xfrm>
          <a:prstGeom prst="rect">
            <a:avLst/>
          </a:prstGeom>
          <a:noFill/>
        </p:spPr>
        <p:txBody>
          <a:bodyPr wrap="square" rtlCol="0">
            <a:spAutoFit/>
          </a:bodyPr>
          <a:lstStyle/>
          <a:p>
            <a:pPr algn="l" fontAlgn="auto">
              <a:lnSpc>
                <a:spcPct val="150000"/>
              </a:lnSpc>
            </a:pPr>
            <a:r>
              <a:rPr lang="zh-CN" altLang="en-US" sz="2000" dirty="0" smtClean="0"/>
              <a:t>网站项目的开发不存在侵犯、妨碍和责任问题，也不投入商业使用。</a:t>
            </a:r>
            <a:endParaRPr lang="zh-CN" altLang="en-US" sz="2000" dirty="0"/>
          </a:p>
        </p:txBody>
      </p:sp>
    </p:spTree>
    <p:custDataLst>
      <p:tags r:id="rId1"/>
    </p:custDataLst>
    <p:extLst>
      <p:ext uri="{BB962C8B-B14F-4D97-AF65-F5344CB8AC3E}">
        <p14:creationId xmlns:p14="http://schemas.microsoft.com/office/powerpoint/2010/main" val="3039493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53303"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a:extLst>
              <a:ext uri="{FF2B5EF4-FFF2-40B4-BE49-F238E27FC236}">
                <a16:creationId xmlns:a16="http://schemas.microsoft.com/office/drawing/2014/main" xmlns="" id="{1171DBDE-6813-4592-A6CB-433D309883A1}"/>
              </a:ext>
            </a:extLst>
          </p:cNvPr>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pitchFamily="34" charset="-122"/>
                <a:ea typeface="微软雅黑" panose="020B0503020204020204" pitchFamily="34" charset="-122"/>
              </a:rPr>
              <a:t>根据</a:t>
            </a:r>
            <a:r>
              <a:rPr lang="zh-CN" altLang="zh-CN" sz="2000" b="1" kern="100" dirty="0">
                <a:solidFill>
                  <a:srgbClr val="FF0000"/>
                </a:solidFill>
                <a:latin typeface="微软雅黑" panose="020B0503020204020204" pitchFamily="34" charset="-122"/>
                <a:ea typeface="微软雅黑" panose="020B0503020204020204" pitchFamily="34" charset="-122"/>
              </a:rPr>
              <a:t>《</a:t>
            </a:r>
            <a:r>
              <a:rPr lang="en-US" altLang="zh-CN" sz="2000" b="1" kern="100" dirty="0">
                <a:solidFill>
                  <a:srgbClr val="FF0000"/>
                </a:solidFill>
                <a:latin typeface="微软雅黑" panose="020B0503020204020204" pitchFamily="34" charset="-122"/>
                <a:ea typeface="微软雅黑" panose="020B0503020204020204" pitchFamily="34" charset="-122"/>
              </a:rPr>
              <a:t>GB8567</a:t>
            </a:r>
            <a:r>
              <a:rPr lang="zh-CN" altLang="zh-CN" sz="2000" b="1" kern="100" dirty="0">
                <a:solidFill>
                  <a:srgbClr val="FF0000"/>
                </a:solidFill>
                <a:latin typeface="微软雅黑" panose="020B0503020204020204" pitchFamily="34" charset="-122"/>
                <a:ea typeface="微软雅黑" panose="020B0503020204020204" pitchFamily="34" charset="-122"/>
              </a:rPr>
              <a:t>－</a:t>
            </a:r>
            <a:r>
              <a:rPr lang="en-US" altLang="zh-CN" sz="2000" b="1" kern="100" dirty="0">
                <a:solidFill>
                  <a:srgbClr val="FF0000"/>
                </a:solidFill>
                <a:latin typeface="微软雅黑" panose="020B0503020204020204" pitchFamily="34" charset="-122"/>
                <a:ea typeface="微软雅黑" panose="020B0503020204020204" pitchFamily="34" charset="-122"/>
              </a:rPr>
              <a:t>88</a:t>
            </a:r>
            <a:r>
              <a:rPr lang="zh-CN" altLang="zh-CN" sz="2000" b="1" kern="100" dirty="0">
                <a:solidFill>
                  <a:srgbClr val="FF0000"/>
                </a:solidFill>
                <a:latin typeface="微软雅黑" panose="020B0503020204020204" pitchFamily="34" charset="-122"/>
                <a:ea typeface="微软雅黑" panose="020B0503020204020204" pitchFamily="34" charset="-122"/>
              </a:rPr>
              <a:t>计算机软件产品开发文件编制指南》</a:t>
            </a:r>
            <a:r>
              <a:rPr lang="zh-CN" altLang="zh-CN" sz="2000" kern="100" dirty="0">
                <a:latin typeface="微软雅黑" panose="020B0503020204020204" pitchFamily="34" charset="-122"/>
                <a:ea typeface="微软雅黑" panose="020B0503020204020204" pitchFamily="34" charset="-122"/>
              </a:rPr>
              <a:t>中项目开发计划的要求，结合实际情况调整后的《项目计划书》内容如下：</a:t>
            </a:r>
            <a:endParaRPr lang="zh-CN" altLang="zh-CN" kern="100" dirty="0">
              <a:effectLst/>
              <a:latin typeface="微软雅黑" panose="020B0503020204020204" pitchFamily="34" charset="-122"/>
              <a:ea typeface="微软雅黑" panose="020B0503020204020204" pitchFamily="34" charset="-122"/>
            </a:endParaRPr>
          </a:p>
        </p:txBody>
      </p:sp>
      <p:grpSp>
        <p:nvGrpSpPr>
          <p:cNvPr id="8" name="组 5"/>
          <p:cNvGrpSpPr/>
          <p:nvPr/>
        </p:nvGrpSpPr>
        <p:grpSpPr>
          <a:xfrm>
            <a:off x="4453448" y="2796913"/>
            <a:ext cx="2319215" cy="2319215"/>
            <a:chOff x="2938584" y="2242373"/>
            <a:chExt cx="2319215" cy="2319215"/>
          </a:xfrm>
        </p:grpSpPr>
        <p:pic>
          <p:nvPicPr>
            <p:cNvPr id="9" name="图片 3">
              <a:hlinkClick r:id="rId7" action="ppaction://hlinkfile"/>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p>
          </p:txBody>
        </p:sp>
      </p:grpSp>
      <p:sp>
        <p:nvSpPr>
          <p:cNvPr id="11" name="文本框 6"/>
          <p:cNvSpPr txBox="1"/>
          <p:nvPr/>
        </p:nvSpPr>
        <p:spPr>
          <a:xfrm>
            <a:off x="3856143" y="5258804"/>
            <a:ext cx="3353803" cy="369332"/>
          </a:xfrm>
          <a:prstGeom prst="rect">
            <a:avLst/>
          </a:prstGeom>
          <a:noFill/>
        </p:spPr>
        <p:txBody>
          <a:bodyPr wrap="none" rtlCol="0">
            <a:spAutoFit/>
          </a:bodyPr>
          <a:lstStyle/>
          <a:p>
            <a:pPr algn="ct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SE2020-G10-</a:t>
            </a:r>
            <a:r>
              <a:rPr kumimoji="1" lang="zh-CN" altLang="en-US"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项目计划</a:t>
            </a: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0.1.0.doc</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2" name="文本框 11"/>
          <p:cNvSpPr txBox="1"/>
          <p:nvPr/>
        </p:nvSpPr>
        <p:spPr>
          <a:xfrm>
            <a:off x="4997740" y="5769780"/>
            <a:ext cx="1287532"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2020.10.24</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99019"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a:extLst>
              <a:ext uri="{FF2B5EF4-FFF2-40B4-BE49-F238E27FC236}">
                <a16:creationId xmlns:a16="http://schemas.microsoft.com/office/drawing/2014/main" xmlns="" id="{1171DBDE-6813-4592-A6CB-433D309883A1}"/>
              </a:ext>
            </a:extLst>
          </p:cNvPr>
          <p:cNvSpPr/>
          <p:nvPr/>
        </p:nvSpPr>
        <p:spPr>
          <a:xfrm>
            <a:off x="5178846" y="600680"/>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pitchFamily="34" charset="-122"/>
                <a:ea typeface="微软雅黑" panose="020B0503020204020204" pitchFamily="34" charset="-122"/>
              </a:rPr>
              <a:t>项目计划</a:t>
            </a:r>
            <a:r>
              <a:rPr lang="en-US" altLang="zh-CN" sz="2000" dirty="0" smtClean="0">
                <a:latin typeface="微软雅黑" panose="020B0503020204020204" pitchFamily="34" charset="-122"/>
                <a:ea typeface="微软雅黑" panose="020B0503020204020204" pitchFamily="34" charset="-122"/>
              </a:rPr>
              <a:t>WBS</a:t>
            </a:r>
            <a:r>
              <a:rPr lang="zh-CN" altLang="en-US" sz="2000" dirty="0" smtClean="0">
                <a:latin typeface="微软雅黑" panose="020B0503020204020204" pitchFamily="34" charset="-122"/>
                <a:ea typeface="微软雅黑" panose="020B0503020204020204" pitchFamily="34" charset="-122"/>
              </a:rPr>
              <a:t>结构</a:t>
            </a:r>
            <a:r>
              <a:rPr lang="en-US" altLang="zh-CN" sz="2000" baseline="30000" dirty="0" smtClean="0">
                <a:latin typeface="微软雅黑" panose="020B0503020204020204" pitchFamily="34" charset="-122"/>
                <a:ea typeface="微软雅黑" panose="020B0503020204020204" pitchFamily="34" charset="-122"/>
              </a:rPr>
              <a:t>[5]</a:t>
            </a:r>
            <a:endParaRPr lang="zh-CN" altLang="zh-CN" kern="100" dirty="0">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2373" y="1218565"/>
            <a:ext cx="10058400" cy="6183763"/>
          </a:xfrm>
          <a:prstGeom prst="rect">
            <a:avLst/>
          </a:prstGeom>
        </p:spPr>
      </p:pic>
    </p:spTree>
    <p:custDataLst>
      <p:tags r:id="rId1"/>
    </p:custDataLst>
    <p:extLst>
      <p:ext uri="{BB962C8B-B14F-4D97-AF65-F5344CB8AC3E}">
        <p14:creationId xmlns:p14="http://schemas.microsoft.com/office/powerpoint/2010/main" val="3211974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646079"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a:extLst>
              <a:ext uri="{FF2B5EF4-FFF2-40B4-BE49-F238E27FC236}">
                <a16:creationId xmlns:a16="http://schemas.microsoft.com/office/drawing/2014/main" xmlns="" id="{1171DBDE-6813-4592-A6CB-433D309883A1}"/>
              </a:ext>
            </a:extLst>
          </p:cNvPr>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pitchFamily="34" charset="-122"/>
                <a:ea typeface="微软雅黑" panose="020B0503020204020204" pitchFamily="34" charset="-122"/>
              </a:rPr>
              <a:t>项目大致分工</a:t>
            </a:r>
            <a:endParaRPr lang="zh-CN" altLang="zh-CN" b="1" kern="100" dirty="0">
              <a:effectLst/>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959551255"/>
              </p:ext>
            </p:extLst>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1"/>
    </p:custDataLst>
    <p:extLst>
      <p:ext uri="{BB962C8B-B14F-4D97-AF65-F5344CB8AC3E}">
        <p14:creationId xmlns:p14="http://schemas.microsoft.com/office/powerpoint/2010/main" val="1691336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4614634"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a:extLst>
              <a:ext uri="{FF2B5EF4-FFF2-40B4-BE49-F238E27FC236}">
                <a16:creationId xmlns:a16="http://schemas.microsoft.com/office/drawing/2014/main" xmlns="" id="{1171DBDE-6813-4592-A6CB-433D309883A1}"/>
              </a:ext>
            </a:extLst>
          </p:cNvPr>
          <p:cNvSpPr/>
          <p:nvPr/>
        </p:nvSpPr>
        <p:spPr>
          <a:xfrm>
            <a:off x="1452880" y="1552414"/>
            <a:ext cx="9024264" cy="400110"/>
          </a:xfrm>
          <a:prstGeom prst="rect">
            <a:avLst/>
          </a:prstGeom>
        </p:spPr>
        <p:txBody>
          <a:bodyPr wrap="square">
            <a:spAutoFit/>
          </a:bodyPr>
          <a:lstStyle/>
          <a:p>
            <a:r>
              <a:rPr kumimoji="1" lang="zh-CN" altLang="en-US" sz="2000" b="1" dirty="0">
                <a:latin typeface="+mj-ea"/>
                <a:ea typeface="+mj-ea"/>
                <a:cs typeface="Microsoft YaHei" charset="-122"/>
              </a:rPr>
              <a:t>项目近期具体分工</a:t>
            </a:r>
          </a:p>
        </p:txBody>
      </p:sp>
      <p:pic>
        <p:nvPicPr>
          <p:cNvPr id="4" name="图片 3"/>
          <p:cNvPicPr>
            <a:picLocks noChangeAspect="1"/>
          </p:cNvPicPr>
          <p:nvPr/>
        </p:nvPicPr>
        <p:blipFill>
          <a:blip r:embed="rId7"/>
          <a:stretch>
            <a:fillRect/>
          </a:stretch>
        </p:blipFill>
        <p:spPr>
          <a:xfrm>
            <a:off x="1452879" y="2286372"/>
            <a:ext cx="6813905" cy="4182793"/>
          </a:xfrm>
          <a:prstGeom prst="rect">
            <a:avLst/>
          </a:prstGeom>
        </p:spPr>
      </p:pic>
    </p:spTree>
    <p:custDataLst>
      <p:tags r:id="rId1"/>
    </p:custDataLst>
    <p:extLst>
      <p:ext uri="{BB962C8B-B14F-4D97-AF65-F5344CB8AC3E}">
        <p14:creationId xmlns:p14="http://schemas.microsoft.com/office/powerpoint/2010/main" val="903703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80451"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1452880" y="1420325"/>
            <a:ext cx="388824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a:latin typeface="+mn-ea"/>
              </a:rPr>
              <a:t>参与人员</a:t>
            </a:r>
            <a:r>
              <a:rPr lang="en-US" altLang="zh-CN" sz="2400" b="1" kern="100" dirty="0">
                <a:latin typeface="+mn-ea"/>
              </a:rPr>
              <a:t>OBS</a:t>
            </a:r>
            <a:r>
              <a:rPr lang="zh-CN" altLang="en-US" sz="2400" b="1" kern="100" dirty="0">
                <a:latin typeface="+mn-ea"/>
              </a:rPr>
              <a:t>组织结构图</a:t>
            </a: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7322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2"/>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项目计划</a:t>
            </a:r>
          </a:p>
        </p:txBody>
      </p:sp>
      <p:sp>
        <p:nvSpPr>
          <p:cNvPr id="47" name="文本框 46"/>
          <p:cNvSpPr txBox="1"/>
          <p:nvPr>
            <p:custDataLst>
              <p:tags r:id="rId3"/>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项目概述</a:t>
            </a:r>
          </a:p>
        </p:txBody>
      </p:sp>
      <p:sp>
        <p:nvSpPr>
          <p:cNvPr id="19" name="文本框 18"/>
          <p:cNvSpPr txBox="1"/>
          <p:nvPr>
            <p:custDataLst>
              <p:tags r:id="rId4"/>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dirty="0">
                <a:solidFill>
                  <a:schemeClr val="accent4">
                    <a:lumMod val="60000"/>
                    <a:lumOff val="40000"/>
                  </a:schemeClr>
                </a:solidFill>
                <a:ea typeface="汉仪旗黑-85S" panose="00020600040101010101" pitchFamily="18" charset="-122"/>
                <a:sym typeface="Arial" panose="020B0604020202020204" pitchFamily="34" charset="0"/>
              </a:rPr>
              <a:t>目录</a:t>
            </a:r>
          </a:p>
        </p:txBody>
      </p:sp>
      <p:sp>
        <p:nvSpPr>
          <p:cNvPr id="2" name="菱形 1"/>
          <p:cNvSpPr/>
          <p:nvPr>
            <p:custDataLst>
              <p:tags r:id="rId5"/>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p>
        </p:txBody>
      </p:sp>
      <p:sp>
        <p:nvSpPr>
          <p:cNvPr id="3" name="文本框 2"/>
          <p:cNvSpPr txBox="1"/>
          <p:nvPr>
            <p:custDataLst>
              <p:tags r:id="rId6"/>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甘特</a:t>
            </a:r>
            <a:r>
              <a:rPr lang="zh-CN" altLang="en-US" sz="2400" spc="150" dirty="0" smtClean="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项目团队建设</a:t>
            </a:r>
          </a:p>
        </p:txBody>
      </p:sp>
      <p:sp>
        <p:nvSpPr>
          <p:cNvPr id="7" name="矩形 6"/>
          <p:cNvSpPr/>
          <p:nvPr>
            <p:custDataLst>
              <p:tags r:id="rId8"/>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9"/>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可行性分析</a:t>
            </a:r>
          </a:p>
        </p:txBody>
      </p:sp>
      <p:pic>
        <p:nvPicPr>
          <p:cNvPr id="20" name="图片 1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预算</a:t>
            </a: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绩效评价</a:t>
            </a: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426627"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486921" y="1531419"/>
            <a:ext cx="3019235" cy="559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项目团队内部协作</a:t>
            </a:r>
            <a:endParaRPr lang="zh-CN" altLang="en-US" sz="2400" b="1" kern="100" dirty="0">
              <a:latin typeface="+mn-ea"/>
            </a:endParaRPr>
          </a:p>
        </p:txBody>
      </p:sp>
      <p:sp>
        <p:nvSpPr>
          <p:cNvPr id="6" name="矩形 5"/>
          <p:cNvSpPr/>
          <p:nvPr/>
        </p:nvSpPr>
        <p:spPr>
          <a:xfrm>
            <a:off x="2486921" y="224336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1"/>
    </p:custDataLst>
    <p:extLst>
      <p:ext uri="{BB962C8B-B14F-4D97-AF65-F5344CB8AC3E}">
        <p14:creationId xmlns:p14="http://schemas.microsoft.com/office/powerpoint/2010/main" val="3320696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06203"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939848" y="1702335"/>
            <a:ext cx="380278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项目团队外部沟通与协作</a:t>
            </a:r>
            <a:endParaRPr lang="zh-CN" altLang="en-US" sz="2400" b="1" kern="100" dirty="0">
              <a:latin typeface="+mn-ea"/>
            </a:endParaRPr>
          </a:p>
        </p:txBody>
      </p:sp>
      <p:sp>
        <p:nvSpPr>
          <p:cNvPr id="9" name="矩形 8"/>
          <p:cNvSpPr/>
          <p:nvPr/>
        </p:nvSpPr>
        <p:spPr>
          <a:xfrm>
            <a:off x="2939848" y="2463200"/>
            <a:ext cx="4572000" cy="3000821"/>
          </a:xfrm>
          <a:prstGeom prst="rect">
            <a:avLst/>
          </a:prstGeom>
        </p:spPr>
        <p:txBody>
          <a:bodyPr>
            <a:spAutoFit/>
          </a:bodyPr>
          <a:lstStyle/>
          <a:p>
            <a:pPr>
              <a:lnSpc>
                <a:spcPct val="150000"/>
              </a:lnSpc>
            </a:pPr>
            <a:r>
              <a:rPr lang="zh-CN" altLang="en-US" dirty="0">
                <a:latin typeface="+mn-ea"/>
                <a:cs typeface="Microsoft YaHei Light" charset="-122"/>
              </a:rPr>
              <a:t>与客户（老师）之间的沟通方式包括：</a:t>
            </a:r>
            <a:endParaRPr lang="en-US" altLang="zh-CN" dirty="0">
              <a:latin typeface="+mn-ea"/>
              <a:cs typeface="Microsoft YaHei Light" charset="-122"/>
            </a:endParaRPr>
          </a:p>
          <a:p>
            <a:pPr>
              <a:lnSpc>
                <a:spcPct val="150000"/>
              </a:lnSpc>
            </a:pPr>
            <a:r>
              <a:rPr lang="zh-CN" altLang="en-US" dirty="0">
                <a:latin typeface="+mn-ea"/>
                <a:cs typeface="Microsoft YaHei Light" charset="-122"/>
              </a:rPr>
              <a:t>正式沟通方式：</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A</a:t>
            </a:r>
            <a:r>
              <a:rPr lang="en-US" altLang="zh-CN" dirty="0">
                <a:latin typeface="+mn-ea"/>
                <a:cs typeface="Microsoft YaHei Light" charset="-122"/>
              </a:rPr>
              <a:t>.</a:t>
            </a:r>
            <a:r>
              <a:rPr lang="zh-CN" altLang="en-US" dirty="0">
                <a:latin typeface="+mn-ea"/>
                <a:cs typeface="Microsoft YaHei Light" charset="-122"/>
              </a:rPr>
              <a:t>变更备忘</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B</a:t>
            </a:r>
            <a:r>
              <a:rPr lang="en-US" altLang="zh-CN" dirty="0">
                <a:latin typeface="+mn-ea"/>
                <a:cs typeface="Microsoft YaHei Light" charset="-122"/>
              </a:rPr>
              <a:t>.</a:t>
            </a:r>
            <a:r>
              <a:rPr lang="zh-CN" altLang="en-US" dirty="0">
                <a:latin typeface="+mn-ea"/>
                <a:cs typeface="Microsoft YaHei Light" charset="-122"/>
              </a:rPr>
              <a:t>评审会议</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C</a:t>
            </a:r>
            <a:r>
              <a:rPr lang="en-US" altLang="zh-CN" dirty="0">
                <a:latin typeface="+mn-ea"/>
                <a:cs typeface="Microsoft YaHei Light" charset="-122"/>
              </a:rPr>
              <a:t>.</a:t>
            </a:r>
            <a:r>
              <a:rPr lang="zh-CN" altLang="en-US" dirty="0">
                <a:latin typeface="+mn-ea"/>
                <a:cs typeface="Microsoft YaHei Light" charset="-122"/>
              </a:rPr>
              <a:t>执行情况报告，展示相关</a:t>
            </a:r>
            <a:r>
              <a:rPr lang="en-US" altLang="zh-CN" dirty="0">
                <a:latin typeface="+mn-ea"/>
                <a:cs typeface="Microsoft YaHei Light" charset="-122"/>
              </a:rPr>
              <a:t>ppt</a:t>
            </a:r>
          </a:p>
          <a:p>
            <a:pPr>
              <a:lnSpc>
                <a:spcPct val="150000"/>
              </a:lnSpc>
            </a:pPr>
            <a:r>
              <a:rPr lang="zh-CN" altLang="en-US" dirty="0">
                <a:latin typeface="+mn-ea"/>
                <a:cs typeface="Microsoft YaHei Light" charset="-122"/>
              </a:rPr>
              <a:t>非正式沟通方式：</a:t>
            </a:r>
            <a:endParaRPr lang="en-US" altLang="zh-CN" dirty="0">
              <a:latin typeface="+mn-ea"/>
              <a:cs typeface="Microsoft YaHei Light" charset="-122"/>
            </a:endParaRPr>
          </a:p>
          <a:p>
            <a:pPr>
              <a:lnSpc>
                <a:spcPct val="150000"/>
              </a:lnSpc>
            </a:pPr>
            <a:r>
              <a:rPr lang="en-US" altLang="zh-CN" dirty="0">
                <a:latin typeface="+mn-ea"/>
                <a:cs typeface="Microsoft YaHei Light" charset="-122"/>
              </a:rPr>
              <a:t>	</a:t>
            </a:r>
            <a:r>
              <a:rPr lang="en-US" altLang="zh-CN" dirty="0" smtClean="0">
                <a:latin typeface="+mn-ea"/>
                <a:cs typeface="Microsoft YaHei Light" charset="-122"/>
              </a:rPr>
              <a:t>A</a:t>
            </a:r>
            <a:r>
              <a:rPr lang="en-US" altLang="zh-CN" dirty="0">
                <a:latin typeface="+mn-ea"/>
                <a:cs typeface="Microsoft YaHei Light" charset="-122"/>
              </a:rPr>
              <a:t>.</a:t>
            </a:r>
            <a:r>
              <a:rPr lang="zh-CN" altLang="en-US" dirty="0">
                <a:latin typeface="+mn-ea"/>
                <a:cs typeface="Microsoft YaHei Light" charset="-122"/>
              </a:rPr>
              <a:t>线</a:t>
            </a:r>
            <a:r>
              <a:rPr lang="zh-CN" altLang="en-US" dirty="0" smtClean="0">
                <a:latin typeface="+mn-ea"/>
                <a:cs typeface="Microsoft YaHei Light" charset="-122"/>
              </a:rPr>
              <a:t>下面谈</a:t>
            </a:r>
            <a:endParaRPr lang="en-US" altLang="zh-CN" dirty="0">
              <a:latin typeface="+mn-ea"/>
              <a:cs typeface="Microsoft YaHei Light" charset="-122"/>
            </a:endParaRPr>
          </a:p>
        </p:txBody>
      </p:sp>
    </p:spTree>
    <p:custDataLst>
      <p:tags r:id="rId1"/>
    </p:custDataLst>
    <p:extLst>
      <p:ext uri="{BB962C8B-B14F-4D97-AF65-F5344CB8AC3E}">
        <p14:creationId xmlns:p14="http://schemas.microsoft.com/office/powerpoint/2010/main" val="52931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3" name="图片 2"/>
          <p:cNvPicPr>
            <a:picLocks noChangeAspect="1"/>
          </p:cNvPicPr>
          <p:nvPr/>
        </p:nvPicPr>
        <p:blipFill rotWithShape="1">
          <a:blip r:embed="rId7">
            <a:extLst>
              <a:ext uri="{28A0092B-C50C-407E-A947-70E740481C1C}">
                <a14:useLocalDpi xmlns:a14="http://schemas.microsoft.com/office/drawing/2010/main" val="0"/>
              </a:ext>
            </a:extLst>
          </a:blip>
          <a:srcRect r="34221"/>
          <a:stretch/>
        </p:blipFill>
        <p:spPr>
          <a:xfrm>
            <a:off x="1452880" y="1299527"/>
            <a:ext cx="7064103" cy="5086611"/>
          </a:xfrm>
          <a:prstGeom prst="rect">
            <a:avLst/>
          </a:prstGeom>
        </p:spPr>
      </p:pic>
    </p:spTree>
    <p:custDataLst>
      <p:tags r:id="rId1"/>
    </p:custDataLst>
    <p:extLst>
      <p:ext uri="{BB962C8B-B14F-4D97-AF65-F5344CB8AC3E}">
        <p14:creationId xmlns:p14="http://schemas.microsoft.com/office/powerpoint/2010/main" val="198526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4" name="图片 3"/>
          <p:cNvPicPr>
            <a:picLocks noChangeAspect="1"/>
          </p:cNvPicPr>
          <p:nvPr/>
        </p:nvPicPr>
        <p:blipFill rotWithShape="1">
          <a:blip r:embed="rId7">
            <a:extLst>
              <a:ext uri="{28A0092B-C50C-407E-A947-70E740481C1C}">
                <a14:useLocalDpi xmlns:a14="http://schemas.microsoft.com/office/drawing/2010/main" val="0"/>
              </a:ext>
            </a:extLst>
          </a:blip>
          <a:srcRect r="27133"/>
          <a:stretch/>
        </p:blipFill>
        <p:spPr>
          <a:xfrm>
            <a:off x="1640887" y="1469493"/>
            <a:ext cx="7847874" cy="5086611"/>
          </a:xfrm>
          <a:prstGeom prst="rect">
            <a:avLst/>
          </a:prstGeom>
        </p:spPr>
      </p:pic>
    </p:spTree>
    <p:custDataLst>
      <p:tags r:id="rId1"/>
    </p:custDataLst>
    <p:extLst>
      <p:ext uri="{BB962C8B-B14F-4D97-AF65-F5344CB8AC3E}">
        <p14:creationId xmlns:p14="http://schemas.microsoft.com/office/powerpoint/2010/main" val="2471914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9605378" cy="44319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基础成本</a:t>
            </a:r>
            <a:endParaRPr lang="en-US" altLang="zh-CN" sz="2400" b="1" dirty="0" smtClean="0">
              <a:latin typeface="+mn-ea"/>
            </a:endParaRPr>
          </a:p>
          <a:p>
            <a:pPr lvl="0">
              <a:lnSpc>
                <a:spcPct val="150000"/>
              </a:lnSpc>
            </a:pPr>
            <a:r>
              <a:rPr lang="zh-CN" altLang="en-US" sz="2000" dirty="0" smtClean="0">
                <a:latin typeface="+mn-ea"/>
              </a:rPr>
              <a:t>阿里云服务器</a:t>
            </a:r>
            <a:r>
              <a:rPr lang="en-US" altLang="zh-CN" sz="2000" dirty="0" smtClean="0">
                <a:latin typeface="+mn-ea"/>
              </a:rPr>
              <a:t>		9.5</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12 = 114</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smtClean="0">
                <a:latin typeface="+mn-ea"/>
              </a:rPr>
              <a:t>域名        </a:t>
            </a:r>
            <a:r>
              <a:rPr lang="en-US" altLang="zh-CN" sz="2000" dirty="0" smtClean="0">
                <a:latin typeface="+mn-ea"/>
              </a:rPr>
              <a:t>		9</a:t>
            </a:r>
            <a:r>
              <a:rPr lang="zh-CN" altLang="en-US" sz="2000" dirty="0" smtClean="0">
                <a:latin typeface="+mn-ea"/>
              </a:rPr>
              <a:t>元</a:t>
            </a:r>
            <a:r>
              <a:rPr lang="en-US" altLang="zh-CN" sz="2000" dirty="0" smtClean="0">
                <a:latin typeface="+mn-ea"/>
              </a:rPr>
              <a:t>/</a:t>
            </a:r>
            <a:r>
              <a:rPr lang="zh-CN" altLang="en-US" sz="2000" dirty="0" smtClean="0">
                <a:latin typeface="+mn-ea"/>
              </a:rPr>
              <a:t>年   * </a:t>
            </a:r>
            <a:r>
              <a:rPr lang="en-US" altLang="zh-CN" sz="2000" dirty="0" smtClean="0">
                <a:latin typeface="+mn-ea"/>
              </a:rPr>
              <a:t>1  = 9</a:t>
            </a:r>
            <a:r>
              <a:rPr lang="zh-CN" altLang="en-US" sz="2000" dirty="0" smtClean="0">
                <a:latin typeface="+mn-ea"/>
              </a:rPr>
              <a:t>元</a:t>
            </a:r>
            <a:endParaRPr lang="en-US" altLang="zh-CN" sz="2000" dirty="0" smtClean="0">
              <a:latin typeface="+mn-ea"/>
            </a:endParaRPr>
          </a:p>
          <a:p>
            <a:pPr lvl="0">
              <a:lnSpc>
                <a:spcPct val="150000"/>
              </a:lnSpc>
            </a:pPr>
            <a:r>
              <a:rPr lang="zh-CN" altLang="en-US" sz="2400" b="1" dirty="0" smtClean="0">
                <a:latin typeface="+mn-ea"/>
              </a:rPr>
              <a:t>整体预算</a:t>
            </a:r>
            <a:endParaRPr lang="en-US" altLang="zh-CN" sz="2400" b="1" dirty="0" smtClean="0">
              <a:latin typeface="+mn-ea"/>
            </a:endParaRPr>
          </a:p>
          <a:p>
            <a:pPr lvl="0">
              <a:lnSpc>
                <a:spcPct val="150000"/>
              </a:lnSpc>
            </a:pPr>
            <a:r>
              <a:rPr lang="zh-CN" altLang="zh-CN" sz="2000" dirty="0"/>
              <a:t>按照</a:t>
            </a:r>
            <a:r>
              <a:rPr lang="en-US" altLang="zh-CN" sz="2000" dirty="0"/>
              <a:t>2019</a:t>
            </a:r>
            <a:r>
              <a:rPr lang="zh-CN" altLang="zh-CN" sz="2000" dirty="0"/>
              <a:t>年</a:t>
            </a:r>
            <a:r>
              <a:rPr lang="en-US" altLang="zh-CN" sz="2000" dirty="0"/>
              <a:t>IT</a:t>
            </a:r>
            <a:r>
              <a:rPr lang="zh-CN" altLang="en-US" sz="2000" dirty="0"/>
              <a:t>行业年薪计算出私营单位开发人员时薪</a:t>
            </a:r>
            <a:r>
              <a:rPr lang="zh-CN" altLang="zh-CN" sz="2000" dirty="0" smtClean="0"/>
              <a:t>每人</a:t>
            </a:r>
            <a:r>
              <a:rPr lang="en-US" altLang="zh-CN" sz="2000" dirty="0" smtClean="0"/>
              <a:t>61.27</a:t>
            </a:r>
            <a:r>
              <a:rPr lang="zh-CN" altLang="zh-CN" sz="2000" dirty="0" smtClean="0"/>
              <a:t>元</a:t>
            </a:r>
            <a:r>
              <a:rPr lang="zh-CN" altLang="zh-CN" sz="2000" dirty="0"/>
              <a:t>每小时的薪资</a:t>
            </a:r>
            <a:r>
              <a:rPr lang="zh-CN" altLang="zh-CN" sz="2000" dirty="0" smtClean="0"/>
              <a:t>水平</a:t>
            </a:r>
            <a:r>
              <a:rPr lang="zh-CN" altLang="en-US" sz="2000" dirty="0" smtClean="0">
                <a:latin typeface="+mn-ea"/>
                <a:cs typeface="微软雅黑 Light" panose="020B0502040204020203" pitchFamily="34" charset="-122"/>
              </a:rPr>
              <a:t>，结合</a:t>
            </a:r>
            <a:r>
              <a:rPr lang="zh-CN" altLang="en-US" sz="2000" dirty="0">
                <a:latin typeface="+mn-ea"/>
                <a:cs typeface="微软雅黑 Light" panose="020B0502040204020203" pitchFamily="34" charset="-122"/>
              </a:rPr>
              <a:t>甘特图中给出的具体所需</a:t>
            </a:r>
            <a:r>
              <a:rPr lang="zh-CN" altLang="en-US" sz="2000" dirty="0" smtClean="0">
                <a:latin typeface="+mn-ea"/>
                <a:cs typeface="微软雅黑 Light" panose="020B0502040204020203" pitchFamily="34" charset="-122"/>
              </a:rPr>
              <a:t>时间</a:t>
            </a:r>
            <a:r>
              <a:rPr lang="zh-CN" altLang="en-US" sz="2000" dirty="0">
                <a:latin typeface="+mn-ea"/>
                <a:cs typeface="微软雅黑 Light" panose="020B0502040204020203" pitchFamily="34" charset="-122"/>
              </a:rPr>
              <a:t>，整个项目开发时间成本预期</a:t>
            </a:r>
            <a:r>
              <a:rPr lang="zh-CN" altLang="en-US" sz="2000" dirty="0" smtClean="0">
                <a:latin typeface="+mn-ea"/>
                <a:cs typeface="微软雅黑 Light" panose="020B0502040204020203" pitchFamily="34" charset="-122"/>
              </a:rPr>
              <a:t>在</a:t>
            </a:r>
            <a:r>
              <a:rPr lang="en-US" altLang="zh-CN" sz="2000" dirty="0" smtClean="0">
                <a:latin typeface="+mn-ea"/>
                <a:cs typeface="微软雅黑 Light" panose="020B0502040204020203" pitchFamily="34" charset="-122"/>
              </a:rPr>
              <a:t>60,110.77</a:t>
            </a:r>
            <a:r>
              <a:rPr lang="zh-CN" altLang="en-US" sz="2000" dirty="0" smtClean="0">
                <a:latin typeface="+mn-ea"/>
                <a:cs typeface="微软雅黑 Light" panose="020B0502040204020203" pitchFamily="34" charset="-122"/>
              </a:rPr>
              <a:t>元</a:t>
            </a:r>
            <a:r>
              <a:rPr lang="zh-CN" altLang="en-US" sz="2000" dirty="0" smtClean="0">
                <a:latin typeface="+mn-ea"/>
                <a:cs typeface="微软雅黑 Light" panose="020B0502040204020203" pitchFamily="34" charset="-122"/>
              </a:rPr>
              <a:t>。</a:t>
            </a:r>
            <a:endParaRPr lang="en-US" altLang="zh-CN" sz="2000" dirty="0" smtClean="0">
              <a:latin typeface="+mn-ea"/>
              <a:cs typeface="微软雅黑 Light" panose="020B0502040204020203" pitchFamily="34" charset="-122"/>
            </a:endParaRPr>
          </a:p>
          <a:p>
            <a:pPr lvl="0">
              <a:lnSpc>
                <a:spcPct val="150000"/>
              </a:lnSpc>
            </a:pPr>
            <a:r>
              <a:rPr lang="zh-CN" altLang="en-US" sz="2000" dirty="0">
                <a:latin typeface="+mn-ea"/>
              </a:rPr>
              <a:t>招募体验</a:t>
            </a:r>
            <a:r>
              <a:rPr lang="zh-CN" altLang="en-US" sz="2000" dirty="0" smtClean="0">
                <a:latin typeface="+mn-ea"/>
              </a:rPr>
              <a:t>用户：</a:t>
            </a:r>
            <a:r>
              <a:rPr lang="en-US" altLang="zh-CN" sz="2000" dirty="0" smtClean="0">
                <a:latin typeface="+mn-ea"/>
              </a:rPr>
              <a:t>		50</a:t>
            </a:r>
            <a:r>
              <a:rPr lang="zh-CN" altLang="en-US" sz="2000" dirty="0" smtClean="0">
                <a:latin typeface="+mn-ea"/>
              </a:rPr>
              <a:t>元</a:t>
            </a:r>
            <a:r>
              <a:rPr lang="en-US" altLang="zh-CN" sz="2000" dirty="0" smtClean="0">
                <a:latin typeface="+mn-ea"/>
              </a:rPr>
              <a:t>/</a:t>
            </a:r>
            <a:r>
              <a:rPr lang="zh-CN" altLang="en-US" sz="2000" dirty="0" smtClean="0">
                <a:latin typeface="+mn-ea"/>
              </a:rPr>
              <a:t>人  * </a:t>
            </a:r>
            <a:r>
              <a:rPr lang="en-US" altLang="zh-CN" sz="2000" dirty="0" smtClean="0">
                <a:latin typeface="+mn-ea"/>
              </a:rPr>
              <a:t>4  = 200</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a:latin typeface="+mn-ea"/>
              </a:rPr>
              <a:t>团</a:t>
            </a:r>
            <a:r>
              <a:rPr lang="zh-CN" altLang="en-US" sz="2000" dirty="0" smtClean="0">
                <a:latin typeface="+mn-ea"/>
              </a:rPr>
              <a:t>建：</a:t>
            </a:r>
            <a:r>
              <a:rPr lang="en-US" altLang="zh-CN" sz="2000" dirty="0" smtClean="0">
                <a:latin typeface="+mn-ea"/>
              </a:rPr>
              <a:t>			100</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3  = 300</a:t>
            </a:r>
            <a:r>
              <a:rPr lang="zh-CN" altLang="en-US" sz="2000" dirty="0" smtClean="0">
                <a:latin typeface="+mn-ea"/>
              </a:rPr>
              <a:t>元</a:t>
            </a:r>
            <a:endParaRPr lang="en-US" altLang="zh-CN" sz="2000" dirty="0">
              <a:latin typeface="+mn-ea"/>
            </a:endParaRPr>
          </a:p>
          <a:p>
            <a:pPr lvl="0">
              <a:lnSpc>
                <a:spcPct val="150000"/>
              </a:lnSpc>
            </a:pPr>
            <a:r>
              <a:rPr lang="zh-CN" altLang="en-US" sz="2000" dirty="0" smtClean="0">
                <a:latin typeface="+mn-ea"/>
              </a:rPr>
              <a:t>合计：</a:t>
            </a:r>
            <a:r>
              <a:rPr lang="en-US" altLang="zh-CN" sz="2000" dirty="0" smtClean="0">
                <a:latin typeface="+mn-ea"/>
              </a:rPr>
              <a:t>		</a:t>
            </a:r>
            <a:r>
              <a:rPr lang="en-US" altLang="zh-CN" sz="2000" smtClean="0">
                <a:latin typeface="+mn-ea"/>
              </a:rPr>
              <a:t>	</a:t>
            </a:r>
            <a:r>
              <a:rPr lang="en-US" altLang="zh-CN" sz="2000" smtClean="0">
                <a:latin typeface="+mn-ea"/>
              </a:rPr>
              <a:t>60,610.77</a:t>
            </a:r>
            <a:r>
              <a:rPr lang="zh-CN" altLang="en-US" sz="2000" dirty="0" smtClean="0">
                <a:latin typeface="+mn-ea"/>
              </a:rPr>
              <a:t>元</a:t>
            </a:r>
            <a:endParaRPr lang="en-US" altLang="zh-CN" sz="2000" dirty="0">
              <a:latin typeface="+mn-ea"/>
            </a:endParaRPr>
          </a:p>
        </p:txBody>
      </p:sp>
    </p:spTree>
    <p:custDataLst>
      <p:tags r:id="rId1"/>
    </p:custDataLst>
    <p:extLst>
      <p:ext uri="{BB962C8B-B14F-4D97-AF65-F5344CB8AC3E}">
        <p14:creationId xmlns:p14="http://schemas.microsoft.com/office/powerpoint/2010/main" val="2334552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7727713"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项目具体任务预算</a:t>
            </a:r>
            <a:endParaRPr lang="en-US" altLang="zh-CN" sz="2400" b="1" dirty="0" smtClean="0">
              <a:latin typeface="+mn-ea"/>
            </a:endParaRPr>
          </a:p>
          <a:p>
            <a:pPr lvl="0">
              <a:lnSpc>
                <a:spcPct val="150000"/>
              </a:lnSpc>
            </a:pPr>
            <a:r>
              <a:rPr lang="zh-CN" altLang="en-US" sz="2400" dirty="0">
                <a:latin typeface="+mn-ea"/>
              </a:rPr>
              <a:t>前期</a:t>
            </a:r>
            <a:r>
              <a:rPr lang="zh-CN" altLang="en-US" sz="2400" dirty="0" smtClean="0">
                <a:latin typeface="+mn-ea"/>
              </a:rPr>
              <a:t>准备：</a:t>
            </a:r>
            <a:r>
              <a:rPr lang="en-US" altLang="zh-CN" sz="2400" dirty="0" smtClean="0">
                <a:latin typeface="+mn-ea"/>
              </a:rPr>
              <a:t>9700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可行性分析：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需求分析：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项目需求评审：</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设计：</a:t>
            </a:r>
            <a:r>
              <a:rPr lang="en-US" altLang="zh-CN" sz="2400" dirty="0" smtClean="0">
                <a:latin typeface="+mn-ea"/>
              </a:rPr>
              <a:t>8200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实现：</a:t>
            </a:r>
            <a:r>
              <a:rPr lang="en-US" altLang="zh-CN" sz="2400" dirty="0" smtClean="0">
                <a:latin typeface="+mn-ea"/>
              </a:rPr>
              <a:t>26900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a:latin typeface="+mn-ea"/>
              </a:rPr>
              <a:t>测试</a:t>
            </a:r>
            <a:r>
              <a:rPr lang="zh-CN" altLang="en-US" sz="2400" dirty="0" smtClean="0">
                <a:latin typeface="+mn-ea"/>
              </a:rPr>
              <a:t>维护：</a:t>
            </a:r>
            <a:r>
              <a:rPr lang="en-US" altLang="zh-CN" sz="2400" dirty="0" smtClean="0">
                <a:latin typeface="+mn-ea"/>
              </a:rPr>
              <a:t>5200</a:t>
            </a:r>
            <a:r>
              <a:rPr lang="zh-CN" altLang="en-US" sz="2400" dirty="0" smtClean="0">
                <a:latin typeface="+mn-ea"/>
              </a:rPr>
              <a:t>元</a:t>
            </a:r>
            <a:endParaRPr lang="en-US" altLang="zh-CN" sz="2400" dirty="0" smtClean="0">
              <a:latin typeface="+mn-ea"/>
            </a:endParaRPr>
          </a:p>
        </p:txBody>
      </p:sp>
    </p:spTree>
    <p:custDataLst>
      <p:tags r:id="rId1"/>
    </p:custDataLst>
    <p:extLst>
      <p:ext uri="{BB962C8B-B14F-4D97-AF65-F5344CB8AC3E}">
        <p14:creationId xmlns:p14="http://schemas.microsoft.com/office/powerpoint/2010/main" val="839140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22167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7988" y="383222"/>
            <a:ext cx="5111466" cy="6517323"/>
          </a:xfrm>
          <a:prstGeom prst="rect">
            <a:avLst/>
          </a:prstGeom>
        </p:spPr>
      </p:pic>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8"/>
          <a:stretch>
            <a:fillRect/>
          </a:stretch>
        </p:blipFill>
        <p:spPr>
          <a:xfrm>
            <a:off x="950814" y="2931520"/>
            <a:ext cx="4665291" cy="3048526"/>
          </a:xfrm>
          <a:prstGeom prst="rect">
            <a:avLst/>
          </a:prstGeom>
        </p:spPr>
      </p:pic>
    </p:spTree>
    <p:custDataLst>
      <p:tags r:id="rId1"/>
    </p:custDataLst>
    <p:extLst>
      <p:ext uri="{BB962C8B-B14F-4D97-AF65-F5344CB8AC3E}">
        <p14:creationId xmlns:p14="http://schemas.microsoft.com/office/powerpoint/2010/main" val="890074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3222"/>
            <a:ext cx="3144757"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7"/>
          <a:stretch>
            <a:fillRect/>
          </a:stretch>
        </p:blipFill>
        <p:spPr>
          <a:xfrm>
            <a:off x="1248728" y="1654545"/>
            <a:ext cx="9707213" cy="4079683"/>
          </a:xfrm>
          <a:prstGeom prst="rect">
            <a:avLst/>
          </a:prstGeom>
        </p:spPr>
      </p:pic>
    </p:spTree>
    <p:custDataLst>
      <p:tags r:id="rId1"/>
    </p:custDataLst>
    <p:extLst>
      <p:ext uri="{BB962C8B-B14F-4D97-AF65-F5344CB8AC3E}">
        <p14:creationId xmlns:p14="http://schemas.microsoft.com/office/powerpoint/2010/main" val="22946752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p>
        </p:txBody>
      </p:sp>
      <p:sp>
        <p:nvSpPr>
          <p:cNvPr id="5" name="标题 4"/>
          <p:cNvSpPr>
            <a:spLocks noGrp="1"/>
          </p:cNvSpPr>
          <p:nvPr>
            <p:ph type="title"/>
            <p:custDataLst>
              <p:tags r:id="rId4"/>
            </p:custDataLst>
          </p:nvPr>
        </p:nvSpPr>
        <p:spPr>
          <a:xfrm>
            <a:off x="1624965" y="347345"/>
            <a:ext cx="3340142" cy="835660"/>
          </a:xfrm>
        </p:spPr>
        <p:txBody>
          <a:bodyPr>
            <a:normAutofit fontScale="90000"/>
          </a:bodyPr>
          <a:lstStyle/>
          <a:p>
            <a:pPr algn="l"/>
            <a:r>
              <a:rPr lang="zh-CN" altLang="en-US" spc="150" smtClean="0">
                <a:solidFill>
                  <a:schemeClr val="tx1">
                    <a:lumMod val="65000"/>
                    <a:lumOff val="35000"/>
                  </a:schemeClr>
                </a:solidFill>
                <a:ea typeface="微软雅黑" panose="020B0503020204020204" charset="-122"/>
                <a:sym typeface="Arial" panose="020B0604020202020204" pitchFamily="34" charset="0"/>
              </a:rPr>
              <a:t>参考</a:t>
            </a:r>
            <a:r>
              <a:rPr lang="zh-CN" altLang="en-US" spc="150">
                <a:solidFill>
                  <a:schemeClr val="tx1">
                    <a:lumMod val="65000"/>
                    <a:lumOff val="35000"/>
                  </a:schemeClr>
                </a:solidFill>
                <a:ea typeface="微软雅黑" panose="020B0503020204020204" charset="-122"/>
                <a:sym typeface="Arial" panose="020B0604020202020204" pitchFamily="34" charset="0"/>
              </a:rPr>
              <a:t>资料</a:t>
            </a:r>
            <a:endParaRPr lang="zh-CN" altLang="en-US" dirty="0"/>
          </a:p>
        </p:txBody>
      </p:sp>
      <p:sp>
        <p:nvSpPr>
          <p:cNvPr id="4" name="文本框 3"/>
          <p:cNvSpPr txBox="1"/>
          <p:nvPr/>
        </p:nvSpPr>
        <p:spPr>
          <a:xfrm>
            <a:off x="881698" y="1714500"/>
            <a:ext cx="10928350" cy="4524315"/>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p>
          <a:p>
            <a:pPr fontAlgn="auto">
              <a:lnSpc>
                <a:spcPct val="150000"/>
              </a:lnSpc>
            </a:pPr>
            <a:r>
              <a:rPr lang="en-US" altLang="zh-CN" sz="2400" dirty="0"/>
              <a:t>[3]</a:t>
            </a:r>
            <a:r>
              <a:rPr lang="zh-CN" altLang="en-US" sz="2400" dirty="0"/>
              <a:t>豆瓣网站 </a:t>
            </a:r>
            <a:r>
              <a:rPr lang="zh-CN" altLang="en-US" sz="2400" dirty="0">
                <a:hlinkClick r:id="rId7"/>
              </a:rPr>
              <a:t>https://book.douban.com</a:t>
            </a:r>
            <a:r>
              <a:rPr lang="zh-CN" altLang="en-US" sz="2400" dirty="0" smtClean="0">
                <a:hlinkClick r:id="rId7"/>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r>
              <a:rPr lang="en-US" altLang="zh-CN" sz="2400" dirty="0" smtClean="0"/>
              <a:t>.</a:t>
            </a:r>
          </a:p>
          <a:p>
            <a:pPr fontAlgn="auto">
              <a:lnSpc>
                <a:spcPct val="150000"/>
              </a:lnSpc>
            </a:pPr>
            <a:r>
              <a:rPr lang="en-US" altLang="zh-CN" sz="2400" dirty="0" smtClean="0"/>
              <a:t>[</a:t>
            </a:r>
            <a:r>
              <a:rPr lang="en-US" altLang="zh-CN" sz="2400" dirty="0"/>
              <a:t>5] 《Project Management Body Of </a:t>
            </a:r>
            <a:r>
              <a:rPr lang="en-US" altLang="zh-CN" sz="2400" dirty="0" smtClean="0"/>
              <a:t>Knowledge》P158,P159</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p>
        </p:txBody>
      </p:sp>
      <p:sp>
        <p:nvSpPr>
          <p:cNvPr id="2" name="椭圆 1"/>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16" r:link="rId17"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8" r:link="rId19" cstate="email"/>
          <a:stretch>
            <a:fillRect/>
          </a:stretch>
        </p:blipFill>
        <p:spPr>
          <a:xfrm>
            <a:off x="11471910" y="0"/>
            <a:ext cx="720090" cy="514350"/>
          </a:xfrm>
          <a:prstGeom prst="rect">
            <a:avLst/>
          </a:prstGeom>
        </p:spPr>
      </p:pic>
      <p:sp>
        <p:nvSpPr>
          <p:cNvPr id="5" name="任意多边形: 形状 4"/>
          <p:cNvSpPr/>
          <p:nvPr>
            <p:custDataLst>
              <p:tags r:id="rId4"/>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5"/>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6"/>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7"/>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8"/>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9"/>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0"/>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1"/>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2"/>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3"/>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b="1" dirty="0" smtClean="0">
                <a:solidFill>
                  <a:srgbClr val="C00000"/>
                </a:solidFill>
              </a:rPr>
              <a:t>任何对文学类书籍有兴趣的人</a:t>
            </a:r>
            <a:endParaRPr lang="zh-CN" altLang="en-US" sz="2400" b="1" dirty="0">
              <a:solidFill>
                <a:srgbClr val="C00000"/>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浙大城市学院 软件工程</a:t>
            </a:r>
            <a:r>
              <a:rPr lang="en-US" altLang="zh-CN" dirty="0"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a:t>张景雄</a:t>
            </a:r>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p>
        </p:txBody>
      </p:sp>
    </p:spTree>
    <p:custDataLst>
      <p:tags r:id="rId1"/>
    </p:custDataLst>
    <p:extLst>
      <p:ext uri="{BB962C8B-B14F-4D97-AF65-F5344CB8AC3E}">
        <p14:creationId xmlns:p14="http://schemas.microsoft.com/office/powerpoint/2010/main" val="3511750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p>
          <a:p>
            <a:pPr fontAlgn="auto">
              <a:lnSpc>
                <a:spcPct val="150000"/>
              </a:lnSpc>
            </a:pPr>
            <a:r>
              <a:rPr lang="en-US" altLang="zh-CN" sz="2400" dirty="0"/>
              <a:t>       </a:t>
            </a:r>
            <a:r>
              <a:rPr lang="zh-CN" altLang="en-US" sz="2400" dirty="0"/>
              <a:t>社区模块：用户动态分享交流</a:t>
            </a:r>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a:t>
            </a:r>
            <a:r>
              <a:rPr lang="zh-CN" altLang="en-US" sz="3200" dirty="0" smtClean="0"/>
              <a:t>实现</a:t>
            </a:r>
            <a:r>
              <a:rPr lang="en-US" altLang="zh-CN" sz="3200" baseline="30000" dirty="0" smtClean="0"/>
              <a:t>[1][2]</a:t>
            </a:r>
            <a:endParaRPr lang="zh-CN" altLang="en-US" sz="3200" dirty="0"/>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a:t>
            </a:r>
            <a:r>
              <a:rPr lang="zh-CN" altLang="en-US" sz="2600" dirty="0" smtClean="0">
                <a:sym typeface="+mn-ea"/>
              </a:rPr>
              <a:t>过滤</a:t>
            </a:r>
            <a:r>
              <a:rPr lang="en-US" altLang="zh-CN" sz="2600" baseline="30000" dirty="0" smtClean="0">
                <a:sym typeface="+mn-ea"/>
              </a:rPr>
              <a:t>[4]</a:t>
            </a:r>
            <a:r>
              <a:rPr lang="zh-CN" altLang="en-US" sz="2600" dirty="0" smtClean="0">
                <a:sym typeface="+mn-ea"/>
              </a:rPr>
              <a:t>的</a:t>
            </a:r>
            <a:r>
              <a:rPr lang="zh-CN" altLang="en-US" sz="2600" dirty="0">
                <a:sym typeface="+mn-ea"/>
              </a:rPr>
              <a:t>推荐算法，分析用户偏好，给出相关书籍的推荐。</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5"/>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8"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9"/>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10"/>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11"/>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2"/>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3"/>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4"/>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1"/>
    </p:custDataLst>
    <p:extLst>
      <p:ext uri="{BB962C8B-B14F-4D97-AF65-F5344CB8AC3E}">
        <p14:creationId xmlns:p14="http://schemas.microsoft.com/office/powerpoint/2010/main" val="8768351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1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4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7.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5.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92.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TotalTime>
  <Words>1390</Words>
  <Application>Microsoft Office PowerPoint</Application>
  <PresentationFormat>宽屏</PresentationFormat>
  <Paragraphs>215</Paragraphs>
  <Slides>29</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Microsoft YaHei Light</vt:lpstr>
      <vt:lpstr>等线</vt:lpstr>
      <vt:lpstr>汉仪旗黑-85S</vt:lpstr>
      <vt:lpstr>宋体</vt:lpstr>
      <vt:lpstr>腾祥铁山楷书简繁合集</vt:lpstr>
      <vt:lpstr>Microsoft YaHei</vt:lpstr>
      <vt:lpstr>Microsoft YaHei</vt:lpstr>
      <vt:lpstr>微软雅黑 Light</vt:lpstr>
      <vt:lpstr>Arial</vt:lpstr>
      <vt:lpstr>Calibri</vt:lpstr>
      <vt:lpstr>Calibri Light</vt:lpstr>
      <vt:lpstr>PPT定制1801380800</vt:lpstr>
      <vt:lpstr>Office Theme</vt:lpstr>
      <vt:lpstr>城北书苑网站开发项目计划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预算</vt:lpstr>
      <vt:lpstr>预算</vt:lpstr>
      <vt:lpstr>会议记录</vt:lpstr>
      <vt:lpstr>绩效评价</vt:lpstr>
      <vt:lpstr>参考资料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lastModifiedBy>webber</cp:lastModifiedBy>
  <cp:revision>207</cp:revision>
  <dcterms:created xsi:type="dcterms:W3CDTF">2017-12-29T08:37:00Z</dcterms:created>
  <dcterms:modified xsi:type="dcterms:W3CDTF">2020-10-28T00:43:35Z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