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notesMasterIdLst>
    <p:notesMasterId r:id="rId6"/>
  </p:notesMasterIdLst>
  <p:sldIdLst>
    <p:sldId id="292" r:id="rId4"/>
    <p:sldId id="291" r:id="rId5"/>
    <p:sldId id="298" r:id="rId7"/>
    <p:sldId id="313" r:id="rId8"/>
    <p:sldId id="367" r:id="rId9"/>
    <p:sldId id="312" r:id="rId10"/>
    <p:sldId id="363" r:id="rId11"/>
    <p:sldId id="308" r:id="rId12"/>
    <p:sldId id="364" r:id="rId13"/>
    <p:sldId id="365" r:id="rId14"/>
    <p:sldId id="366" r:id="rId15"/>
    <p:sldId id="368" r:id="rId16"/>
    <p:sldId id="300" r:id="rId17"/>
    <p:sldId id="369" r:id="rId18"/>
    <p:sldId id="320" r:id="rId19"/>
    <p:sldId id="326" r:id="rId20"/>
    <p:sldId id="327" r:id="rId21"/>
    <p:sldId id="296" r:id="rId22"/>
    <p:sldId id="301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51" y="53"/>
      </p:cViewPr>
      <p:guideLst>
        <p:guide orient="horz" pos="284"/>
        <p:guide orient="horz" pos="4199"/>
        <p:guide pos="264"/>
        <p:guide pos="7453"/>
        <p:guide orient="horz" pos="650"/>
        <p:guide orient="horz" pos="706"/>
        <p:guide orient="horz" pos="3979"/>
        <p:guide orient="horz"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7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9" name="任意多边形 8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9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3.xml"/><Relationship Id="rId3" Type="http://schemas.openxmlformats.org/officeDocument/2006/relationships/image" Target="../media/image13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6.xml"/><Relationship Id="rId3" Type="http://schemas.openxmlformats.org/officeDocument/2006/relationships/image" Target="../media/image14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9.xml"/><Relationship Id="rId3" Type="http://schemas.openxmlformats.org/officeDocument/2006/relationships/image" Target="../media/image15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153.xml"/><Relationship Id="rId5" Type="http://schemas.openxmlformats.org/officeDocument/2006/relationships/image" Target="../media/image16.png"/><Relationship Id="rId4" Type="http://schemas.openxmlformats.org/officeDocument/2006/relationships/hyperlink" Target="SE2018&#26149;-G11-&#39033;&#30446;&#35745;&#21010;%20V0.5.doc" TargetMode="Externa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7.xml"/><Relationship Id="rId4" Type="http://schemas.openxmlformats.org/officeDocument/2006/relationships/image" Target="../media/image17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61.xml"/><Relationship Id="rId4" Type="http://schemas.openxmlformats.org/officeDocument/2006/relationships/image" Target="../media/image18.png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65.xml"/><Relationship Id="rId6" Type="http://schemas.openxmlformats.org/officeDocument/2006/relationships/image" Target="../media/image20.png"/><Relationship Id="rId5" Type="http://schemas.openxmlformats.org/officeDocument/2006/relationships/hyperlink" Target="..\&#20250;&#35758;&#35760;&#24405;\SE2020-G10-20201029&#20250;&#35758;&#35760;&#24405;.doc" TargetMode="External"/><Relationship Id="rId4" Type="http://schemas.openxmlformats.org/officeDocument/2006/relationships/image" Target="../media/image19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69.xml"/><Relationship Id="rId4" Type="http://schemas.openxmlformats.org/officeDocument/2006/relationships/image" Target="../media/image21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73.xml"/><Relationship Id="rId4" Type="http://schemas.openxmlformats.org/officeDocument/2006/relationships/hyperlink" Target="https://book.douban.com/" TargetMode="Externa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10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2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11.xml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1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7.xml"/><Relationship Id="rId10" Type="http://schemas.openxmlformats.org/officeDocument/2006/relationships/tags" Target="../tags/tag116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1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3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7.xml"/><Relationship Id="rId10" Type="http://schemas.openxmlformats.org/officeDocument/2006/relationships/tags" Target="../tags/tag134.xml"/><Relationship Id="rId1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4865" y="3616325"/>
            <a:ext cx="7774305" cy="117157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 dirty="0"/>
              <a:t>城北书苑网站开发需求分析</a:t>
            </a:r>
            <a:endParaRPr lang="zh-CN" altLang="en-US" sz="3555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ym typeface="+mn-ea"/>
              </a:rPr>
              <a:t>城北</a:t>
            </a:r>
            <a:r>
              <a:rPr lang="zh-CN" altLang="en-US" sz="4400" b="1" dirty="0" smtClean="0">
                <a:sym typeface="+mn-ea"/>
              </a:rPr>
              <a:t>书苑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9" y="-139249"/>
            <a:ext cx="3107391" cy="310739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247765" y="3402965"/>
            <a:ext cx="5636895" cy="724535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一个简约的文学书籍</a:t>
            </a:r>
            <a:r>
              <a:rPr lang="zh-CN" altLang="en-US" sz="2400" dirty="0" smtClean="0"/>
              <a:t>交流</a:t>
            </a:r>
            <a:r>
              <a:rPr lang="zh-CN" altLang="en-US" sz="2400" dirty="0"/>
              <a:t>推荐</a:t>
            </a:r>
            <a:r>
              <a:rPr lang="zh-CN" altLang="en-US" sz="2400" dirty="0" smtClean="0"/>
              <a:t>网站</a:t>
            </a:r>
            <a:endParaRPr lang="zh-CN" altLang="en-US" sz="240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altLang="en-US" sz="2400" b="1">
                <a:ea typeface="宋体" panose="02010600030101010101" pitchFamily="2" charset="-122"/>
              </a:rPr>
              <a:t>处理流程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-2147482622" name="图片 -2147482623" descr="系统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450850"/>
            <a:ext cx="4340225" cy="579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35060" y="6063615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71220" y="2297430"/>
            <a:ext cx="4870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为系统流程图，描述了系统运作的基本流程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1220" y="3025140"/>
            <a:ext cx="465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用户进入首页后可以选择以游客身份或注册用户身份登录。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1220" y="3861435"/>
            <a:ext cx="465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两种身份的用户都可以浏览其他用户的个人主页、搜索书籍、查看书评书摘、查看他人动态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220" y="5017135"/>
            <a:ext cx="465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只有注册用户可以进入自己的个人主页、编辑自己的书单书摘等、发表动态、回复评论等社交功能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3.</a:t>
            </a:r>
            <a:r>
              <a:rPr lang="zh-CN" altLang="en-US" sz="2400" b="1">
                <a:ea typeface="宋体" panose="02010600030101010101" pitchFamily="2" charset="-122"/>
              </a:rPr>
              <a:t>数据流程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74050" y="2953385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92910" y="2343785"/>
            <a:ext cx="2127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</a:t>
            </a:r>
            <a:r>
              <a:rPr lang="zh-CN" altLang="en-US"/>
              <a:t>为顶层数据流图</a:t>
            </a:r>
            <a:endParaRPr lang="zh-CN" altLang="en-US"/>
          </a:p>
        </p:txBody>
      </p:sp>
      <p:pic>
        <p:nvPicPr>
          <p:cNvPr id="15" name="图片 14" descr="顶层数据流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1411605"/>
            <a:ext cx="5091430" cy="1300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4.</a:t>
            </a:r>
            <a:r>
              <a:rPr lang="zh-CN" altLang="en-US" sz="2400" b="1">
                <a:ea typeface="宋体" panose="02010600030101010101" pitchFamily="2" charset="-122"/>
              </a:rPr>
              <a:t>状态转换图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3" name="图片 2" descr="状态转换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05" y="567055"/>
            <a:ext cx="5728970" cy="5723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2905"/>
            <a:ext cx="4758690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需求分析报告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880" y="1578051"/>
            <a:ext cx="90242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GB8567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－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计算机软件产品开发文件编制指南》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中项目开发计划的要求，结合实际情况调整后的《软件需求规格说明》内容如下：</a:t>
            </a:r>
            <a:endParaRPr lang="zh-CN" altLang="zh-CN" kern="1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 5"/>
          <p:cNvGrpSpPr/>
          <p:nvPr/>
        </p:nvGrpSpPr>
        <p:grpSpPr>
          <a:xfrm>
            <a:off x="4453448" y="2796913"/>
            <a:ext cx="2319215" cy="2319215"/>
            <a:chOff x="2938584" y="2242373"/>
            <a:chExt cx="2319215" cy="2319215"/>
          </a:xfrm>
        </p:grpSpPr>
        <p:pic>
          <p:nvPicPr>
            <p:cNvPr id="9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3557017" y="2727435"/>
              <a:ext cx="4800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861725" y="5258804"/>
            <a:ext cx="334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SE2020-G10-</a:t>
            </a:r>
            <a:r>
              <a:rPr kumimoji="1" 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软件需求规格说明</a:t>
            </a:r>
            <a:endParaRPr kumimoji="1"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7740" y="57697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2020.10.24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3222"/>
            <a:ext cx="3221670" cy="835660"/>
          </a:xfrm>
        </p:spPr>
        <p:txBody>
          <a:bodyPr>
            <a:normAutofit fontScale="90000"/>
          </a:bodyPr>
          <a:lstStyle/>
          <a:p>
            <a:r>
              <a:rPr lang="en-US" altLang="zh-CN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ER</a:t>
            </a:r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图</a:t>
            </a:r>
            <a:endParaRPr lang="zh-CN" altLang="en-US" spc="15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7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68" y="1590675"/>
            <a:ext cx="5269865" cy="3676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2905"/>
            <a:ext cx="4614634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任务分工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880" y="1552414"/>
            <a:ext cx="9024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  <a:cs typeface="微软雅黑" panose="020B0503020204020204" charset="-122"/>
              </a:rPr>
              <a:t>项目近期具体分工</a:t>
            </a:r>
            <a:endParaRPr kumimoji="1" lang="zh-CN" altLang="en-US" sz="20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879" y="2286372"/>
            <a:ext cx="6813905" cy="418279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3222"/>
            <a:ext cx="3221670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会议记录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7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950814" y="2006028"/>
            <a:ext cx="48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每次开会均有电子文档保存并当晚上传至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14" y="2931520"/>
            <a:ext cx="4665291" cy="3048526"/>
          </a:xfrm>
          <a:prstGeom prst="rect">
            <a:avLst/>
          </a:prstGeom>
        </p:spPr>
      </p:pic>
      <p:pic>
        <p:nvPicPr>
          <p:cNvPr id="9" name="图片 8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rcRect l="2178" t="984"/>
          <a:stretch>
            <a:fillRect/>
          </a:stretch>
        </p:blipFill>
        <p:spPr>
          <a:xfrm>
            <a:off x="6642735" y="397510"/>
            <a:ext cx="4661535" cy="60636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79" y="383222"/>
            <a:ext cx="3144757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绩效评价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8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1569085"/>
            <a:ext cx="11298555" cy="3719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9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24965" y="347345"/>
            <a:ext cx="3340142" cy="8356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pc="15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资料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1698" y="1714500"/>
            <a:ext cx="10928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[1]陈新博,段飞志.基于B/S架构下的慕课平台设计与实现[J].数码世界,2020(09):256-258.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[</a:t>
            </a:r>
            <a:r>
              <a:rPr lang="en-US" altLang="zh-CN" sz="2400" dirty="0"/>
              <a:t>2</a:t>
            </a:r>
            <a:r>
              <a:rPr lang="zh-CN" altLang="en-US" sz="2400" dirty="0"/>
              <a:t>]耿庆阳. 基于Spring Boot与Vue的电子商城设计与实现[D].西安石油大学,2020.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[3]</a:t>
            </a:r>
            <a:r>
              <a:rPr lang="zh-CN" altLang="en-US" sz="2400" dirty="0"/>
              <a:t>豆瓣网站 </a:t>
            </a:r>
            <a:r>
              <a:rPr lang="zh-CN" altLang="en-US" sz="2400" dirty="0">
                <a:hlinkClick r:id="rId4"/>
              </a:rPr>
              <a:t>https://book.douban.com</a:t>
            </a:r>
            <a:r>
              <a:rPr lang="zh-CN" altLang="en-US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[4]</a:t>
            </a:r>
            <a:r>
              <a:rPr lang="zh-CN" altLang="en-US" sz="2400" dirty="0"/>
              <a:t>陈豪</a:t>
            </a:r>
            <a:r>
              <a:rPr lang="en-US" altLang="zh-CN" sz="2400" dirty="0"/>
              <a:t>. </a:t>
            </a:r>
            <a:r>
              <a:rPr lang="zh-CN" altLang="en-US" sz="2400" dirty="0"/>
              <a:t>个性化推荐方法在高校图书馆书目推荐中的应用研究</a:t>
            </a:r>
            <a:r>
              <a:rPr lang="en-US" altLang="zh-CN" sz="2400" dirty="0"/>
              <a:t>[D].</a:t>
            </a:r>
            <a:r>
              <a:rPr lang="zh-CN" altLang="en-US" sz="2400" dirty="0"/>
              <a:t>贵州财经大学</a:t>
            </a:r>
            <a:r>
              <a:rPr lang="en-US" altLang="zh-CN" sz="2400" dirty="0"/>
              <a:t>,2019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5] 《Project Management Body Of </a:t>
            </a:r>
            <a:r>
              <a:rPr lang="en-US" altLang="zh-CN" sz="2400" dirty="0" smtClean="0"/>
              <a:t>Knowledge》P158,P159</a:t>
            </a:r>
            <a:endParaRPr lang="en-US" altLang="zh-CN" sz="2400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  <a:endParaRPr lang="en-US" altLang="zh-CN" sz="9600" b="1" i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819390" y="3356591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需求概述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"/>
            </p:custDataLst>
          </p:nvPr>
        </p:nvSpPr>
        <p:spPr>
          <a:xfrm>
            <a:off x="7809228" y="1517136"/>
            <a:ext cx="2524760" cy="49212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项目概述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809230" y="52419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 dirty="0">
                <a:solidFill>
                  <a:schemeClr val="accent4">
                    <a:lumMod val="60000"/>
                    <a:lumOff val="40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 dirty="0">
              <a:solidFill>
                <a:schemeClr val="accent4">
                  <a:lumMod val="60000"/>
                  <a:lumOff val="40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819389" y="2709408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用户及特征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7" y="1826846"/>
            <a:ext cx="3107391" cy="3107391"/>
          </a:xfrm>
          <a:prstGeom prst="rect">
            <a:avLst/>
          </a:prstGeom>
        </p:spPr>
      </p:pic>
      <p:sp>
        <p:nvSpPr>
          <p:cNvPr id="14" name="菱形 13"/>
          <p:cNvSpPr/>
          <p:nvPr>
            <p:custDataLst>
              <p:tags r:id="rId6"/>
            </p:custDataLst>
          </p:nvPr>
        </p:nvSpPr>
        <p:spPr>
          <a:xfrm>
            <a:off x="7154229" y="4999107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7809230" y="5036787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会议记录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菱形 20"/>
          <p:cNvSpPr/>
          <p:nvPr>
            <p:custDataLst>
              <p:tags r:id="rId8"/>
            </p:custDataLst>
          </p:nvPr>
        </p:nvSpPr>
        <p:spPr>
          <a:xfrm>
            <a:off x="7173915" y="1521380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菱形 21"/>
          <p:cNvSpPr/>
          <p:nvPr>
            <p:custDataLst>
              <p:tags r:id="rId9"/>
            </p:custDataLst>
          </p:nvPr>
        </p:nvSpPr>
        <p:spPr>
          <a:xfrm>
            <a:off x="7156135" y="2742196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菱形 22"/>
          <p:cNvSpPr/>
          <p:nvPr>
            <p:custDataLst>
              <p:tags r:id="rId10"/>
            </p:custDataLst>
          </p:nvPr>
        </p:nvSpPr>
        <p:spPr>
          <a:xfrm>
            <a:off x="7173915" y="3365842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菱形 23"/>
          <p:cNvSpPr/>
          <p:nvPr>
            <p:custDataLst>
              <p:tags r:id="rId11"/>
            </p:custDataLst>
          </p:nvPr>
        </p:nvSpPr>
        <p:spPr>
          <a:xfrm>
            <a:off x="7164389" y="5578850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7819390" y="5578850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绩效评价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菱形 25"/>
          <p:cNvSpPr/>
          <p:nvPr>
            <p:custDataLst>
              <p:tags r:id="rId13"/>
            </p:custDataLst>
          </p:nvPr>
        </p:nvSpPr>
        <p:spPr>
          <a:xfrm>
            <a:off x="7154229" y="6070808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9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809230" y="6070808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7819389" y="2137908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调研结果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菱形 5"/>
          <p:cNvSpPr/>
          <p:nvPr>
            <p:custDataLst>
              <p:tags r:id="rId16"/>
            </p:custDataLst>
          </p:nvPr>
        </p:nvSpPr>
        <p:spPr>
          <a:xfrm>
            <a:off x="7156135" y="2170696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项目概述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、项目背景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 smtClean="0"/>
              <a:t> </a:t>
            </a:r>
            <a:r>
              <a:rPr lang="zh-CN" altLang="en-US" sz="2000" dirty="0" smtClean="0"/>
              <a:t>随着</a:t>
            </a:r>
            <a:r>
              <a:rPr lang="zh-CN" altLang="en-US" sz="2000" dirty="0"/>
              <a:t>人们物质生活水平的提高，对精神文明建设的需求愈发热烈。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鉴于如今大多数书籍网站鱼龙混杂，有较多网络小说、社科类书籍、工具书充斥在书籍市场，对于爱好文学的读者</a:t>
            </a:r>
            <a:r>
              <a:rPr lang="zh-CN" altLang="en-US" sz="2000" dirty="0">
                <a:sym typeface="+mn-ea"/>
              </a:rPr>
              <a:t>，本网站聚焦于纯文学书籍，并提供一个此类书籍交流、推荐的平台。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990" y="3974981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、项目呈现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网站能够向用户推荐文学领域热门书籍与新书，用户可以搜索书籍，查看其简介，浏览其他读者的书评，参与讨论，发表看法。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项目概述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2814" y="946150"/>
            <a:ext cx="438266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 smtClean="0"/>
              <a:t>、项目层次方框图</a:t>
            </a:r>
            <a:endParaRPr lang="zh-CN" altLang="en-US" sz="3200" dirty="0"/>
          </a:p>
          <a:p>
            <a:pPr fontAlgn="auto">
              <a:lnSpc>
                <a:spcPct val="150000"/>
              </a:lnSpc>
            </a:pPr>
            <a:r>
              <a:rPr lang="en-US" altLang="zh-CN" sz="3200" dirty="0"/>
              <a:t>	</a:t>
            </a:r>
            <a:endParaRPr lang="zh-CN" altLang="en-US" sz="3200" dirty="0"/>
          </a:p>
          <a:p>
            <a:pPr fontAlgn="auto">
              <a:lnSpc>
                <a:spcPct val="150000"/>
              </a:lnSpc>
            </a:pPr>
            <a:endParaRPr lang="zh-CN" altLang="en-US" sz="28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59" y="1789092"/>
            <a:ext cx="7766436" cy="482054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8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调研结果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1633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用户特征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2661285"/>
            <a:ext cx="9090025" cy="2365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5" name="任意多边形: 形状 4"/>
          <p:cNvSpPr/>
          <p:nvPr>
            <p:custDataLst>
              <p:tags r:id="rId7"/>
            </p:custDataLst>
          </p:nvPr>
        </p:nvSpPr>
        <p:spPr>
          <a:xfrm>
            <a:off x="1820253" y="3159630"/>
            <a:ext cx="4006668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8"/>
            </p:custDataLst>
          </p:nvPr>
        </p:nvSpPr>
        <p:spPr>
          <a:xfrm>
            <a:off x="5939698" y="3159630"/>
            <a:ext cx="4006667" cy="1656869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9"/>
            </p:custDataLst>
          </p:nvPr>
        </p:nvSpPr>
        <p:spPr>
          <a:xfrm>
            <a:off x="1820252" y="4901788"/>
            <a:ext cx="4006669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>
            <p:custDataLst>
              <p:tags r:id="rId10"/>
            </p:custDataLst>
          </p:nvPr>
        </p:nvSpPr>
        <p:spPr>
          <a:xfrm>
            <a:off x="5939698" y="4901788"/>
            <a:ext cx="4006668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直角三角形 9"/>
          <p:cNvSpPr/>
          <p:nvPr>
            <p:custDataLst>
              <p:tags r:id="rId11"/>
            </p:custDataLst>
          </p:nvPr>
        </p:nvSpPr>
        <p:spPr>
          <a:xfrm flipH="1">
            <a:off x="4897257" y="3775950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直角三角形 18"/>
          <p:cNvSpPr/>
          <p:nvPr>
            <p:custDataLst>
              <p:tags r:id="rId12"/>
            </p:custDataLst>
          </p:nvPr>
        </p:nvSpPr>
        <p:spPr>
          <a:xfrm>
            <a:off x="5939697" y="3775950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直角三角形 19"/>
          <p:cNvSpPr/>
          <p:nvPr>
            <p:custDataLst>
              <p:tags r:id="rId13"/>
            </p:custDataLst>
          </p:nvPr>
        </p:nvSpPr>
        <p:spPr>
          <a:xfrm flipV="1">
            <a:off x="5939697" y="4901787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直角三角形 20"/>
          <p:cNvSpPr/>
          <p:nvPr>
            <p:custDataLst>
              <p:tags r:id="rId14"/>
            </p:custDataLst>
          </p:nvPr>
        </p:nvSpPr>
        <p:spPr>
          <a:xfrm flipH="1" flipV="1">
            <a:off x="4897257" y="4901787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5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16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用户及特征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22428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用户群体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823587" y="1875811"/>
            <a:ext cx="57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任何对文学类书籍有兴趣的人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20252" y="2337476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典型</a:t>
            </a:r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40932" y="3375840"/>
            <a:ext cx="361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浙江音乐学院 流行演唱</a:t>
            </a:r>
            <a:r>
              <a:rPr lang="en-US" altLang="zh-CN" dirty="0" smtClean="0"/>
              <a:t>181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966422" y="4049434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蔡韵宜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77583" y="3375840"/>
            <a:ext cx="3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宁波大学 小学教育（师范）</a:t>
            </a:r>
            <a:r>
              <a:rPr lang="en-US" altLang="zh-CN" dirty="0" smtClean="0"/>
              <a:t>182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452075" y="6070307"/>
            <a:ext cx="332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浙大城市学院 软件工程</a:t>
            </a:r>
            <a:r>
              <a:rPr lang="en-US" altLang="zh-CN" dirty="0" smtClean="0"/>
              <a:t>1801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576506" y="5297205"/>
            <a:ext cx="11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张景雄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40932" y="6033331"/>
            <a:ext cx="34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浙大城市</a:t>
            </a:r>
            <a:r>
              <a:rPr lang="zh-CN" altLang="en-US" dirty="0" smtClean="0"/>
              <a:t>学院 中文</a:t>
            </a:r>
            <a:r>
              <a:rPr lang="en-US" altLang="zh-CN" dirty="0" smtClean="0"/>
              <a:t>1901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576507" y="4065392"/>
            <a:ext cx="11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杨艺宁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932" y="5301712"/>
            <a:ext cx="11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范丽娜</a:t>
            </a:r>
            <a:endParaRPr lang="zh-CN" altLang="en-US" sz="2400" dirty="0"/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8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用户及特征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1633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用户特征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2661285"/>
            <a:ext cx="9090025" cy="2365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0470" y="1465580"/>
            <a:ext cx="94722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1.</a:t>
            </a:r>
            <a:r>
              <a:rPr lang="zh-CN" sz="2400" b="1">
                <a:ea typeface="宋体" panose="02010600030101010101" pitchFamily="2" charset="-122"/>
              </a:rPr>
              <a:t>开发意图</a:t>
            </a:r>
            <a:r>
              <a:rPr lang="zh-CN" sz="2400" b="0">
                <a:ea typeface="宋体" panose="02010600030101010101" pitchFamily="2" charset="-122"/>
              </a:rPr>
              <a:t>           鉴于如今大多数书籍网站鱼龙混杂，有较多网络小说、社科类书籍、工具书充斥在书籍市场，对于爱好文学的读者，本网站聚焦于纯文学书籍，并提供一个此类书籍交流、选购的平台。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141095" y="3312795"/>
            <a:ext cx="100177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sz="2400" b="1">
                <a:ea typeface="宋体" panose="02010600030101010101" pitchFamily="2" charset="-122"/>
              </a:rPr>
              <a:t>应用目标</a:t>
            </a:r>
            <a:r>
              <a:rPr lang="zh-CN" sz="2400" b="0">
                <a:ea typeface="宋体" panose="02010600030101010101" pitchFamily="2" charset="-122"/>
              </a:rPr>
              <a:t></a:t>
            </a:r>
            <a:r>
              <a:rPr lang="en-US" sz="2400" b="0"/>
              <a:t>	</a:t>
            </a:r>
            <a:r>
              <a:rPr sz="2400" b="0"/>
              <a:t>尽可能满足典型用户的需求，同时完善功能。</a:t>
            </a:r>
            <a:endParaRPr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1141095" y="4653280"/>
            <a:ext cx="9030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3.</a:t>
            </a:r>
            <a:r>
              <a:rPr lang="zh-CN" sz="2400" b="1">
                <a:ea typeface="宋体" panose="02010600030101010101" pitchFamily="2" charset="-122"/>
              </a:rPr>
              <a:t>作用范围</a:t>
            </a:r>
            <a:r>
              <a:rPr lang="zh-CN" sz="2400" b="0">
                <a:ea typeface="宋体" panose="02010600030101010101" pitchFamily="2" charset="-122"/>
              </a:rPr>
              <a:t>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产品范围界定：试用于浙江大学城市学院在校学生和教师</a:t>
            </a:r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工作范围界定：实现为用户提供文学书籍交流推荐的网站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00177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sz="2400" b="1">
                <a:ea typeface="宋体" panose="02010600030101010101" pitchFamily="2" charset="-122"/>
              </a:rPr>
              <a:t>主要功能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en-US" sz="2400" b="0"/>
              <a:t>(1)</a:t>
            </a:r>
            <a:r>
              <a:rPr sz="2400" b="0"/>
              <a:t>.打开网页，用户可以登录个人账号发表个人动态和浏览他人动态，可</a:t>
            </a:r>
            <a:r>
              <a:rPr lang="en-US" sz="2400" b="0"/>
              <a:t>	</a:t>
            </a:r>
            <a:r>
              <a:rPr sz="2400" b="0"/>
              <a:t>以检索书籍并查看书籍详情。</a:t>
            </a:r>
            <a:endParaRPr sz="2400" b="0"/>
          </a:p>
          <a:p>
            <a:pPr indent="0"/>
            <a:r>
              <a:rPr lang="en-US" sz="2400" b="0"/>
              <a:t>(2)</a:t>
            </a:r>
            <a:r>
              <a:rPr sz="2400" b="0"/>
              <a:t>.用户可以在书籍详情页面留下书评并完成留言回复、关注点赞的社交</a:t>
            </a:r>
            <a:r>
              <a:rPr lang="en-US" sz="2400" b="0"/>
              <a:t>	</a:t>
            </a:r>
            <a:r>
              <a:rPr sz="2400" b="0"/>
              <a:t>功能。</a:t>
            </a:r>
            <a:endParaRPr sz="2400" b="0"/>
          </a:p>
          <a:p>
            <a:pPr indent="0"/>
            <a:r>
              <a:rPr lang="en-US" sz="2400" b="0"/>
              <a:t>(3)</a:t>
            </a:r>
            <a:r>
              <a:rPr sz="2400" b="0"/>
              <a:t>.网站可以根据用户的行为数据分析，推荐相关的书籍。</a:t>
            </a:r>
            <a:endParaRPr sz="2400" b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0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1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1"/>
  <p:tag name="KSO_WM_UNIT_ID" val="custom20204473_30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ID" val="custom20204473_30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1"/>
  <p:tag name="KSO_WM_UNIT_ID" val="custom20204473_30*l_h_i*1_3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1"/>
  <p:tag name="KSO_WM_UNIT_ID" val="custom20204473_30*l_h_i*1_4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2"/>
  <p:tag name="KSO_WM_UNIT_ID" val="custom20204473_30*l_h_i*1_1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ID" val="custom20204473_30*l_h_i*1_2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2"/>
  <p:tag name="KSO_WM_UNIT_ID" val="custom20204473_30*l_h_i*1_4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2"/>
  <p:tag name="KSO_WM_UNIT_ID" val="custom20204473_30*l_h_i*1_3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53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5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1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5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演示</Application>
  <PresentationFormat>宽屏</PresentationFormat>
  <Paragraphs>194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腾祥铁山楷书简繁合集</vt:lpstr>
      <vt:lpstr>微软雅黑</vt:lpstr>
      <vt:lpstr>汉仪旗黑-85S</vt:lpstr>
      <vt:lpstr>黑体</vt:lpstr>
      <vt:lpstr>微软雅黑 Light</vt:lpstr>
      <vt:lpstr>Calibri Light</vt:lpstr>
      <vt:lpstr>Calibri</vt:lpstr>
      <vt:lpstr>Arial Unicode MS</vt:lpstr>
      <vt:lpstr>等线</vt:lpstr>
      <vt:lpstr>汉仪旗黑-85S</vt:lpstr>
      <vt:lpstr>腾祥铁山楷书简繁合集</vt:lpstr>
      <vt:lpstr>Times New Roman</vt:lpstr>
      <vt:lpstr>Helvetica Neue</vt:lpstr>
      <vt:lpstr>PPT定制1801380800</vt:lpstr>
      <vt:lpstr>Office Theme</vt:lpstr>
      <vt:lpstr>城北书苑网站开发项目计划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项目计划</vt:lpstr>
      <vt:lpstr>会议记录</vt:lpstr>
      <vt:lpstr>项目团队建设</vt:lpstr>
      <vt:lpstr>会议记录</vt:lpstr>
      <vt:lpstr>绩效评价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category>模板</cp:category>
  <cp:lastModifiedBy>木草千支</cp:lastModifiedBy>
  <cp:revision>293</cp:revision>
  <dcterms:created xsi:type="dcterms:W3CDTF">2017-12-29T08:37:00Z</dcterms:created>
  <dcterms:modified xsi:type="dcterms:W3CDTF">2020-11-14T07:01:53Z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