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heme/theme3.xml" ContentType="application/vnd.openxmlformats-officedocument.them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2.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3.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4.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5.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6.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7.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8.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notesSlides/notesSlide9.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10.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11.xml" ContentType="application/vnd.openxmlformats-officedocument.presentationml.notesSlide+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notesSlides/notesSlide12.xml" ContentType="application/vnd.openxmlformats-officedocument.presentationml.notesSlide+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notesSlides/notesSlide13.xml" ContentType="application/vnd.openxmlformats-officedocument.presentationml.notesSlide+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14.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notesSlides/notesSlide15.xml" ContentType="application/vnd.openxmlformats-officedocument.presentationml.notesSlide+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notesSlides/notesSlide16.xml" ContentType="application/vnd.openxmlformats-officedocument.presentationml.notesSlide+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notesSlides/notesSlide17.xml" ContentType="application/vnd.openxmlformats-officedocument.presentationml.notesSlide+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notesSlides/notesSlide18.xml" ContentType="application/vnd.openxmlformats-officedocument.presentationml.notesSlide+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notesSlides/notesSlide19.xml" ContentType="application/vnd.openxmlformats-officedocument.presentationml.notesSlide+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notesSlides/notesSlide20.xml" ContentType="application/vnd.openxmlformats-officedocument.presentationml.notesSlide+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notesSlides/notesSlide21.xml" ContentType="application/vnd.openxmlformats-officedocument.presentationml.notesSlide+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notesSlides/notesSlide22.xml" ContentType="application/vnd.openxmlformats-officedocument.presentationml.notesSlid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23.xml" ContentType="application/vnd.openxmlformats-officedocument.presentationml.notesSlide+xml"/>
  <Override PartName="/ppt/tags/tag234.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9" r:id="rId2"/>
  </p:sldMasterIdLst>
  <p:notesMasterIdLst>
    <p:notesMasterId r:id="rId34"/>
  </p:notesMasterIdLst>
  <p:sldIdLst>
    <p:sldId id="292" r:id="rId3"/>
    <p:sldId id="291" r:id="rId4"/>
    <p:sldId id="298" r:id="rId5"/>
    <p:sldId id="312" r:id="rId6"/>
    <p:sldId id="308" r:id="rId7"/>
    <p:sldId id="299" r:id="rId8"/>
    <p:sldId id="309" r:id="rId9"/>
    <p:sldId id="310" r:id="rId10"/>
    <p:sldId id="313" r:id="rId11"/>
    <p:sldId id="297" r:id="rId12"/>
    <p:sldId id="315" r:id="rId13"/>
    <p:sldId id="314" r:id="rId14"/>
    <p:sldId id="316" r:id="rId15"/>
    <p:sldId id="317" r:id="rId16"/>
    <p:sldId id="345" r:id="rId17"/>
    <p:sldId id="300" r:id="rId18"/>
    <p:sldId id="318" r:id="rId19"/>
    <p:sldId id="319" r:id="rId20"/>
    <p:sldId id="320" r:id="rId21"/>
    <p:sldId id="321" r:id="rId22"/>
    <p:sldId id="322" r:id="rId23"/>
    <p:sldId id="323" r:id="rId24"/>
    <p:sldId id="328" r:id="rId25"/>
    <p:sldId id="324" r:id="rId26"/>
    <p:sldId id="338" r:id="rId27"/>
    <p:sldId id="325" r:id="rId28"/>
    <p:sldId id="329" r:id="rId29"/>
    <p:sldId id="326" r:id="rId30"/>
    <p:sldId id="327" r:id="rId31"/>
    <p:sldId id="296" r:id="rId32"/>
    <p:sldId id="301" r:id="rId33"/>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0">
          <p15:clr>
            <a:srgbClr val="A4A3A4"/>
          </p15:clr>
        </p15:guide>
        <p15:guide id="2" orient="horz" pos="4199">
          <p15:clr>
            <a:srgbClr val="A4A3A4"/>
          </p15:clr>
        </p15:guide>
        <p15:guide id="3" pos="258">
          <p15:clr>
            <a:srgbClr val="A4A3A4"/>
          </p15:clr>
        </p15:guide>
        <p15:guide id="4" pos="7426">
          <p15:clr>
            <a:srgbClr val="A4A3A4"/>
          </p15:clr>
        </p15:guide>
        <p15:guide id="5" orient="horz" pos="596">
          <p15:clr>
            <a:srgbClr val="A4A3A4"/>
          </p15:clr>
        </p15:guide>
        <p15:guide id="6" orient="horz" pos="695">
          <p15:clr>
            <a:srgbClr val="A4A3A4"/>
          </p15:clr>
        </p15:guide>
        <p15:guide id="7" orient="horz" pos="3973">
          <p15:clr>
            <a:srgbClr val="A4A3A4"/>
          </p15:clr>
        </p15:guide>
        <p15:guide id="8" orient="horz" pos="38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2C"/>
    <a:srgbClr val="F3F3F3"/>
    <a:srgbClr val="F7FCFE"/>
    <a:srgbClr val="FFFFFC"/>
    <a:srgbClr val="FFFFFF"/>
    <a:srgbClr val="E6E6E6"/>
    <a:srgbClr val="44BE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18" autoAdjust="0"/>
  </p:normalViewPr>
  <p:slideViewPr>
    <p:cSldViewPr snapToGrid="0" showGuides="1">
      <p:cViewPr varScale="1">
        <p:scale>
          <a:sx n="58" d="100"/>
          <a:sy n="58" d="100"/>
        </p:scale>
        <p:origin x="648" y="29"/>
      </p:cViewPr>
      <p:guideLst>
        <p:guide orient="horz" pos="190"/>
        <p:guide orient="horz" pos="4199"/>
        <p:guide pos="258"/>
        <p:guide pos="7426"/>
        <p:guide orient="horz" pos="596"/>
        <p:guide orient="horz" pos="695"/>
        <p:guide orient="horz" pos="3973"/>
        <p:guide orient="horz" pos="3898"/>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gs" Target="tags/tag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t>2020/11/15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t>‹#›</a:t>
            </a:fld>
            <a:endParaRPr lang="zh-CN" altLang="en-US"/>
          </a:p>
        </p:txBody>
      </p:sp>
    </p:spTree>
    <p:extLst>
      <p:ext uri="{BB962C8B-B14F-4D97-AF65-F5344CB8AC3E}">
        <p14:creationId xmlns:p14="http://schemas.microsoft.com/office/powerpoint/2010/main" val="3338499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4E5D49-73DC-4F12-9286-E1E270B96B4F}" type="slidenum">
              <a:rPr lang="zh-CN" altLang="en-US" smtClean="0"/>
              <a:t>2</a:t>
            </a:fld>
            <a:endParaRPr lang="zh-CN" altLang="en-US"/>
          </a:p>
        </p:txBody>
      </p:sp>
    </p:spTree>
    <p:extLst>
      <p:ext uri="{BB962C8B-B14F-4D97-AF65-F5344CB8AC3E}">
        <p14:creationId xmlns:p14="http://schemas.microsoft.com/office/powerpoint/2010/main" val="2588975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90749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62321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163825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4276112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650872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3195180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2919874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3058399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496357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457308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294116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3223290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900225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585926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2224129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3608885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4</a:t>
            </a:fld>
            <a:endParaRPr lang="zh-CN" altLang="en-US"/>
          </a:p>
        </p:txBody>
      </p:sp>
    </p:spTree>
    <p:extLst>
      <p:ext uri="{BB962C8B-B14F-4D97-AF65-F5344CB8AC3E}">
        <p14:creationId xmlns:p14="http://schemas.microsoft.com/office/powerpoint/2010/main" val="1726828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635104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4189994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11</a:t>
            </a:fld>
            <a:endParaRPr lang="zh-CN" altLang="en-US"/>
          </a:p>
        </p:txBody>
      </p:sp>
    </p:spTree>
    <p:extLst>
      <p:ext uri="{BB962C8B-B14F-4D97-AF65-F5344CB8AC3E}">
        <p14:creationId xmlns:p14="http://schemas.microsoft.com/office/powerpoint/2010/main" val="4029072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2645655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968678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33591542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file:///C:\Users\1V994W2\PycharmProjects\PPT_Background_Generation/pic_temp/0_pic_quater_left_up.png" TargetMode="External"/><Relationship Id="rId3" Type="http://schemas.openxmlformats.org/officeDocument/2006/relationships/tags" Target="../tags/tag5.xml"/><Relationship Id="rId7" Type="http://schemas.openxmlformats.org/officeDocument/2006/relationships/image" Target="../media/image5.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file:///C:\Users\1V994W2\Documents\Tencent%20Files\574576071\FileRecv\&#25340;&#35013;&#32032;&#26448;\formiddle1\\02\subject_holdleft_130,158,155_0_staid_full_0.png" TargetMode="External"/><Relationship Id="rId5" Type="http://schemas.openxmlformats.org/officeDocument/2006/relationships/image" Target="../media/image4.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image" Target="../media/image6.png"/><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image" Target="../media/image5.png"/><Relationship Id="rId5" Type="http://schemas.openxmlformats.org/officeDocument/2006/relationships/tags" Target="../tags/tag10.xml"/><Relationship Id="rId10" Type="http://schemas.openxmlformats.org/officeDocument/2006/relationships/slideMaster" Target="../slideMasters/slideMaster1.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image" Target="file:///C:\Users\1V994W2\PycharmProjects\PPT_Background_Generation/pic_temp/1_pic_quater_right_up.png" TargetMode="Externa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image" Target="../media/image6.png"/><Relationship Id="rId5" Type="http://schemas.openxmlformats.org/officeDocument/2006/relationships/tags" Target="../tags/tag19.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18.xml"/><Relationship Id="rId9"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7.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9.xml"/><Relationship Id="rId7"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image" Target="file:///C:\Users\1V994W2\PycharmProjects\PPT_Background_Generation/pic_temp/1_pic_quater_right_up.png" TargetMode="External"/><Relationship Id="rId5" Type="http://schemas.openxmlformats.org/officeDocument/2006/relationships/tags" Target="../tags/tag31.xml"/><Relationship Id="rId10" Type="http://schemas.openxmlformats.org/officeDocument/2006/relationships/image" Target="../media/image6.png"/><Relationship Id="rId4" Type="http://schemas.openxmlformats.org/officeDocument/2006/relationships/tags" Target="../tags/tag30.xml"/><Relationship Id="rId9" Type="http://schemas.openxmlformats.org/officeDocument/2006/relationships/image" Target="file:///C:\Users\1V994W2\PycharmProjects\PPT_Background_Generation/pic_temp/0_pic_quater_left_up.png" TargetMode="Externa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image" Target="../media/image6.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37.xml"/><Relationship Id="rId10" Type="http://schemas.openxmlformats.org/officeDocument/2006/relationships/image" Target="../media/image5.png"/><Relationship Id="rId4" Type="http://schemas.openxmlformats.org/officeDocument/2006/relationships/tags" Target="../tags/tag36.xml"/><Relationship Id="rId9"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45.xml"/><Relationship Id="rId10" Type="http://schemas.openxmlformats.org/officeDocument/2006/relationships/image" Target="../media/image5.png"/><Relationship Id="rId4" Type="http://schemas.openxmlformats.org/officeDocument/2006/relationships/tags" Target="../tags/tag44.xml"/><Relationship Id="rId9"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image" Target="../media/image6.png"/><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image" Target="../media/image5.png"/><Relationship Id="rId5" Type="http://schemas.openxmlformats.org/officeDocument/2006/relationships/tags" Target="../tags/tag53.xml"/><Relationship Id="rId10" Type="http://schemas.openxmlformats.org/officeDocument/2006/relationships/slideMaster" Target="../slideMasters/slideMaster1.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image" Target="file:///C:\Users\1V994W2\PycharmProjects\PPT_Background_Generation/pic_temp/1_pic_quater_right_up.png" TargetMode="Externa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image" Target="../media/image6.png"/><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image" Target="../media/image5.png"/><Relationship Id="rId5" Type="http://schemas.openxmlformats.org/officeDocument/2006/relationships/tags" Target="../tags/tag62.xml"/><Relationship Id="rId10" Type="http://schemas.openxmlformats.org/officeDocument/2006/relationships/slideMaster" Target="../slideMasters/slideMaster1.xml"/><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image" Target="file:///C:\Users\1V994W2\PycharmProjects\PPT_Background_Generation/pic_temp/1_pic_quater_right_up.png" TargetMode="Externa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image" Target="../media/image5.png"/><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slideMaster" Target="../slideMasters/slideMaster1.xml"/><Relationship Id="rId2" Type="http://schemas.openxmlformats.org/officeDocument/2006/relationships/tags" Target="../tags/tag68.xml"/><Relationship Id="rId16" Type="http://schemas.openxmlformats.org/officeDocument/2006/relationships/image" Target="file:///C:\Users\1V994W2\PycharmProjects\PPT_Background_Generation/pic_temp/1_pic_quater_right_up.png" TargetMode="Externa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5" Type="http://schemas.openxmlformats.org/officeDocument/2006/relationships/image" Target="../media/image6.png"/><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image" Target="file:///C:\Users\1V994W2\PycharmProjects\PPT_Background_Generation/pic_temp/0_pic_quater_left_up.png"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80.xml"/><Relationship Id="rId7" Type="http://schemas.openxmlformats.org/officeDocument/2006/relationships/tags" Target="../tags/tag84.xml"/><Relationship Id="rId12" Type="http://schemas.openxmlformats.org/officeDocument/2006/relationships/image" Target="../media/image9.pn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82.xml"/><Relationship Id="rId10" Type="http://schemas.openxmlformats.org/officeDocument/2006/relationships/image" Target="../media/image8.png"/><Relationship Id="rId4" Type="http://schemas.openxmlformats.org/officeDocument/2006/relationships/tags" Target="../tags/tag81.xml"/><Relationship Id="rId9"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86.xml"/><Relationship Id="rId4" Type="http://schemas.openxmlformats.org/officeDocument/2006/relationships/image" Target="file:///C:\Users\1V994W2\PycharmProjects\PPT_Background_Generation/pic_temp/pic_half_right.png"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image" Target="file:///C:\Users\1V994W2\PycharmProjects\PPT_Background_Generation/pic_temp/0_pic_quater_left_up.png" TargetMode="External"/><Relationship Id="rId3" Type="http://schemas.openxmlformats.org/officeDocument/2006/relationships/tags" Target="../tags/tag89.xml"/><Relationship Id="rId7" Type="http://schemas.openxmlformats.org/officeDocument/2006/relationships/image" Target="../media/image5.pn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file:///C:\Users\1V994W2\Documents\Tencent%20Files\574576071\FileRecv\&#25340;&#35013;&#32032;&#26448;\formiddle1\\02\subject_holdleft_130,158,155_0_staid_full_0.png" TargetMode="External"/><Relationship Id="rId5" Type="http://schemas.openxmlformats.org/officeDocument/2006/relationships/image" Target="../media/image4.png"/><Relationship Id="rId4"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file:///C:\Users\1V994W2\PycharmProjects\PPT_Background_Generation/pic_temp/pic_half_right.pn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extLst>
              <a:ext uri="{28A0092B-C50C-407E-A947-70E740481C1C}">
                <a14:useLocalDpi xmlns:a14="http://schemas.microsoft.com/office/drawing/2010/main" val="0"/>
              </a:ext>
            </a:extLst>
          </a:blip>
          <a:srcRect t="21296" r="533" b="42187"/>
          <a:stretch>
            <a:fillRect/>
          </a:stretch>
        </p:blipFill>
        <p:spPr>
          <a:xfrm>
            <a:off x="0" y="279400"/>
            <a:ext cx="12192000" cy="2895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advClick="0" advTm="5000">
        <p14:ripple/>
      </p:transition>
    </mc:Choice>
    <mc:Fallback xmlns="">
      <p:transition spd="slow"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280890"/>
          </a:xfrm>
          <a:prstGeom prst="rect">
            <a:avLst/>
          </a:prstGeo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a:xfrm>
            <a:off x="10361612" y="6130437"/>
            <a:ext cx="1146283" cy="370396"/>
          </a:xfrm>
          <a:prstGeom prst="rect">
            <a:avLst/>
          </a:prstGeom>
        </p:spPr>
        <p:txBody>
          <a:bodyPr/>
          <a:lstStyle/>
          <a:p>
            <a:fld id="{760FBDFE-C587-4B4C-A407-44438C67B59E}" type="datetimeFigureOut">
              <a:rPr lang="zh-CN" altLang="en-US" smtClean="0"/>
              <a:t>2020/11/15</a:t>
            </a:fld>
            <a:endParaRPr lang="zh-CN" altLang="en-US"/>
          </a:p>
        </p:txBody>
      </p:sp>
      <p:sp>
        <p:nvSpPr>
          <p:cNvPr id="4" name="Footer Placeholder 3"/>
          <p:cNvSpPr>
            <a:spLocks noGrp="1"/>
          </p:cNvSpPr>
          <p:nvPr>
            <p:ph type="ftr" sz="quarter" idx="11"/>
          </p:nvPr>
        </p:nvSpPr>
        <p:spPr>
          <a:xfrm>
            <a:off x="2589212" y="6135808"/>
            <a:ext cx="7619999"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531812" y="787782"/>
            <a:ext cx="779767" cy="365125"/>
          </a:xfrm>
          <a:prstGeom prst="rect">
            <a:avLst/>
          </a:prstGeom>
        </p:spPr>
        <p:txBody>
          <a:bodyPr/>
          <a:lstStyle/>
          <a:p>
            <a:fld id="{49AE70B2-8BF9-45C0-BB95-33D1B9D3A854}" type="slidenum">
              <a:rPr lang="zh-CN" altLang="en-US" smtClean="0"/>
              <a:t>‹#›</a:t>
            </a:fld>
            <a:endParaRPr lang="zh-CN" altLang="en-US"/>
          </a:p>
        </p:txBody>
      </p:sp>
      <p:pic>
        <p:nvPicPr>
          <p:cNvPr id="8" name="图片 7"/>
          <p:cNvPicPr/>
          <p:nvPr userDrawn="1">
            <p:custDataLst>
              <p:tags r:id="rId1"/>
            </p:custDataLst>
          </p:nvPr>
        </p:nvPicPr>
        <p:blipFill>
          <a:blip r:embed="rId5" r:link="rId6" cstate="email"/>
          <a:stretch>
            <a:fillRect/>
          </a:stretch>
        </p:blipFill>
        <p:spPr>
          <a:xfrm>
            <a:off x="304800" y="2194560"/>
            <a:ext cx="4389120" cy="2468880"/>
          </a:xfrm>
          <a:prstGeom prst="rect">
            <a:avLst/>
          </a:prstGeom>
        </p:spPr>
      </p:pic>
      <p:sp>
        <p:nvSpPr>
          <p:cNvPr id="9" name="任意多边形 8"/>
          <p:cNvSpPr/>
          <p:nvPr userDrawn="1">
            <p:custDataLst>
              <p:tags r:id="rId2"/>
            </p:custDataLst>
          </p:nvPr>
        </p:nvSpPr>
        <p:spPr>
          <a:xfrm>
            <a:off x="4878000" y="0"/>
            <a:ext cx="7314000"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10" name="图片 9"/>
          <p:cNvPicPr/>
          <p:nvPr userDrawn="1">
            <p:custDataLst>
              <p:tags r:id="rId3"/>
            </p:custDataLst>
          </p:nvPr>
        </p:nvPicPr>
        <p:blipFill>
          <a:blip r:embed="rId7" r:link="rId8" cstate="email"/>
          <a:stretch>
            <a:fillRect/>
          </a:stretch>
        </p:blipFill>
        <p:spPr>
          <a:xfrm>
            <a:off x="11471910" y="6343650"/>
            <a:ext cx="720090" cy="5143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图片与标题">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0" y="0"/>
            <a:ext cx="12192000" cy="514350"/>
            <a:chOff x="0" y="0"/>
            <a:chExt cx="12192000" cy="514350"/>
          </a:xfrm>
        </p:grpSpPr>
        <p:pic>
          <p:nvPicPr>
            <p:cNvPr id="9" name="图片 8"/>
            <p:cNvPicPr/>
            <p:nvPr userDrawn="1">
              <p:custDataLst>
                <p:tags r:id="rId8"/>
              </p:custDataLst>
            </p:nvPr>
          </p:nvPicPr>
          <p:blipFill>
            <a:blip r:embed="rId11" r:link="rId12" cstate="email"/>
            <a:stretch>
              <a:fillRect/>
            </a:stretch>
          </p:blipFill>
          <p:spPr>
            <a:xfrm>
              <a:off x="0" y="0"/>
              <a:ext cx="720090" cy="514350"/>
            </a:xfrm>
            <a:prstGeom prst="rect">
              <a:avLst/>
            </a:prstGeom>
          </p:spPr>
        </p:pic>
        <p:pic>
          <p:nvPicPr>
            <p:cNvPr id="8" name="图片 7"/>
            <p:cNvPicPr/>
            <p:nvPr userDrawn="1">
              <p:custDataLst>
                <p:tags r:id="rId9"/>
              </p:custDataLst>
            </p:nvPr>
          </p:nvPicPr>
          <p:blipFill>
            <a:blip r:embed="rId13" r:link="rId14" cstate="email"/>
            <a:stretch>
              <a:fillRect/>
            </a:stretch>
          </p:blipFill>
          <p:spPr>
            <a:xfrm>
              <a:off x="11471910" y="0"/>
              <a:ext cx="720090" cy="514350"/>
            </a:xfrm>
            <a:prstGeom prst="rect">
              <a:avLst/>
            </a:prstGeom>
          </p:spPr>
        </p:pic>
      </p:grpSp>
      <p:sp>
        <p:nvSpPr>
          <p:cNvPr id="2" name="标题 1"/>
          <p:cNvSpPr>
            <a:spLocks noGrp="1"/>
          </p:cNvSpPr>
          <p:nvPr>
            <p:ph type="title"/>
            <p:custDataLst>
              <p:tags r:id="rId2"/>
            </p:custDataLst>
          </p:nvPr>
        </p:nvSpPr>
        <p:spPr>
          <a:xfrm>
            <a:off x="669930" y="443234"/>
            <a:ext cx="10852237" cy="441964"/>
          </a:xfrm>
          <a:prstGeom prst="rect">
            <a:avLst/>
          </a:prstGeo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a:prstGeom prst="rect">
            <a:avLst/>
          </a:prstGeo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a:prstGeom prst="rect">
            <a:avLst/>
          </a:prstGeo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t>2020/11/15</a:t>
            </a:fld>
            <a:endParaRPr lang="zh-CN" altLang="en-US" dirty="0"/>
          </a:p>
        </p:txBody>
      </p:sp>
      <p:sp>
        <p:nvSpPr>
          <p:cNvPr id="6" name="页脚占位符 5"/>
          <p:cNvSpPr>
            <a:spLocks noGrp="1"/>
          </p:cNvSpPr>
          <p:nvPr>
            <p:ph type="ftr" sz="quarter" idx="11"/>
            <p:custDataLst>
              <p:tags r:id="rId6"/>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7"/>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1">
            <p:custDataLst>
              <p:tags r:id="rId1"/>
            </p:custDataLst>
          </p:nvPr>
        </p:nvGrpSpPr>
        <p:grpSpPr>
          <a:xfrm>
            <a:off x="0" y="0"/>
            <a:ext cx="12192000" cy="514350"/>
            <a:chOff x="0" y="0"/>
            <a:chExt cx="12192000" cy="514350"/>
          </a:xfrm>
        </p:grpSpPr>
        <p:pic>
          <p:nvPicPr>
            <p:cNvPr id="8" name="图片 7"/>
            <p:cNvPicPr/>
            <p:nvPr userDrawn="1">
              <p:custDataLst>
                <p:tags r:id="rId6"/>
              </p:custDataLst>
            </p:nvPr>
          </p:nvPicPr>
          <p:blipFill>
            <a:blip r:embed="rId9" r:link="rId10" cstate="email"/>
            <a:stretch>
              <a:fillRect/>
            </a:stretch>
          </p:blipFill>
          <p:spPr>
            <a:xfrm>
              <a:off x="0" y="0"/>
              <a:ext cx="720090" cy="514350"/>
            </a:xfrm>
            <a:prstGeom prst="rect">
              <a:avLst/>
            </a:prstGeom>
          </p:spPr>
        </p:pic>
        <p:pic>
          <p:nvPicPr>
            <p:cNvPr id="6" name="图片 5"/>
            <p:cNvPicPr/>
            <p:nvPr userDrawn="1">
              <p:custDataLst>
                <p:tags r:id="rId7"/>
              </p:custDataLst>
            </p:nvPr>
          </p:nvPicPr>
          <p:blipFill>
            <a:blip r:embed="rId11" r:link="rId12" cstate="email"/>
            <a:stretch>
              <a:fillRect/>
            </a:stretch>
          </p:blipFill>
          <p:spPr>
            <a:xfrm>
              <a:off x="11471910" y="0"/>
              <a:ext cx="720090" cy="514350"/>
            </a:xfrm>
            <a:prstGeom prst="rect">
              <a:avLst/>
            </a:prstGeom>
          </p:spPr>
        </p:pic>
      </p:grpSp>
      <p:sp>
        <p:nvSpPr>
          <p:cNvPr id="3" name="日期占位符 2"/>
          <p:cNvSpPr>
            <a:spLocks noGrp="1"/>
          </p:cNvSpPr>
          <p:nvPr>
            <p:ph type="dt" sz="half" idx="10"/>
            <p:custDataLst>
              <p:tags r:id="rId2"/>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2020/11/15</a:t>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a:prstGeom prst="rect">
            <a:avLst/>
          </a:prstGeo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2020/11/15</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2" name="标题 1"/>
          <p:cNvSpPr>
            <a:spLocks noGrp="1"/>
          </p:cNvSpPr>
          <p:nvPr>
            <p:ph type="title" idx="13" hasCustomPrompt="1"/>
            <p:custDataLst>
              <p:tags r:id="rId4"/>
            </p:custDataLst>
          </p:nvPr>
        </p:nvSpPr>
        <p:spPr>
          <a:xfrm>
            <a:off x="3201035" y="2530158"/>
            <a:ext cx="5789930" cy="1398905"/>
          </a:xfrm>
          <a:prstGeom prst="rect">
            <a:avLst/>
          </a:prstGeom>
        </p:spPr>
        <p:txBody>
          <a:bodyPr vert="horz" wrap="square" lIns="90000" tIns="46800" rIns="90000" bIns="46800" anchor="ctr" anchorCtr="0">
            <a:normAutofit/>
          </a:bodyPr>
          <a:lstStyle>
            <a:lvl1pPr marL="0" marR="0" indent="0" algn="dist" defTabSz="914400" rtl="0" eaLnBrk="1" fontAlgn="auto" latinLnBrk="0" hangingPunct="1">
              <a:lnSpc>
                <a:spcPct val="100000"/>
              </a:lnSpc>
              <a:spcBef>
                <a:spcPct val="0"/>
              </a:spcBef>
              <a:spcAft>
                <a:spcPts val="0"/>
              </a:spcAft>
              <a:buClrTx/>
              <a:buSzPts val="8000"/>
              <a:buNone/>
              <a:defRPr sz="8000" b="0" spc="10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
        <p:nvSpPr>
          <p:cNvPr id="7" name="文本占位符 6"/>
          <p:cNvSpPr>
            <a:spLocks noGrp="1"/>
          </p:cNvSpPr>
          <p:nvPr>
            <p:ph type="body" sz="quarter" idx="14" hasCustomPrompt="1"/>
            <p:custDataLst>
              <p:tags r:id="rId5"/>
            </p:custDataLst>
          </p:nvPr>
        </p:nvSpPr>
        <p:spPr>
          <a:xfrm>
            <a:off x="3233057" y="3929063"/>
            <a:ext cx="5554981" cy="476250"/>
          </a:xfrm>
          <a:prstGeom prst="rect">
            <a:avLst/>
          </a:prstGeom>
        </p:spPr>
        <p:txBody>
          <a:bodyPr>
            <a:normAutofit/>
          </a:bodyPr>
          <a:lstStyle>
            <a:lvl1pPr marL="0" indent="0" algn="dist">
              <a:buNone/>
              <a:defRPr sz="2000"/>
            </a:lvl1pPr>
          </a:lstStyle>
          <a:p>
            <a:pPr lvl="0"/>
            <a:r>
              <a:rPr lang="zh-CN" altLang="en-US" dirty="0"/>
              <a:t>单击此处编辑副标题内容</a:t>
            </a: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8" r:link="rId9" cstate="email"/>
          <a:stretch>
            <a:fillRect/>
          </a:stretch>
        </p:blipFill>
        <p:spPr>
          <a:xfrm>
            <a:off x="0" y="0"/>
            <a:ext cx="720090" cy="514350"/>
          </a:xfrm>
          <a:prstGeom prst="rect">
            <a:avLst/>
          </a:prstGeom>
        </p:spPr>
      </p:pic>
      <p:pic>
        <p:nvPicPr>
          <p:cNvPr id="6" name="图片 5"/>
          <p:cNvPicPr/>
          <p:nvPr userDrawn="1">
            <p:custDataLst>
              <p:tags r:id="rId2"/>
            </p:custDataLst>
          </p:nvPr>
        </p:nvPicPr>
        <p:blipFill>
          <a:blip r:embed="rId10" r:link="rId11" cstate="email"/>
          <a:stretch>
            <a:fillRect/>
          </a:stretch>
        </p:blipFill>
        <p:spPr>
          <a:xfrm>
            <a:off x="11471910" y="0"/>
            <a:ext cx="720090" cy="514350"/>
          </a:xfrm>
          <a:prstGeom prst="rect">
            <a:avLst/>
          </a:prstGeom>
        </p:spPr>
      </p:pic>
      <p:sp>
        <p:nvSpPr>
          <p:cNvPr id="2" name="标题 1"/>
          <p:cNvSpPr>
            <a:spLocks noGrp="1"/>
          </p:cNvSpPr>
          <p:nvPr>
            <p:ph type="title"/>
            <p:custDataLst>
              <p:tags r:id="rId3"/>
            </p:custDataLst>
          </p:nvPr>
        </p:nvSpPr>
        <p:spPr>
          <a:xfrm>
            <a:off x="669882" y="443230"/>
            <a:ext cx="10852237" cy="441964"/>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2020/11/15</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2"/>
            </p:custDataLst>
          </p:nvPr>
        </p:nvPicPr>
        <p:blipFill>
          <a:blip r:embed="rId10" r:link="rId11" cstate="email"/>
          <a:stretch>
            <a:fillRect/>
          </a:stretch>
        </p:blipFill>
        <p:spPr>
          <a:xfrm>
            <a:off x="0" y="0"/>
            <a:ext cx="720090" cy="514350"/>
          </a:xfrm>
          <a:prstGeom prst="rect">
            <a:avLst/>
          </a:prstGeom>
        </p:spPr>
      </p:pic>
      <p:pic>
        <p:nvPicPr>
          <p:cNvPr id="8" name="图片 7"/>
          <p:cNvPicPr/>
          <p:nvPr userDrawn="1">
            <p:custDataLst>
              <p:tags r:id="rId3"/>
            </p:custDataLst>
          </p:nvPr>
        </p:nvPicPr>
        <p:blipFill>
          <a:blip r:embed="rId12" r:link="rId13" cstate="email"/>
          <a:stretch>
            <a:fillRect/>
          </a:stretch>
        </p:blipFill>
        <p:spPr>
          <a:xfrm>
            <a:off x="11471910" y="0"/>
            <a:ext cx="720090" cy="514350"/>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a:prstGeom prst="rect">
            <a:avLst/>
          </a:prstGeo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2020/11/15</a:t>
            </a:fld>
            <a:endParaRPr lang="zh-CN" altLang="en-US"/>
          </a:p>
        </p:txBody>
      </p:sp>
      <p:sp>
        <p:nvSpPr>
          <p:cNvPr id="4" name="页脚占位符 3"/>
          <p:cNvSpPr>
            <a:spLocks noGrp="1"/>
          </p:cNvSpPr>
          <p:nvPr>
            <p:ph type="ftr" sz="quarter" idx="11"/>
            <p:custDataLst>
              <p:tags r:id="rId7"/>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2"/>
            </p:custDataLst>
          </p:nvPr>
        </p:nvPicPr>
        <p:blipFill>
          <a:blip r:embed="rId10" r:link="rId11" cstate="email"/>
          <a:stretch>
            <a:fillRect/>
          </a:stretch>
        </p:blipFill>
        <p:spPr>
          <a:xfrm>
            <a:off x="11471910" y="0"/>
            <a:ext cx="720090" cy="514350"/>
          </a:xfrm>
          <a:prstGeom prst="rect">
            <a:avLst/>
          </a:prstGeom>
        </p:spPr>
      </p:pic>
      <p:sp>
        <p:nvSpPr>
          <p:cNvPr id="2" name="标题 1"/>
          <p:cNvSpPr>
            <a:spLocks noGrp="1"/>
          </p:cNvSpPr>
          <p:nvPr>
            <p:ph type="title" hasCustomPrompt="1"/>
            <p:custDataLst>
              <p:tags r:id="rId3"/>
            </p:custDataLst>
          </p:nvPr>
        </p:nvSpPr>
        <p:spPr>
          <a:xfrm>
            <a:off x="583200" y="770400"/>
            <a:ext cx="3960000" cy="882000"/>
          </a:xfrm>
          <a:prstGeom prst="rect">
            <a:avLst/>
          </a:prstGeo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2020/11/15</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2"/>
            </p:custDataLst>
          </p:nvPr>
        </p:nvPicPr>
        <p:blipFill>
          <a:blip r:embed="rId11" r:link="rId12" cstate="email"/>
          <a:stretch>
            <a:fillRect/>
          </a:stretch>
        </p:blipFill>
        <p:spPr>
          <a:xfrm>
            <a:off x="0" y="0"/>
            <a:ext cx="720090" cy="514350"/>
          </a:xfrm>
          <a:prstGeom prst="rect">
            <a:avLst/>
          </a:prstGeom>
        </p:spPr>
      </p:pic>
      <p:pic>
        <p:nvPicPr>
          <p:cNvPr id="8" name="图片 7"/>
          <p:cNvPicPr/>
          <p:nvPr userDrawn="1">
            <p:custDataLst>
              <p:tags r:id="rId3"/>
            </p:custDataLst>
          </p:nvPr>
        </p:nvPicPr>
        <p:blipFill>
          <a:blip r:embed="rId13" r:link="rId14" cstate="email"/>
          <a:stretch>
            <a:fillRect/>
          </a:stretch>
        </p:blipFill>
        <p:spPr>
          <a:xfrm>
            <a:off x="11471910" y="0"/>
            <a:ext cx="720090" cy="514350"/>
          </a:xfrm>
          <a:prstGeom prst="rect">
            <a:avLst/>
          </a:prstGeom>
        </p:spPr>
      </p:pic>
      <p:sp>
        <p:nvSpPr>
          <p:cNvPr id="2" name="标题 1"/>
          <p:cNvSpPr>
            <a:spLocks noGrp="1"/>
          </p:cNvSpPr>
          <p:nvPr>
            <p:ph type="title"/>
            <p:custDataLst>
              <p:tags r:id="rId4"/>
            </p:custDataLst>
          </p:nvPr>
        </p:nvSpPr>
        <p:spPr>
          <a:xfrm>
            <a:off x="612000" y="781200"/>
            <a:ext cx="10976400" cy="626400"/>
          </a:xfrm>
          <a:prstGeom prst="rect">
            <a:avLst/>
          </a:prstGeo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2020/11/15</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a:prstGeom prst="rect">
            <a:avLst/>
          </a:prstGeo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2"/>
            </p:custDataLst>
          </p:nvPr>
        </p:nvPicPr>
        <p:blipFill>
          <a:blip r:embed="rId11" r:link="rId12" cstate="email"/>
          <a:stretch>
            <a:fillRect/>
          </a:stretch>
        </p:blipFill>
        <p:spPr>
          <a:xfrm>
            <a:off x="0" y="0"/>
            <a:ext cx="720090" cy="514350"/>
          </a:xfrm>
          <a:prstGeom prst="rect">
            <a:avLst/>
          </a:prstGeom>
        </p:spPr>
      </p:pic>
      <p:pic>
        <p:nvPicPr>
          <p:cNvPr id="8" name="图片 7"/>
          <p:cNvPicPr/>
          <p:nvPr userDrawn="1">
            <p:custDataLst>
              <p:tags r:id="rId3"/>
            </p:custDataLst>
          </p:nvPr>
        </p:nvPicPr>
        <p:blipFill>
          <a:blip r:embed="rId13" r:link="rId14" cstate="email"/>
          <a:stretch>
            <a:fillRect/>
          </a:stretch>
        </p:blipFill>
        <p:spPr>
          <a:xfrm>
            <a:off x="11471910" y="0"/>
            <a:ext cx="720090" cy="514350"/>
          </a:xfrm>
          <a:prstGeom prst="rect">
            <a:avLst/>
          </a:prstGeom>
        </p:spPr>
      </p:pic>
      <p:sp>
        <p:nvSpPr>
          <p:cNvPr id="2" name="标题 1"/>
          <p:cNvSpPr>
            <a:spLocks noGrp="1"/>
          </p:cNvSpPr>
          <p:nvPr>
            <p:ph type="title"/>
            <p:custDataLst>
              <p:tags r:id="rId4"/>
            </p:custDataLst>
          </p:nvPr>
        </p:nvSpPr>
        <p:spPr>
          <a:xfrm>
            <a:off x="604800" y="669600"/>
            <a:ext cx="10976400" cy="565200"/>
          </a:xfrm>
          <a:prstGeom prst="rect">
            <a:avLst/>
          </a:prstGeo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2020/11/15</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2"/>
            </p:custDataLst>
          </p:nvPr>
        </p:nvPicPr>
        <p:blipFill>
          <a:blip r:embed="rId13" r:link="rId14" cstate="email"/>
          <a:stretch>
            <a:fillRect/>
          </a:stretch>
        </p:blipFill>
        <p:spPr>
          <a:xfrm>
            <a:off x="11471910" y="6343650"/>
            <a:ext cx="720090" cy="514350"/>
          </a:xfrm>
          <a:prstGeom prst="rect">
            <a:avLst/>
          </a:prstGeom>
        </p:spPr>
      </p:pic>
      <p:pic>
        <p:nvPicPr>
          <p:cNvPr id="10" name="图片 9"/>
          <p:cNvPicPr/>
          <p:nvPr userDrawn="1">
            <p:custDataLst>
              <p:tags r:id="rId3"/>
            </p:custDataLst>
          </p:nvPr>
        </p:nvPicPr>
        <p:blipFill>
          <a:blip r:embed="rId15" r:link="rId16" cstate="email"/>
          <a:stretch>
            <a:fillRect/>
          </a:stretch>
        </p:blipFill>
        <p:spPr>
          <a:xfrm>
            <a:off x="0" y="6343650"/>
            <a:ext cx="720090" cy="514350"/>
          </a:xfrm>
          <a:prstGeom prst="rect">
            <a:avLst/>
          </a:prstGeom>
        </p:spPr>
      </p:pic>
      <p:sp>
        <p:nvSpPr>
          <p:cNvPr id="2" name="标题 1"/>
          <p:cNvSpPr>
            <a:spLocks noGrp="1"/>
          </p:cNvSpPr>
          <p:nvPr>
            <p:ph type="title"/>
            <p:custDataLst>
              <p:tags r:id="rId4"/>
            </p:custDataLst>
          </p:nvPr>
        </p:nvSpPr>
        <p:spPr>
          <a:xfrm>
            <a:off x="579600" y="237600"/>
            <a:ext cx="11037600" cy="441964"/>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2020/11/15</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extLst>
              <a:ext uri="{28A0092B-C50C-407E-A947-70E740481C1C}">
                <a14:useLocalDpi xmlns:a14="http://schemas.microsoft.com/office/drawing/2010/main" val="0"/>
              </a:ext>
            </a:extLst>
          </a:blip>
          <a:srcRect b="78056"/>
          <a:stretch>
            <a:fillRect/>
          </a:stretch>
        </p:blipFill>
        <p:spPr>
          <a:xfrm>
            <a:off x="0" y="0"/>
            <a:ext cx="12798980" cy="1828800"/>
          </a:xfrm>
          <a:prstGeom prst="rect">
            <a:avLst/>
          </a:prstGeom>
        </p:spPr>
      </p:pic>
      <p:pic>
        <p:nvPicPr>
          <p:cNvPr id="5" name="图片 4"/>
          <p:cNvPicPr>
            <a:picLocks noChangeAspect="1"/>
          </p:cNvPicPr>
          <p:nvPr userDrawn="1"/>
        </p:nvPicPr>
        <p:blipFill rotWithShape="1">
          <a:blip r:embed="rId3">
            <a:extLst>
              <a:ext uri="{28A0092B-C50C-407E-A947-70E740481C1C}">
                <a14:useLocalDpi xmlns:a14="http://schemas.microsoft.com/office/drawing/2010/main" val="0"/>
              </a:ext>
            </a:extLst>
          </a:blip>
          <a:srcRect t="21296" r="533" b="42187"/>
          <a:stretch>
            <a:fillRect/>
          </a:stretch>
        </p:blipFill>
        <p:spPr>
          <a:xfrm>
            <a:off x="0" y="4203700"/>
            <a:ext cx="12192000" cy="2895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advClick="0" advTm="5000">
        <p14:doors dir="vert"/>
      </p:transition>
    </mc:Choice>
    <mc:Fallback xmlns="">
      <p:transition spd="slow" advClick="0" advTm="5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2"/>
            </p:custDataLst>
          </p:nvPr>
        </p:nvPicPr>
        <p:blipFill>
          <a:blip r:embed="rId10" r:link="rId11" cstate="email"/>
          <a:stretch>
            <a:fillRect/>
          </a:stretch>
        </p:blipFill>
        <p:spPr>
          <a:xfrm>
            <a:off x="10571480" y="5701030"/>
            <a:ext cx="1619885" cy="1157605"/>
          </a:xfrm>
          <a:prstGeom prst="rect">
            <a:avLst/>
          </a:prstGeom>
        </p:spPr>
      </p:pic>
      <p:pic>
        <p:nvPicPr>
          <p:cNvPr id="8" name="图片 7"/>
          <p:cNvPicPr/>
          <p:nvPr userDrawn="1">
            <p:custDataLst>
              <p:tags r:id="rId3"/>
            </p:custDataLst>
          </p:nvPr>
        </p:nvPicPr>
        <p:blipFill>
          <a:blip r:embed="rId12" r:link="rId13" cstate="email"/>
          <a:stretch>
            <a:fillRect/>
          </a:stretch>
        </p:blipFill>
        <p:spPr>
          <a:xfrm>
            <a:off x="0" y="5701030"/>
            <a:ext cx="1619885" cy="1157605"/>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a:prstGeom prst="rect">
            <a:avLst/>
          </a:prstGeo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2020/11/15</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a:prstGeom prst="rect">
            <a:avLst/>
          </a:prstGeo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72D02C4-AA5C-49AE-866C-57DF04123D55}" type="datetimeFigureOut">
              <a:rPr lang="zh-CN" altLang="en-US" smtClean="0"/>
              <a:t>2020/11/15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FE764F-5B27-4933-BA1A-CDA884CF8FA5}"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72D02C4-AA5C-49AE-866C-57DF04123D55}" type="datetimeFigureOut">
              <a:rPr lang="zh-CN" altLang="en-US" smtClean="0"/>
              <a:t>2020/11/15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FE764F-5B27-4933-BA1A-CDA884CF8FA5}"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2020/11/15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pic>
        <p:nvPicPr>
          <p:cNvPr id="7" name="图片 6"/>
          <p:cNvPicPr/>
          <p:nvPr userDrawn="1">
            <p:custDataLst>
              <p:tags r:id="rId1"/>
            </p:custDataLst>
          </p:nvPr>
        </p:nvPicPr>
        <p:blipFill>
          <a:blip r:embed="rId3" r:link="rId4" cstate="email"/>
          <a:stretch>
            <a:fillRect/>
          </a:stretch>
        </p:blipFill>
        <p:spPr>
          <a:xfrm>
            <a:off x="8579555" y="1397000"/>
            <a:ext cx="3612445" cy="4064000"/>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72D02C4-AA5C-49AE-866C-57DF04123D55}" type="datetimeFigureOut">
              <a:rPr lang="zh-CN" altLang="en-US" smtClean="0"/>
              <a:t>2020/11/15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4FE764F-5B27-4933-BA1A-CDA884CF8FA5}"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72D02C4-AA5C-49AE-866C-57DF04123D55}" type="datetimeFigureOut">
              <a:rPr lang="zh-CN" altLang="en-US" smtClean="0"/>
              <a:t>2020/11/15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4FE764F-5B27-4933-BA1A-CDA884CF8FA5}"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0FBDFE-C587-4B4C-A407-44438C67B59E}" type="datetimeFigureOut">
              <a:rPr lang="zh-CN" altLang="en-US" smtClean="0"/>
              <a:t>2020/11/15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t>‹#›</a:t>
            </a:fld>
            <a:endParaRPr lang="zh-CN" altLang="en-US"/>
          </a:p>
        </p:txBody>
      </p:sp>
      <p:pic>
        <p:nvPicPr>
          <p:cNvPr id="6" name="图片 5"/>
          <p:cNvPicPr/>
          <p:nvPr userDrawn="1">
            <p:custDataLst>
              <p:tags r:id="rId1"/>
            </p:custDataLst>
          </p:nvPr>
        </p:nvPicPr>
        <p:blipFill>
          <a:blip r:embed="rId5" r:link="rId6" cstate="email"/>
          <a:stretch>
            <a:fillRect/>
          </a:stretch>
        </p:blipFill>
        <p:spPr>
          <a:xfrm>
            <a:off x="304800" y="2194560"/>
            <a:ext cx="4389120" cy="2468880"/>
          </a:xfrm>
          <a:prstGeom prst="rect">
            <a:avLst/>
          </a:prstGeom>
        </p:spPr>
      </p:pic>
      <p:sp>
        <p:nvSpPr>
          <p:cNvPr id="7" name="任意多边形 6"/>
          <p:cNvSpPr/>
          <p:nvPr userDrawn="1">
            <p:custDataLst>
              <p:tags r:id="rId2"/>
            </p:custDataLst>
          </p:nvPr>
        </p:nvSpPr>
        <p:spPr>
          <a:xfrm>
            <a:off x="4878000" y="0"/>
            <a:ext cx="7314000"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8" name="图片 7"/>
          <p:cNvPicPr/>
          <p:nvPr userDrawn="1">
            <p:custDataLst>
              <p:tags r:id="rId3"/>
            </p:custDataLst>
          </p:nvPr>
        </p:nvPicPr>
        <p:blipFill>
          <a:blip r:embed="rId7" r:link="rId8" cstate="email"/>
          <a:stretch>
            <a:fillRect/>
          </a:stretch>
        </p:blipFill>
        <p:spPr>
          <a:xfrm>
            <a:off x="11471910" y="6343650"/>
            <a:ext cx="720090" cy="514350"/>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2D02C4-AA5C-49AE-866C-57DF04123D55}" type="datetimeFigureOut">
              <a:rPr lang="zh-CN" altLang="en-US" smtClean="0"/>
              <a:t>2020/11/15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4FE764F-5B27-4933-BA1A-CDA884CF8FA5}"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72D02C4-AA5C-49AE-866C-57DF04123D55}" type="datetimeFigureOut">
              <a:rPr lang="zh-CN" altLang="en-US" smtClean="0"/>
              <a:t>2020/11/15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4FE764F-5B27-4933-BA1A-CDA884CF8FA5}"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72D02C4-AA5C-49AE-866C-57DF04123D55}" type="datetimeFigureOut">
              <a:rPr lang="zh-CN" altLang="en-US" smtClean="0"/>
              <a:t>2020/11/15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4FE764F-5B27-4933-BA1A-CDA884CF8FA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l="10930" t="25926" r="6454" b="19429"/>
          <a:stretch>
            <a:fillRect/>
          </a:stretch>
        </p:blipFill>
        <p:spPr>
          <a:xfrm>
            <a:off x="0" y="1607157"/>
            <a:ext cx="12192000" cy="52508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72D02C4-AA5C-49AE-866C-57DF04123D55}" type="datetimeFigureOut">
              <a:rPr lang="zh-CN" altLang="en-US" smtClean="0"/>
              <a:t>2020/11/15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FE764F-5B27-4933-BA1A-CDA884CF8FA5}"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72D02C4-AA5C-49AE-866C-57DF04123D55}" type="datetimeFigureOut">
              <a:rPr lang="zh-CN" altLang="en-US" smtClean="0"/>
              <a:t>2020/11/15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FE764F-5B27-4933-BA1A-CDA884CF8FA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
        <p:nvSpPr>
          <p:cNvPr id="2" name="文本框 58"/>
          <p:cNvSpPr txBox="1"/>
          <p:nvPr userDrawn="1"/>
        </p:nvSpPr>
        <p:spPr>
          <a:xfrm>
            <a:off x="4043815" y="282665"/>
            <a:ext cx="4104369" cy="641526"/>
          </a:xfrm>
          <a:prstGeom prst="rect">
            <a:avLst/>
          </a:prstGeom>
          <a:noFill/>
        </p:spPr>
        <p:txBody>
          <a:bodyPr wrap="square" lIns="86683" tIns="43341" rIns="86683" bIns="43341">
            <a:spAutoFit/>
          </a:bodyPr>
          <a:lstStyle/>
          <a:p>
            <a:pPr>
              <a:defRPr/>
            </a:pPr>
            <a:r>
              <a:rPr lang="zh-CN" altLang="en-US" sz="3600" b="1" dirty="0">
                <a:solidFill>
                  <a:srgbClr val="595959"/>
                </a:solidFill>
                <a:latin typeface="腾祥铁山楷书简繁合集" panose="01010104010101010101" pitchFamily="2" charset="-122"/>
                <a:ea typeface="腾祥铁山楷书简繁合集" panose="01010104010101010101" pitchFamily="2" charset="-122"/>
              </a:rPr>
              <a:t>请输入你的标题</a:t>
            </a:r>
          </a:p>
        </p:txBody>
      </p:sp>
    </p:spTree>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内页-1">
    <p:spTree>
      <p:nvGrpSpPr>
        <p:cNvPr id="1" name=""/>
        <p:cNvGrpSpPr/>
        <p:nvPr/>
      </p:nvGrpSpPr>
      <p:grpSpPr>
        <a:xfrm>
          <a:off x="0" y="0"/>
          <a:ext cx="0" cy="0"/>
          <a:chOff x="0" y="0"/>
          <a:chExt cx="0" cy="0"/>
        </a:xfrm>
      </p:grpSpPr>
      <p:sp>
        <p:nvSpPr>
          <p:cNvPr id="2" name="文本框 58"/>
          <p:cNvSpPr txBox="1"/>
          <p:nvPr userDrawn="1"/>
        </p:nvSpPr>
        <p:spPr>
          <a:xfrm>
            <a:off x="4043815" y="282665"/>
            <a:ext cx="4104369" cy="641526"/>
          </a:xfrm>
          <a:prstGeom prst="rect">
            <a:avLst/>
          </a:prstGeom>
          <a:noFill/>
        </p:spPr>
        <p:txBody>
          <a:bodyPr wrap="square" lIns="86683" tIns="43341" rIns="86683" bIns="43341">
            <a:spAutoFit/>
          </a:bodyPr>
          <a:lstStyle/>
          <a:p>
            <a:pPr>
              <a:defRPr/>
            </a:pPr>
            <a:r>
              <a:rPr lang="zh-CN" altLang="en-US" sz="3600" b="1" dirty="0">
                <a:solidFill>
                  <a:srgbClr val="595959"/>
                </a:solidFill>
                <a:latin typeface="腾祥铁山楷书简繁合集" panose="01010104010101010101" pitchFamily="2" charset="-122"/>
                <a:ea typeface="腾祥铁山楷书简繁合集" panose="01010104010101010101" pitchFamily="2" charset="-122"/>
              </a:rPr>
              <a:t>请输入你的标题</a:t>
            </a:r>
          </a:p>
        </p:txBody>
      </p:sp>
    </p:spTree>
  </p:cSld>
  <p:clrMapOvr>
    <a:masterClrMapping/>
  </p:clrMapOvr>
  <mc:AlternateContent xmlns:mc="http://schemas.openxmlformats.org/markup-compatibility/2006" xmlns:p14="http://schemas.microsoft.com/office/powerpoint/2010/main">
    <mc:Choice Requires="p14">
      <p:transition spd="slow" p14:dur="1250" advClick="0" advTm="5000">
        <p14:switch dir="r"/>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内页-1">
    <p:spTree>
      <p:nvGrpSpPr>
        <p:cNvPr id="1" name=""/>
        <p:cNvGrpSpPr/>
        <p:nvPr/>
      </p:nvGrpSpPr>
      <p:grpSpPr>
        <a:xfrm>
          <a:off x="0" y="0"/>
          <a:ext cx="0" cy="0"/>
          <a:chOff x="0" y="0"/>
          <a:chExt cx="0" cy="0"/>
        </a:xfrm>
      </p:grpSpPr>
      <p:sp>
        <p:nvSpPr>
          <p:cNvPr id="2" name="文本框 58"/>
          <p:cNvSpPr txBox="1"/>
          <p:nvPr userDrawn="1"/>
        </p:nvSpPr>
        <p:spPr>
          <a:xfrm>
            <a:off x="4043815" y="282665"/>
            <a:ext cx="4104369" cy="641526"/>
          </a:xfrm>
          <a:prstGeom prst="rect">
            <a:avLst/>
          </a:prstGeom>
          <a:noFill/>
        </p:spPr>
        <p:txBody>
          <a:bodyPr wrap="square" lIns="86683" tIns="43341" rIns="86683" bIns="43341">
            <a:spAutoFit/>
          </a:bodyPr>
          <a:lstStyle/>
          <a:p>
            <a:pPr>
              <a:defRPr/>
            </a:pPr>
            <a:r>
              <a:rPr lang="zh-CN" altLang="en-US" sz="3600" b="1" dirty="0">
                <a:solidFill>
                  <a:srgbClr val="595959"/>
                </a:solidFill>
                <a:latin typeface="腾祥铁山楷书简繁合集" panose="01010104010101010101" pitchFamily="2" charset="-122"/>
                <a:ea typeface="腾祥铁山楷书简繁合集" panose="01010104010101010101" pitchFamily="2" charset="-122"/>
              </a:rPr>
              <a:t>请输入你的标题</a:t>
            </a:r>
          </a:p>
        </p:txBody>
      </p:sp>
    </p:spTree>
  </p:cSld>
  <p:clrMapOvr>
    <a:masterClrMapping/>
  </p:clrMapOvr>
  <mc:AlternateContent xmlns:mc="http://schemas.openxmlformats.org/markup-compatibility/2006" xmlns:p14="http://schemas.microsoft.com/office/powerpoint/2010/main">
    <mc:Choice Requires="p14">
      <p:transition spd="slow" p14:dur="1250" advClick="0" advTm="5000">
        <p14:flip dir="r"/>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内页-1">
    <p:spTree>
      <p:nvGrpSpPr>
        <p:cNvPr id="1" name=""/>
        <p:cNvGrpSpPr/>
        <p:nvPr/>
      </p:nvGrpSpPr>
      <p:grpSpPr>
        <a:xfrm>
          <a:off x="0" y="0"/>
          <a:ext cx="0" cy="0"/>
          <a:chOff x="0" y="0"/>
          <a:chExt cx="0" cy="0"/>
        </a:xfrm>
      </p:grpSpPr>
      <p:sp>
        <p:nvSpPr>
          <p:cNvPr id="2" name="文本框 58"/>
          <p:cNvSpPr txBox="1"/>
          <p:nvPr userDrawn="1"/>
        </p:nvSpPr>
        <p:spPr>
          <a:xfrm>
            <a:off x="4043815" y="282665"/>
            <a:ext cx="4104369" cy="641526"/>
          </a:xfrm>
          <a:prstGeom prst="rect">
            <a:avLst/>
          </a:prstGeom>
          <a:noFill/>
        </p:spPr>
        <p:txBody>
          <a:bodyPr wrap="square" lIns="86683" tIns="43341" rIns="86683" bIns="43341">
            <a:spAutoFit/>
          </a:bodyPr>
          <a:lstStyle/>
          <a:p>
            <a:pPr>
              <a:defRPr/>
            </a:pPr>
            <a:r>
              <a:rPr lang="zh-CN" altLang="en-US" sz="3600" b="1" dirty="0">
                <a:solidFill>
                  <a:srgbClr val="595959"/>
                </a:solidFill>
                <a:latin typeface="腾祥铁山楷书简繁合集" panose="01010104010101010101" pitchFamily="2" charset="-122"/>
                <a:ea typeface="腾祥铁山楷书简繁合集" panose="01010104010101010101" pitchFamily="2" charset="-122"/>
              </a:rPr>
              <a:t>请输入你的标题</a:t>
            </a:r>
          </a:p>
        </p:txBody>
      </p:sp>
    </p:spTree>
  </p:cSld>
  <p:clrMapOvr>
    <a:masterClrMapping/>
  </p:clrMapOvr>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b="78056"/>
          <a:stretch>
            <a:fillRect/>
          </a:stretch>
        </p:blipFill>
        <p:spPr>
          <a:xfrm>
            <a:off x="0" y="0"/>
            <a:ext cx="12798980" cy="1828800"/>
          </a:xfrm>
          <a:prstGeom prst="rect">
            <a:avLst/>
          </a:prstGeom>
        </p:spPr>
      </p:pic>
      <p:pic>
        <p:nvPicPr>
          <p:cNvPr id="3" name="图片 2"/>
          <p:cNvPicPr>
            <a:picLocks noChangeAspect="1"/>
          </p:cNvPicPr>
          <p:nvPr userDrawn="1"/>
        </p:nvPicPr>
        <p:blipFill rotWithShape="1">
          <a:blip r:embed="rId3">
            <a:extLst>
              <a:ext uri="{28A0092B-C50C-407E-A947-70E740481C1C}">
                <a14:useLocalDpi xmlns:a14="http://schemas.microsoft.com/office/drawing/2010/main" val="0"/>
              </a:ext>
            </a:extLst>
          </a:blip>
          <a:srcRect t="21296" r="533" b="42187"/>
          <a:stretch>
            <a:fillRect/>
          </a:stretch>
        </p:blipFill>
        <p:spPr>
          <a:xfrm>
            <a:off x="0" y="4203700"/>
            <a:ext cx="12192000" cy="2895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5000">
        <p:blinds dir="vert"/>
      </p:transition>
    </mc:Choice>
    <mc:Fallback xmlns="">
      <p:transition spd="slow" advClick="0" advTm="5000">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a:prstGeom prst="rect">
            <a:avLst/>
          </a:prstGeo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a:prstGeom prst="rect">
            <a:avLst/>
          </a:prstGeo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760FBDFE-C587-4B4C-A407-44438C67B59E}" type="datetimeFigureOut">
              <a:rPr lang="zh-CN" altLang="en-US" smtClean="0"/>
              <a:t>2020/11/15</a:t>
            </a:fld>
            <a:endParaRPr lang="zh-CN" altLang="en-US"/>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49AE70B2-8BF9-45C0-BB95-33D1B9D3A854}" type="slidenum">
              <a:rPr lang="zh-CN" altLang="en-US" smtClean="0"/>
              <a:t>‹#›</a:t>
            </a:fld>
            <a:endParaRPr lang="zh-CN" altLang="en-US"/>
          </a:p>
        </p:txBody>
      </p:sp>
      <p:pic>
        <p:nvPicPr>
          <p:cNvPr id="8" name="图片 7"/>
          <p:cNvPicPr/>
          <p:nvPr userDrawn="1">
            <p:custDataLst>
              <p:tags r:id="rId1"/>
            </p:custDataLst>
          </p:nvPr>
        </p:nvPicPr>
        <p:blipFill>
          <a:blip r:embed="rId3" r:link="rId4" cstate="email"/>
          <a:stretch>
            <a:fillRect/>
          </a:stretch>
        </p:blipFill>
        <p:spPr>
          <a:xfrm>
            <a:off x="8579555" y="1397000"/>
            <a:ext cx="3612445" cy="4064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11/15/2020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3.xml"/><Relationship Id="rId1" Type="http://schemas.openxmlformats.org/officeDocument/2006/relationships/tags" Target="../tags/tag90.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145.xml"/><Relationship Id="rId7" Type="http://schemas.openxmlformats.org/officeDocument/2006/relationships/image" Target="../media/image23.png"/><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notesSlide" Target="../notesSlides/notesSlide5.xml"/><Relationship Id="rId5" Type="http://schemas.openxmlformats.org/officeDocument/2006/relationships/slideLayout" Target="../slideLayouts/slideLayout23.xml"/><Relationship Id="rId4" Type="http://schemas.openxmlformats.org/officeDocument/2006/relationships/tags" Target="../tags/tag146.xml"/><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6.xml"/><Relationship Id="rId13" Type="http://schemas.openxmlformats.org/officeDocument/2006/relationships/image" Target="../media/image26.png"/><Relationship Id="rId3" Type="http://schemas.openxmlformats.org/officeDocument/2006/relationships/tags" Target="../tags/tag149.xml"/><Relationship Id="rId7" Type="http://schemas.openxmlformats.org/officeDocument/2006/relationships/slideLayout" Target="../slideLayouts/slideLayout27.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image" Target="../media/image6.png"/><Relationship Id="rId5" Type="http://schemas.openxmlformats.org/officeDocument/2006/relationships/tags" Target="../tags/tag151.xml"/><Relationship Id="rId15" Type="http://schemas.openxmlformats.org/officeDocument/2006/relationships/image" Target="../media/image28.png"/><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150.xml"/><Relationship Id="rId9" Type="http://schemas.openxmlformats.org/officeDocument/2006/relationships/image" Target="../media/image5.png"/><Relationship Id="rId14" Type="http://schemas.openxmlformats.org/officeDocument/2006/relationships/image" Target="../media/image27.jpe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155.xml"/><Relationship Id="rId7" Type="http://schemas.openxmlformats.org/officeDocument/2006/relationships/slideLayout" Target="../slideLayouts/slideLayout23.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tags" Target="../tags/tag158.xml"/><Relationship Id="rId5" Type="http://schemas.openxmlformats.org/officeDocument/2006/relationships/tags" Target="../tags/tag157.xml"/><Relationship Id="rId4" Type="http://schemas.openxmlformats.org/officeDocument/2006/relationships/tags" Target="../tags/tag156.xml"/></Relationships>
</file>

<file path=ppt/slides/_rels/slide13.xml.rels><?xml version="1.0" encoding="UTF-8" standalone="yes"?>
<Relationships xmlns="http://schemas.openxmlformats.org/package/2006/relationships"><Relationship Id="rId3" Type="http://schemas.openxmlformats.org/officeDocument/2006/relationships/tags" Target="../tags/tag161.xml"/><Relationship Id="rId7" Type="http://schemas.openxmlformats.org/officeDocument/2006/relationships/notesSlide" Target="../notesSlides/notesSlide8.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slideLayout" Target="../slideLayouts/slideLayout23.xml"/><Relationship Id="rId5" Type="http://schemas.openxmlformats.org/officeDocument/2006/relationships/tags" Target="../tags/tag163.xml"/><Relationship Id="rId4" Type="http://schemas.openxmlformats.org/officeDocument/2006/relationships/tags" Target="../tags/tag162.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166.xml"/><Relationship Id="rId7" Type="http://schemas.openxmlformats.org/officeDocument/2006/relationships/slideLayout" Target="../slideLayouts/slideLayout23.xml"/><Relationship Id="rId2" Type="http://schemas.openxmlformats.org/officeDocument/2006/relationships/tags" Target="../tags/tag165.xml"/><Relationship Id="rId1" Type="http://schemas.openxmlformats.org/officeDocument/2006/relationships/tags" Target="../tags/tag164.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s>
</file>

<file path=ppt/slides/_rels/slide15.xml.rels><?xml version="1.0" encoding="UTF-8" standalone="yes"?>
<Relationships xmlns="http://schemas.openxmlformats.org/package/2006/relationships"><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slideLayout" Target="../slideLayouts/slideLayout23.xml"/><Relationship Id="rId4" Type="http://schemas.openxmlformats.org/officeDocument/2006/relationships/tags" Target="../tags/tag173.xml"/></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176.xml"/><Relationship Id="rId7" Type="http://schemas.openxmlformats.org/officeDocument/2006/relationships/hyperlink" Target="SE2018&#26149;-G11-&#39033;&#30446;&#35745;&#21010;%20V0.5.doc" TargetMode="Externa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notesSlide" Target="../notesSlides/notesSlide10.xml"/><Relationship Id="rId5" Type="http://schemas.openxmlformats.org/officeDocument/2006/relationships/slideLayout" Target="../slideLayouts/slideLayout23.xml"/><Relationship Id="rId4" Type="http://schemas.openxmlformats.org/officeDocument/2006/relationships/tags" Target="../tags/tag177.xml"/><Relationship Id="rId9" Type="http://schemas.openxmlformats.org/officeDocument/2006/relationships/hyperlink" Target="SE2020-G10-&#39033;&#30446;&#35745;&#21010;0.1.0.doc"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180.xml"/><Relationship Id="rId7" Type="http://schemas.openxmlformats.org/officeDocument/2006/relationships/hyperlink" Target="WBS&#32467;&#26500;&#22270;.png" TargetMode="External"/><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notesSlide" Target="../notesSlides/notesSlide11.xml"/><Relationship Id="rId5" Type="http://schemas.openxmlformats.org/officeDocument/2006/relationships/slideLayout" Target="../slideLayouts/slideLayout23.xml"/><Relationship Id="rId4" Type="http://schemas.openxmlformats.org/officeDocument/2006/relationships/tags" Target="../tags/tag181.xml"/></Relationships>
</file>

<file path=ppt/slides/_rels/slide18.xml.rels><?xml version="1.0" encoding="UTF-8" standalone="yes"?>
<Relationships xmlns="http://schemas.openxmlformats.org/package/2006/relationships"><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notesSlide" Target="../notesSlides/notesSlide12.xml"/><Relationship Id="rId5" Type="http://schemas.openxmlformats.org/officeDocument/2006/relationships/slideLayout" Target="../slideLayouts/slideLayout23.xml"/><Relationship Id="rId4" Type="http://schemas.openxmlformats.org/officeDocument/2006/relationships/tags" Target="../tags/tag185.xml"/></Relationships>
</file>

<file path=ppt/slides/_rels/slide19.xml.rels><?xml version="1.0" encoding="UTF-8" standalone="yes"?>
<Relationships xmlns="http://schemas.openxmlformats.org/package/2006/relationships"><Relationship Id="rId3" Type="http://schemas.openxmlformats.org/officeDocument/2006/relationships/tags" Target="../tags/tag188.xml"/><Relationship Id="rId7" Type="http://schemas.openxmlformats.org/officeDocument/2006/relationships/image" Target="../media/image31.png"/><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notesSlide" Target="../notesSlides/notesSlide13.xml"/><Relationship Id="rId5" Type="http://schemas.openxmlformats.org/officeDocument/2006/relationships/slideLayout" Target="../slideLayouts/slideLayout23.xml"/><Relationship Id="rId4" Type="http://schemas.openxmlformats.org/officeDocument/2006/relationships/tags" Target="../tags/tag189.xml"/></Relationships>
</file>

<file path=ppt/slides/_rels/slide2.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tags" Target="../tags/tag103.xml"/><Relationship Id="rId18" Type="http://schemas.openxmlformats.org/officeDocument/2006/relationships/tags" Target="../tags/tag108.xml"/><Relationship Id="rId3" Type="http://schemas.openxmlformats.org/officeDocument/2006/relationships/tags" Target="../tags/tag93.xml"/><Relationship Id="rId21" Type="http://schemas.openxmlformats.org/officeDocument/2006/relationships/tags" Target="../tags/tag111.xml"/><Relationship Id="rId7" Type="http://schemas.openxmlformats.org/officeDocument/2006/relationships/tags" Target="../tags/tag97.xml"/><Relationship Id="rId12" Type="http://schemas.openxmlformats.org/officeDocument/2006/relationships/tags" Target="../tags/tag102.xml"/><Relationship Id="rId17" Type="http://schemas.openxmlformats.org/officeDocument/2006/relationships/tags" Target="../tags/tag107.xml"/><Relationship Id="rId2" Type="http://schemas.openxmlformats.org/officeDocument/2006/relationships/tags" Target="../tags/tag92.xml"/><Relationship Id="rId16" Type="http://schemas.openxmlformats.org/officeDocument/2006/relationships/tags" Target="../tags/tag106.xml"/><Relationship Id="rId20" Type="http://schemas.openxmlformats.org/officeDocument/2006/relationships/tags" Target="../tags/tag110.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tags" Target="../tags/tag101.xml"/><Relationship Id="rId24" Type="http://schemas.openxmlformats.org/officeDocument/2006/relationships/image" Target="../media/image10.png"/><Relationship Id="rId5" Type="http://schemas.openxmlformats.org/officeDocument/2006/relationships/tags" Target="../tags/tag95.xml"/><Relationship Id="rId15" Type="http://schemas.openxmlformats.org/officeDocument/2006/relationships/tags" Target="../tags/tag105.xml"/><Relationship Id="rId23" Type="http://schemas.openxmlformats.org/officeDocument/2006/relationships/notesSlide" Target="../notesSlides/notesSlide1.xml"/><Relationship Id="rId10" Type="http://schemas.openxmlformats.org/officeDocument/2006/relationships/tags" Target="../tags/tag100.xml"/><Relationship Id="rId19" Type="http://schemas.openxmlformats.org/officeDocument/2006/relationships/tags" Target="../tags/tag109.xml"/><Relationship Id="rId4" Type="http://schemas.openxmlformats.org/officeDocument/2006/relationships/tags" Target="../tags/tag94.xml"/><Relationship Id="rId9" Type="http://schemas.openxmlformats.org/officeDocument/2006/relationships/tags" Target="../tags/tag99.xml"/><Relationship Id="rId14" Type="http://schemas.openxmlformats.org/officeDocument/2006/relationships/tags" Target="../tags/tag104.xml"/><Relationship Id="rId22"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 Id="rId6" Type="http://schemas.openxmlformats.org/officeDocument/2006/relationships/notesSlide" Target="../notesSlides/notesSlide14.xml"/><Relationship Id="rId5" Type="http://schemas.openxmlformats.org/officeDocument/2006/relationships/slideLayout" Target="../slideLayouts/slideLayout23.xml"/><Relationship Id="rId4" Type="http://schemas.openxmlformats.org/officeDocument/2006/relationships/tags" Target="../tags/tag193.xml"/></Relationships>
</file>

<file path=ppt/slides/_rels/slide21.xml.rels><?xml version="1.0" encoding="UTF-8" standalone="yes"?>
<Relationships xmlns="http://schemas.openxmlformats.org/package/2006/relationships"><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notesSlide" Target="../notesSlides/notesSlide15.xml"/><Relationship Id="rId5" Type="http://schemas.openxmlformats.org/officeDocument/2006/relationships/slideLayout" Target="../slideLayouts/slideLayout23.xml"/><Relationship Id="rId4" Type="http://schemas.openxmlformats.org/officeDocument/2006/relationships/tags" Target="../tags/tag197.xml"/></Relationships>
</file>

<file path=ppt/slides/_rels/slide22.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notesSlide" Target="../notesSlides/notesSlide16.xml"/><Relationship Id="rId5" Type="http://schemas.openxmlformats.org/officeDocument/2006/relationships/slideLayout" Target="../slideLayouts/slideLayout23.xml"/><Relationship Id="rId4" Type="http://schemas.openxmlformats.org/officeDocument/2006/relationships/tags" Target="../tags/tag201.xml"/></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tags" Target="../tags/tag204.xml"/><Relationship Id="rId7" Type="http://schemas.openxmlformats.org/officeDocument/2006/relationships/hyperlink" Target="SE2020-G10-&#39033;&#30446;&#35745;&#21010;.mpp" TargetMode="External"/><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notesSlide" Target="../notesSlides/notesSlide17.xml"/><Relationship Id="rId5" Type="http://schemas.openxmlformats.org/officeDocument/2006/relationships/slideLayout" Target="../slideLayouts/slideLayout23.xml"/><Relationship Id="rId4" Type="http://schemas.openxmlformats.org/officeDocument/2006/relationships/tags" Target="../tags/tag205.xml"/></Relationships>
</file>

<file path=ppt/slides/_rels/slide24.xml.rels><?xml version="1.0" encoding="UTF-8" standalone="yes"?>
<Relationships xmlns="http://schemas.openxmlformats.org/package/2006/relationships"><Relationship Id="rId3" Type="http://schemas.openxmlformats.org/officeDocument/2006/relationships/tags" Target="../tags/tag208.xml"/><Relationship Id="rId7" Type="http://schemas.openxmlformats.org/officeDocument/2006/relationships/image" Target="../media/image33.png"/><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notesSlide" Target="../notesSlides/notesSlide18.xml"/><Relationship Id="rId5" Type="http://schemas.openxmlformats.org/officeDocument/2006/relationships/slideLayout" Target="../slideLayouts/slideLayout23.xml"/><Relationship Id="rId4" Type="http://schemas.openxmlformats.org/officeDocument/2006/relationships/tags" Target="../tags/tag209.xml"/></Relationships>
</file>

<file path=ppt/slides/_rels/slide25.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 Id="rId6" Type="http://schemas.openxmlformats.org/officeDocument/2006/relationships/image" Target="../media/image34.png"/><Relationship Id="rId5" Type="http://schemas.openxmlformats.org/officeDocument/2006/relationships/slideLayout" Target="../slideLayouts/slideLayout23.xml"/><Relationship Id="rId4" Type="http://schemas.openxmlformats.org/officeDocument/2006/relationships/tags" Target="../tags/tag213.xml"/></Relationships>
</file>

<file path=ppt/slides/_rels/slide26.xml.rels><?xml version="1.0" encoding="UTF-8" standalone="yes"?>
<Relationships xmlns="http://schemas.openxmlformats.org/package/2006/relationships"><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notesSlide" Target="../notesSlides/notesSlide19.xml"/><Relationship Id="rId5" Type="http://schemas.openxmlformats.org/officeDocument/2006/relationships/slideLayout" Target="../slideLayouts/slideLayout23.xml"/><Relationship Id="rId4" Type="http://schemas.openxmlformats.org/officeDocument/2006/relationships/tags" Target="../tags/tag217.xml"/></Relationships>
</file>

<file path=ppt/slides/_rels/slide27.xml.rels><?xml version="1.0" encoding="UTF-8" standalone="yes"?>
<Relationships xmlns="http://schemas.openxmlformats.org/package/2006/relationships"><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tags" Target="../tags/tag218.xml"/><Relationship Id="rId6" Type="http://schemas.openxmlformats.org/officeDocument/2006/relationships/notesSlide" Target="../notesSlides/notesSlide20.xml"/><Relationship Id="rId5" Type="http://schemas.openxmlformats.org/officeDocument/2006/relationships/slideLayout" Target="../slideLayouts/slideLayout23.xml"/><Relationship Id="rId4" Type="http://schemas.openxmlformats.org/officeDocument/2006/relationships/tags" Target="../tags/tag221.xml"/></Relationships>
</file>

<file path=ppt/slides/_rels/slide28.xml.rels><?xml version="1.0" encoding="UTF-8" standalone="yes"?>
<Relationships xmlns="http://schemas.openxmlformats.org/package/2006/relationships"><Relationship Id="rId8" Type="http://schemas.openxmlformats.org/officeDocument/2006/relationships/hyperlink" Target="../&#20250;&#35758;&#35760;&#24405;/SE2020-G10-20201029&#20250;&#35758;&#35760;&#24405;.doc" TargetMode="External"/><Relationship Id="rId3" Type="http://schemas.openxmlformats.org/officeDocument/2006/relationships/tags" Target="../tags/tag224.xml"/><Relationship Id="rId7" Type="http://schemas.openxmlformats.org/officeDocument/2006/relationships/image" Target="../media/image35.png"/><Relationship Id="rId2" Type="http://schemas.openxmlformats.org/officeDocument/2006/relationships/tags" Target="../tags/tag223.xml"/><Relationship Id="rId1" Type="http://schemas.openxmlformats.org/officeDocument/2006/relationships/tags" Target="../tags/tag222.xml"/><Relationship Id="rId6" Type="http://schemas.openxmlformats.org/officeDocument/2006/relationships/notesSlide" Target="../notesSlides/notesSlide21.xml"/><Relationship Id="rId5" Type="http://schemas.openxmlformats.org/officeDocument/2006/relationships/slideLayout" Target="../slideLayouts/slideLayout23.xml"/><Relationship Id="rId4" Type="http://schemas.openxmlformats.org/officeDocument/2006/relationships/tags" Target="../tags/tag225.xml"/><Relationship Id="rId9"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tags" Target="../tags/tag228.xml"/><Relationship Id="rId7" Type="http://schemas.openxmlformats.org/officeDocument/2006/relationships/image" Target="../media/image37.png"/><Relationship Id="rId2" Type="http://schemas.openxmlformats.org/officeDocument/2006/relationships/tags" Target="../tags/tag227.xml"/><Relationship Id="rId1" Type="http://schemas.openxmlformats.org/officeDocument/2006/relationships/tags" Target="../tags/tag226.xml"/><Relationship Id="rId6" Type="http://schemas.openxmlformats.org/officeDocument/2006/relationships/notesSlide" Target="../notesSlides/notesSlide22.xml"/><Relationship Id="rId5" Type="http://schemas.openxmlformats.org/officeDocument/2006/relationships/slideLayout" Target="../slideLayouts/slideLayout23.xml"/><Relationship Id="rId4" Type="http://schemas.openxmlformats.org/officeDocument/2006/relationships/tags" Target="../tags/tag229.xml"/></Relationships>
</file>

<file path=ppt/slides/_rels/slide3.xml.rels><?xml version="1.0" encoding="UTF-8" standalone="yes"?>
<Relationships xmlns="http://schemas.openxmlformats.org/package/2006/relationships"><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 Id="rId5" Type="http://schemas.openxmlformats.org/officeDocument/2006/relationships/notesSlide" Target="../notesSlides/notesSlide2.xml"/><Relationship Id="rId4"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3" Type="http://schemas.openxmlformats.org/officeDocument/2006/relationships/tags" Target="../tags/tag232.xml"/><Relationship Id="rId7" Type="http://schemas.openxmlformats.org/officeDocument/2006/relationships/hyperlink" Target="https://book.douban.com/" TargetMode="External"/><Relationship Id="rId2" Type="http://schemas.openxmlformats.org/officeDocument/2006/relationships/tags" Target="../tags/tag231.xml"/><Relationship Id="rId1" Type="http://schemas.openxmlformats.org/officeDocument/2006/relationships/tags" Target="../tags/tag230.xml"/><Relationship Id="rId6" Type="http://schemas.openxmlformats.org/officeDocument/2006/relationships/notesSlide" Target="../notesSlides/notesSlide23.xml"/><Relationship Id="rId5" Type="http://schemas.openxmlformats.org/officeDocument/2006/relationships/slideLayout" Target="../slideLayouts/slideLayout23.xml"/><Relationship Id="rId4" Type="http://schemas.openxmlformats.org/officeDocument/2006/relationships/tags" Target="../tags/tag23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3.xml"/><Relationship Id="rId1" Type="http://schemas.openxmlformats.org/officeDocument/2006/relationships/tags" Target="../tags/tag234.xml"/></Relationships>
</file>

<file path=ppt/slides/_rels/slide4.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tags" Target="../tags/tag127.xml"/><Relationship Id="rId18" Type="http://schemas.openxmlformats.org/officeDocument/2006/relationships/image" Target="../media/image6.png"/><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tags" Target="../tags/tag126.xml"/><Relationship Id="rId17"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116.xml"/><Relationship Id="rId16" Type="http://schemas.openxmlformats.org/officeDocument/2006/relationships/image" Target="../media/image5.png"/><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tags" Target="../tags/tag125.xml"/><Relationship Id="rId5" Type="http://schemas.openxmlformats.org/officeDocument/2006/relationships/tags" Target="../tags/tag119.xml"/><Relationship Id="rId15" Type="http://schemas.openxmlformats.org/officeDocument/2006/relationships/notesSlide" Target="../notesSlides/notesSlide3.xml"/><Relationship Id="rId10" Type="http://schemas.openxmlformats.org/officeDocument/2006/relationships/tags" Target="../tags/tag124.xml"/><Relationship Id="rId19" Type="http://schemas.openxmlformats.org/officeDocument/2006/relationships/image" Target="file:///C:\Users\1V994W2\PycharmProjects\PPT_Background_Generation/pic_temp/1_pic_quater_right_up.png" TargetMode="External"/><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4"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image" Target="../media/image11.png"/><Relationship Id="rId5" Type="http://schemas.openxmlformats.org/officeDocument/2006/relationships/notesSlide" Target="../notesSlides/notesSlide4.xml"/><Relationship Id="rId4"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 Id="rId4"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20.png"/><Relationship Id="rId3" Type="http://schemas.openxmlformats.org/officeDocument/2006/relationships/tags" Target="../tags/tag139.xml"/><Relationship Id="rId7" Type="http://schemas.openxmlformats.org/officeDocument/2006/relationships/image" Target="../media/image14.jpeg"/><Relationship Id="rId12" Type="http://schemas.openxmlformats.org/officeDocument/2006/relationships/image" Target="../media/image19.png"/><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image" Target="../media/image13.jpe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slideLayout" Target="../slideLayouts/slideLayout23.xml"/><Relationship Id="rId9" Type="http://schemas.openxmlformats.org/officeDocument/2006/relationships/image" Target="../media/image16.png"/><Relationship Id="rId1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 Id="rId5" Type="http://schemas.openxmlformats.org/officeDocument/2006/relationships/image" Target="../media/image22.png"/><Relationship Id="rId4"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4865" y="3616325"/>
            <a:ext cx="7774305" cy="1171575"/>
          </a:xfrm>
        </p:spPr>
        <p:txBody>
          <a:bodyPr>
            <a:normAutofit/>
          </a:bodyPr>
          <a:lstStyle/>
          <a:p>
            <a:pPr algn="ctr"/>
            <a:r>
              <a:rPr lang="zh-CN" altLang="en-US" sz="3555" dirty="0"/>
              <a:t>城北书苑网站开发项目计划</a:t>
            </a:r>
          </a:p>
        </p:txBody>
      </p:sp>
      <p:sp>
        <p:nvSpPr>
          <p:cNvPr id="3" name="副标题 2"/>
          <p:cNvSpPr>
            <a:spLocks noGrp="1"/>
          </p:cNvSpPr>
          <p:nvPr>
            <p:ph type="body" idx="1"/>
          </p:nvPr>
        </p:nvSpPr>
        <p:spPr>
          <a:xfrm>
            <a:off x="3211514" y="4943157"/>
            <a:ext cx="5767705" cy="715010"/>
          </a:xfrm>
        </p:spPr>
        <p:txBody>
          <a:bodyPr/>
          <a:lstStyle/>
          <a:p>
            <a:r>
              <a:rPr lang="en-US" altLang="zh-CN" sz="1800"/>
              <a:t>SE2020-G10小</a:t>
            </a:r>
            <a:r>
              <a:rPr lang="zh-CN" altLang="en-US" sz="1800"/>
              <a:t>组</a:t>
            </a:r>
          </a:p>
        </p:txBody>
      </p:sp>
      <p:sp>
        <p:nvSpPr>
          <p:cNvPr id="4" name="文本框 3"/>
          <p:cNvSpPr txBox="1"/>
          <p:nvPr/>
        </p:nvSpPr>
        <p:spPr>
          <a:xfrm>
            <a:off x="4528820" y="2693035"/>
            <a:ext cx="3133090" cy="768350"/>
          </a:xfrm>
          <a:prstGeom prst="rect">
            <a:avLst/>
          </a:prstGeom>
          <a:noFill/>
        </p:spPr>
        <p:txBody>
          <a:bodyPr wrap="square" rtlCol="0">
            <a:spAutoFit/>
          </a:bodyPr>
          <a:lstStyle/>
          <a:p>
            <a:pPr algn="ctr"/>
            <a:r>
              <a:rPr lang="zh-CN" altLang="en-US" sz="4400" b="1" dirty="0">
                <a:sym typeface="+mn-ea"/>
              </a:rPr>
              <a:t>城北</a:t>
            </a:r>
            <a:r>
              <a:rPr lang="zh-CN" altLang="en-US" sz="4400" b="1" dirty="0" smtClean="0">
                <a:sym typeface="+mn-ea"/>
              </a:rPr>
              <a:t>书苑</a:t>
            </a:r>
            <a:endParaRPr lang="zh-CN" altLang="en-US" sz="4400" b="1"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4519" y="-139249"/>
            <a:ext cx="3107391" cy="3107391"/>
          </a:xfrm>
          <a:prstGeom prst="rect">
            <a:avLst/>
          </a:prstGeom>
        </p:spPr>
      </p:pic>
      <p:sp>
        <p:nvSpPr>
          <p:cNvPr id="6" name="标题 1"/>
          <p:cNvSpPr>
            <a:spLocks noGrp="1"/>
          </p:cNvSpPr>
          <p:nvPr/>
        </p:nvSpPr>
        <p:spPr>
          <a:xfrm>
            <a:off x="6247765" y="3402965"/>
            <a:ext cx="5636895" cy="724535"/>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ctr"/>
            <a:r>
              <a:rPr lang="zh-CN" altLang="en-US" sz="2400" dirty="0"/>
              <a:t>一个简约的文学书籍</a:t>
            </a:r>
            <a:r>
              <a:rPr lang="zh-CN" altLang="en-US" sz="2400" dirty="0" smtClean="0"/>
              <a:t>交流</a:t>
            </a:r>
            <a:r>
              <a:rPr lang="zh-CN" altLang="en-US" sz="2400" dirty="0"/>
              <a:t>推荐</a:t>
            </a:r>
            <a:r>
              <a:rPr lang="zh-CN" altLang="en-US" sz="2400" dirty="0" smtClean="0"/>
              <a:t>网站</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2"/>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p>
        </p:txBody>
      </p:sp>
      <p:sp>
        <p:nvSpPr>
          <p:cNvPr id="5" name="标题 4"/>
          <p:cNvSpPr>
            <a:spLocks noGrp="1"/>
          </p:cNvSpPr>
          <p:nvPr>
            <p:ph type="title"/>
            <p:custDataLst>
              <p:tags r:id="rId4"/>
            </p:custDataLst>
          </p:nvPr>
        </p:nvSpPr>
        <p:spPr>
          <a:xfrm>
            <a:off x="1618615" y="267970"/>
            <a:ext cx="3617595" cy="835660"/>
          </a:xfrm>
        </p:spPr>
        <p:txBody>
          <a:bodyPr>
            <a:normAutofit fontScale="90000"/>
          </a:bodyPr>
          <a:lstStyle/>
          <a:p>
            <a:pPr algn="l"/>
            <a:r>
              <a:rPr lang="zh-CN" altLang="en-US" dirty="0"/>
              <a:t>可行性分析</a:t>
            </a:r>
          </a:p>
        </p:txBody>
      </p:sp>
      <p:sp>
        <p:nvSpPr>
          <p:cNvPr id="10" name="文本框 9"/>
          <p:cNvSpPr txBox="1"/>
          <p:nvPr/>
        </p:nvSpPr>
        <p:spPr>
          <a:xfrm>
            <a:off x="1618615" y="1273324"/>
            <a:ext cx="3227334" cy="461665"/>
          </a:xfrm>
          <a:prstGeom prst="rect">
            <a:avLst/>
          </a:prstGeom>
          <a:noFill/>
        </p:spPr>
        <p:txBody>
          <a:bodyPr wrap="square" rtlCol="0">
            <a:spAutoFit/>
          </a:bodyPr>
          <a:lstStyle/>
          <a:p>
            <a:r>
              <a:rPr lang="zh-CN" altLang="en-US" sz="2400" dirty="0" smtClean="0"/>
              <a:t>方案比较</a:t>
            </a:r>
            <a:endParaRPr lang="zh-CN" altLang="en-US" sz="2400" dirty="0"/>
          </a:p>
        </p:txBody>
      </p:sp>
      <p:pic>
        <p:nvPicPr>
          <p:cNvPr id="14" name="图片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06349" y="2534492"/>
            <a:ext cx="839853" cy="839853"/>
          </a:xfrm>
          <a:prstGeom prst="rect">
            <a:avLst/>
          </a:prstGeom>
        </p:spPr>
      </p:pic>
      <p:pic>
        <p:nvPicPr>
          <p:cNvPr id="15" name="图片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91297" y="2534491"/>
            <a:ext cx="839853" cy="839853"/>
          </a:xfrm>
          <a:prstGeom prst="rect">
            <a:avLst/>
          </a:prstGeom>
        </p:spPr>
      </p:pic>
      <p:pic>
        <p:nvPicPr>
          <p:cNvPr id="16" name="图片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46590" y="2534490"/>
            <a:ext cx="839853" cy="839853"/>
          </a:xfrm>
          <a:prstGeom prst="rect">
            <a:avLst/>
          </a:prstGeom>
        </p:spPr>
      </p:pic>
      <p:sp>
        <p:nvSpPr>
          <p:cNvPr id="17" name="文本框 16"/>
          <p:cNvSpPr txBox="1"/>
          <p:nvPr/>
        </p:nvSpPr>
        <p:spPr>
          <a:xfrm>
            <a:off x="1618615" y="3751603"/>
            <a:ext cx="2956844" cy="1200329"/>
          </a:xfrm>
          <a:prstGeom prst="rect">
            <a:avLst/>
          </a:prstGeom>
          <a:noFill/>
        </p:spPr>
        <p:txBody>
          <a:bodyPr wrap="square" rtlCol="0">
            <a:spAutoFit/>
          </a:bodyPr>
          <a:lstStyle/>
          <a:p>
            <a:r>
              <a:rPr lang="en-US" altLang="zh-CN" dirty="0" smtClean="0"/>
              <a:t>APP</a:t>
            </a:r>
            <a:r>
              <a:rPr lang="zh-CN" altLang="en-US" dirty="0" smtClean="0"/>
              <a:t>：</a:t>
            </a:r>
            <a:endParaRPr lang="en-US" altLang="zh-CN" dirty="0" smtClean="0"/>
          </a:p>
          <a:p>
            <a:r>
              <a:rPr lang="zh-CN" altLang="en-US" dirty="0" smtClean="0"/>
              <a:t>安装后可随时随地打开</a:t>
            </a:r>
            <a:endParaRPr lang="en-US" altLang="zh-CN" dirty="0" smtClean="0"/>
          </a:p>
          <a:p>
            <a:r>
              <a:rPr lang="zh-CN" altLang="en-US" dirty="0" smtClean="0"/>
              <a:t>内容紧凑</a:t>
            </a:r>
            <a:endParaRPr lang="en-US" altLang="zh-CN" dirty="0" smtClean="0"/>
          </a:p>
          <a:p>
            <a:r>
              <a:rPr lang="zh-CN" altLang="en-US" dirty="0" smtClean="0"/>
              <a:t>使用方便</a:t>
            </a:r>
            <a:endParaRPr lang="zh-CN" altLang="en-US" dirty="0"/>
          </a:p>
        </p:txBody>
      </p:sp>
      <p:sp>
        <p:nvSpPr>
          <p:cNvPr id="18" name="文本框 17"/>
          <p:cNvSpPr txBox="1"/>
          <p:nvPr/>
        </p:nvSpPr>
        <p:spPr>
          <a:xfrm>
            <a:off x="5091297" y="3751603"/>
            <a:ext cx="2956844" cy="1477328"/>
          </a:xfrm>
          <a:prstGeom prst="rect">
            <a:avLst/>
          </a:prstGeom>
          <a:noFill/>
        </p:spPr>
        <p:txBody>
          <a:bodyPr wrap="square" rtlCol="0">
            <a:spAutoFit/>
          </a:bodyPr>
          <a:lstStyle/>
          <a:p>
            <a:r>
              <a:rPr lang="zh-CN" altLang="en-US" dirty="0"/>
              <a:t>网页</a:t>
            </a:r>
            <a:r>
              <a:rPr lang="zh-CN" altLang="en-US" dirty="0" smtClean="0"/>
              <a:t>：</a:t>
            </a:r>
            <a:endParaRPr lang="en-US" altLang="zh-CN" dirty="0" smtClean="0"/>
          </a:p>
          <a:p>
            <a:r>
              <a:rPr lang="zh-CN" altLang="en-US" dirty="0" smtClean="0"/>
              <a:t>免安装</a:t>
            </a:r>
            <a:endParaRPr lang="en-US" altLang="zh-CN" dirty="0" smtClean="0"/>
          </a:p>
          <a:p>
            <a:r>
              <a:rPr lang="zh-CN" altLang="en-US" dirty="0" smtClean="0"/>
              <a:t>只需网址就能查看</a:t>
            </a:r>
            <a:endParaRPr lang="en-US" altLang="zh-CN" dirty="0" smtClean="0"/>
          </a:p>
          <a:p>
            <a:r>
              <a:rPr lang="zh-CN" altLang="en-US" dirty="0" smtClean="0"/>
              <a:t>利于推广</a:t>
            </a:r>
            <a:endParaRPr lang="en-US" altLang="zh-CN" dirty="0" smtClean="0"/>
          </a:p>
          <a:p>
            <a:endParaRPr lang="zh-CN" altLang="en-US" dirty="0"/>
          </a:p>
        </p:txBody>
      </p:sp>
      <p:sp>
        <p:nvSpPr>
          <p:cNvPr id="19" name="文本框 18"/>
          <p:cNvSpPr txBox="1"/>
          <p:nvPr/>
        </p:nvSpPr>
        <p:spPr>
          <a:xfrm>
            <a:off x="8646590" y="3751603"/>
            <a:ext cx="2956844" cy="1754326"/>
          </a:xfrm>
          <a:prstGeom prst="rect">
            <a:avLst/>
          </a:prstGeom>
          <a:noFill/>
        </p:spPr>
        <p:txBody>
          <a:bodyPr wrap="square" rtlCol="0">
            <a:spAutoFit/>
          </a:bodyPr>
          <a:lstStyle/>
          <a:p>
            <a:r>
              <a:rPr lang="zh-CN" altLang="en-US" dirty="0"/>
              <a:t>小程序</a:t>
            </a:r>
            <a:r>
              <a:rPr lang="zh-CN" altLang="en-US" dirty="0" smtClean="0"/>
              <a:t>：</a:t>
            </a:r>
            <a:endParaRPr lang="en-US" altLang="zh-CN" dirty="0" smtClean="0"/>
          </a:p>
          <a:p>
            <a:r>
              <a:rPr lang="zh-CN" altLang="en-US" dirty="0" smtClean="0"/>
              <a:t>免安装</a:t>
            </a:r>
            <a:endParaRPr lang="en-US" altLang="zh-CN" dirty="0" smtClean="0"/>
          </a:p>
          <a:p>
            <a:r>
              <a:rPr lang="zh-CN" altLang="en-US" dirty="0" smtClean="0"/>
              <a:t>依赖于微信，有用户群体上的天然优势</a:t>
            </a:r>
            <a:endParaRPr lang="en-US" altLang="zh-CN" dirty="0" smtClean="0"/>
          </a:p>
          <a:p>
            <a:r>
              <a:rPr lang="zh-CN" altLang="en-US" dirty="0" smtClean="0"/>
              <a:t>利于推广</a:t>
            </a:r>
            <a:endParaRPr lang="en-US" altLang="zh-CN" dirty="0" smtClean="0"/>
          </a:p>
          <a:p>
            <a:endParaRPr lang="zh-CN" altLang="en-US" dirty="0"/>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p:nvPr>
            <p:custDataLst>
              <p:tags r:id="rId2"/>
            </p:custDataLst>
          </p:nvPr>
        </p:nvPicPr>
        <p:blipFill>
          <a:blip r:embed="rId9" r:link="rId10" cstate="email"/>
          <a:stretch>
            <a:fillRect/>
          </a:stretch>
        </p:blipFill>
        <p:spPr>
          <a:xfrm>
            <a:off x="0" y="0"/>
            <a:ext cx="720090" cy="514350"/>
          </a:xfrm>
          <a:prstGeom prst="rect">
            <a:avLst/>
          </a:prstGeom>
        </p:spPr>
      </p:pic>
      <p:pic>
        <p:nvPicPr>
          <p:cNvPr id="23" name="图片 22"/>
          <p:cNvPicPr/>
          <p:nvPr>
            <p:custDataLst>
              <p:tags r:id="rId3"/>
            </p:custDataLst>
          </p:nvPr>
        </p:nvPicPr>
        <p:blipFill>
          <a:blip r:embed="rId11" r:link="rId12" cstate="email"/>
          <a:stretch>
            <a:fillRect/>
          </a:stretch>
        </p:blipFill>
        <p:spPr>
          <a:xfrm>
            <a:off x="11471910" y="0"/>
            <a:ext cx="720090" cy="514350"/>
          </a:xfrm>
          <a:prstGeom prst="rect">
            <a:avLst/>
          </a:prstGeom>
        </p:spPr>
      </p:pic>
      <p:sp>
        <p:nvSpPr>
          <p:cNvPr id="29" name="椭圆 28"/>
          <p:cNvSpPr/>
          <p:nvPr>
            <p:custDataLst>
              <p:tags r:id="rId4"/>
            </p:custDataLst>
          </p:nvPr>
        </p:nvSpPr>
        <p:spPr>
          <a:xfrm>
            <a:off x="412456" y="21365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38" name="TextBox 2"/>
          <p:cNvSpPr txBox="1"/>
          <p:nvPr>
            <p:custDataLst>
              <p:tags r:id="rId5"/>
            </p:custDataLst>
          </p:nvPr>
        </p:nvSpPr>
        <p:spPr>
          <a:xfrm>
            <a:off x="366101" y="25175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p>
        </p:txBody>
      </p:sp>
      <p:pic>
        <p:nvPicPr>
          <p:cNvPr id="4" name="图片 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27264" y="600802"/>
            <a:ext cx="3604572" cy="3726503"/>
          </a:xfrm>
          <a:prstGeom prst="rect">
            <a:avLst/>
          </a:prstGeom>
        </p:spPr>
      </p:pic>
      <p:pic>
        <p:nvPicPr>
          <p:cNvPr id="12" name="图片 1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26604" y="1424254"/>
            <a:ext cx="4568620" cy="5080475"/>
          </a:xfrm>
          <a:prstGeom prst="rect">
            <a:avLst/>
          </a:prstGeom>
        </p:spPr>
      </p:pic>
      <p:pic>
        <p:nvPicPr>
          <p:cNvPr id="13" name="图片 12"/>
          <p:cNvPicPr>
            <a:picLocks noChangeAspect="1"/>
          </p:cNvPicPr>
          <p:nvPr/>
        </p:nvPicPr>
        <p:blipFill rotWithShape="1">
          <a:blip r:embed="rId15">
            <a:extLst>
              <a:ext uri="{28A0092B-C50C-407E-A947-70E740481C1C}">
                <a14:useLocalDpi xmlns:a14="http://schemas.microsoft.com/office/drawing/2010/main" val="0"/>
              </a:ext>
            </a:extLst>
          </a:blip>
          <a:srcRect r="24438"/>
          <a:stretch>
            <a:fillRect/>
          </a:stretch>
        </p:blipFill>
        <p:spPr>
          <a:xfrm>
            <a:off x="5927264" y="4327305"/>
            <a:ext cx="3857671" cy="2311519"/>
          </a:xfrm>
          <a:prstGeom prst="rect">
            <a:avLst/>
          </a:prstGeom>
        </p:spPr>
      </p:pic>
      <p:sp>
        <p:nvSpPr>
          <p:cNvPr id="10" name="标题 4"/>
          <p:cNvSpPr txBox="1"/>
          <p:nvPr>
            <p:custDataLst>
              <p:tags r:id="rId6"/>
            </p:custDataLst>
          </p:nvPr>
        </p:nvSpPr>
        <p:spPr>
          <a:xfrm>
            <a:off x="1573998" y="336842"/>
            <a:ext cx="3617595" cy="83566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5400" dirty="0" smtClean="0"/>
              <a:t>可行性分析</a:t>
            </a:r>
            <a:endParaRPr lang="zh-CN" altLang="en-US" sz="540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2"/>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p>
        </p:txBody>
      </p:sp>
      <p:sp>
        <p:nvSpPr>
          <p:cNvPr id="5" name="标题 4"/>
          <p:cNvSpPr>
            <a:spLocks noGrp="1"/>
          </p:cNvSpPr>
          <p:nvPr>
            <p:ph type="title"/>
            <p:custDataLst>
              <p:tags r:id="rId4"/>
            </p:custDataLst>
          </p:nvPr>
        </p:nvSpPr>
        <p:spPr>
          <a:xfrm>
            <a:off x="1618615" y="267970"/>
            <a:ext cx="3617595" cy="835660"/>
          </a:xfrm>
        </p:spPr>
        <p:txBody>
          <a:bodyPr>
            <a:normAutofit fontScale="90000"/>
          </a:bodyPr>
          <a:lstStyle/>
          <a:p>
            <a:pPr algn="l"/>
            <a:r>
              <a:rPr lang="zh-CN" altLang="en-US"/>
              <a:t>可行性分析</a:t>
            </a:r>
          </a:p>
        </p:txBody>
      </p:sp>
      <p:sp>
        <p:nvSpPr>
          <p:cNvPr id="3" name="标题 4"/>
          <p:cNvSpPr>
            <a:spLocks noGrp="1"/>
          </p:cNvSpPr>
          <p:nvPr>
            <p:custDataLst>
              <p:tags r:id="rId5"/>
            </p:custDataLst>
          </p:nvPr>
        </p:nvSpPr>
        <p:spPr>
          <a:xfrm>
            <a:off x="970280" y="1457960"/>
            <a:ext cx="6516370"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a:t>1.</a:t>
            </a:r>
            <a:r>
              <a:rPr lang="zh-CN" altLang="en-US" sz="3200" dirty="0"/>
              <a:t>技术可行性（</a:t>
            </a:r>
            <a:r>
              <a:rPr lang="en-US" altLang="zh-CN" sz="3200" dirty="0"/>
              <a:t>web</a:t>
            </a:r>
            <a:r>
              <a:rPr lang="zh-CN" altLang="en-US" sz="3200" dirty="0"/>
              <a:t>实现）</a:t>
            </a:r>
          </a:p>
        </p:txBody>
      </p:sp>
      <p:sp>
        <p:nvSpPr>
          <p:cNvPr id="10" name="文本框 9"/>
          <p:cNvSpPr txBox="1"/>
          <p:nvPr/>
        </p:nvSpPr>
        <p:spPr>
          <a:xfrm>
            <a:off x="2056528" y="2293603"/>
            <a:ext cx="8270418" cy="1630045"/>
          </a:xfrm>
          <a:prstGeom prst="rect">
            <a:avLst/>
          </a:prstGeom>
          <a:noFill/>
        </p:spPr>
        <p:txBody>
          <a:bodyPr wrap="square" rtlCol="0">
            <a:spAutoFit/>
          </a:bodyPr>
          <a:lstStyle/>
          <a:p>
            <a:pPr fontAlgn="auto"/>
            <a:r>
              <a:rPr lang="zh-CN" altLang="en-US" sz="2000" dirty="0" smtClean="0"/>
              <a:t>网站项目采用当前比较主流的技术栈来实现，前端使用</a:t>
            </a:r>
            <a:r>
              <a:rPr lang="en-US" altLang="zh-CN" sz="2000" dirty="0" smtClean="0"/>
              <a:t>vue.js</a:t>
            </a:r>
            <a:r>
              <a:rPr lang="zh-CN" altLang="en-US" sz="2000" dirty="0" smtClean="0"/>
              <a:t>、后端使用</a:t>
            </a:r>
            <a:r>
              <a:rPr lang="en-US" altLang="zh-CN" sz="2000" dirty="0" err="1" smtClean="0"/>
              <a:t>springboot</a:t>
            </a:r>
            <a:r>
              <a:rPr lang="zh-CN" altLang="en-US" sz="2000" dirty="0" smtClean="0"/>
              <a:t>框架，数据库使用</a:t>
            </a:r>
            <a:r>
              <a:rPr lang="en-US" altLang="zh-CN" sz="2000" dirty="0" err="1" smtClean="0"/>
              <a:t>mysql</a:t>
            </a:r>
            <a:r>
              <a:rPr lang="zh-CN" altLang="en-US" sz="2000" dirty="0" smtClean="0"/>
              <a:t>。</a:t>
            </a:r>
            <a:endParaRPr lang="en-US" altLang="zh-CN" sz="2000" dirty="0" smtClean="0"/>
          </a:p>
          <a:p>
            <a:pPr fontAlgn="auto"/>
            <a:r>
              <a:rPr lang="zh-CN" altLang="en-US" sz="2000" dirty="0" smtClean="0"/>
              <a:t>从工具角度来讲，这些工具是能够做到开发一个网站的绝大部分功能的。</a:t>
            </a:r>
            <a:endParaRPr lang="en-US" altLang="zh-CN" sz="2000" dirty="0" smtClean="0"/>
          </a:p>
          <a:p>
            <a:pPr fontAlgn="auto"/>
            <a:r>
              <a:rPr lang="zh-CN" altLang="en-US" sz="2000" dirty="0" smtClean="0"/>
              <a:t>从人员技术来讲，各方面的开发知识有待学习。小组成员都有一定的</a:t>
            </a:r>
            <a:r>
              <a:rPr lang="en-US" altLang="zh-CN" sz="2000" dirty="0" smtClean="0"/>
              <a:t>web</a:t>
            </a:r>
            <a:r>
              <a:rPr lang="zh-CN" altLang="en-US" sz="2000" dirty="0" smtClean="0"/>
              <a:t>开发基础。且网上和书上有不少开发案例，后期具体实现应该不是问题。</a:t>
            </a:r>
            <a:endParaRPr lang="zh-CN" altLang="en-US" sz="2000" dirty="0"/>
          </a:p>
        </p:txBody>
      </p:sp>
      <p:sp>
        <p:nvSpPr>
          <p:cNvPr id="4" name="标题 4"/>
          <p:cNvSpPr>
            <a:spLocks noGrp="1"/>
          </p:cNvSpPr>
          <p:nvPr>
            <p:custDataLst>
              <p:tags r:id="rId6"/>
            </p:custDataLst>
          </p:nvPr>
        </p:nvSpPr>
        <p:spPr>
          <a:xfrm>
            <a:off x="970280" y="3938270"/>
            <a:ext cx="6516370"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a:t>1.</a:t>
            </a:r>
            <a:r>
              <a:rPr lang="zh-CN" altLang="en-US" sz="3200" dirty="0"/>
              <a:t>技术可行性（</a:t>
            </a:r>
            <a:r>
              <a:rPr lang="en-US" altLang="zh-CN" sz="3200" dirty="0"/>
              <a:t>app</a:t>
            </a:r>
            <a:r>
              <a:rPr lang="zh-CN" altLang="en-US" sz="3200" dirty="0"/>
              <a:t>实现）</a:t>
            </a:r>
          </a:p>
        </p:txBody>
      </p:sp>
      <p:sp>
        <p:nvSpPr>
          <p:cNvPr id="6" name="文本框 5"/>
          <p:cNvSpPr txBox="1"/>
          <p:nvPr/>
        </p:nvSpPr>
        <p:spPr>
          <a:xfrm>
            <a:off x="2210833" y="4773913"/>
            <a:ext cx="8270418" cy="1014730"/>
          </a:xfrm>
          <a:prstGeom prst="rect">
            <a:avLst/>
          </a:prstGeom>
          <a:noFill/>
        </p:spPr>
        <p:txBody>
          <a:bodyPr wrap="square" rtlCol="0">
            <a:spAutoFit/>
          </a:bodyPr>
          <a:lstStyle/>
          <a:p>
            <a:r>
              <a:rPr lang="en-US" altLang="zh-CN" sz="2000" dirty="0"/>
              <a:t>APP</a:t>
            </a:r>
            <a:r>
              <a:rPr lang="zh-CN" altLang="en-US" sz="2000" dirty="0"/>
              <a:t>开发采用主流的</a:t>
            </a:r>
            <a:r>
              <a:rPr lang="en-US" altLang="zh-CN" sz="2000" dirty="0"/>
              <a:t>flutter</a:t>
            </a:r>
            <a:r>
              <a:rPr lang="zh-CN" altLang="en-US" sz="2000" dirty="0"/>
              <a:t>框架，可跨平台使用。后端使用</a:t>
            </a:r>
            <a:r>
              <a:rPr lang="en-US" altLang="zh-CN" sz="2000" dirty="0"/>
              <a:t>springboot</a:t>
            </a:r>
            <a:r>
              <a:rPr lang="zh-CN" altLang="en-US" sz="2000" dirty="0"/>
              <a:t>框架，数据库使用</a:t>
            </a:r>
            <a:r>
              <a:rPr lang="en-US" altLang="zh-CN" sz="2000" dirty="0"/>
              <a:t>mysql</a:t>
            </a:r>
            <a:r>
              <a:rPr lang="zh-CN" altLang="en-US" sz="2000" dirty="0"/>
              <a:t>。</a:t>
            </a:r>
          </a:p>
          <a:p>
            <a:r>
              <a:rPr lang="zh-CN" altLang="en-US" sz="2000" dirty="0"/>
              <a:t>但是小组成员没有</a:t>
            </a:r>
            <a:r>
              <a:rPr lang="en-US" altLang="zh-CN" sz="2000" dirty="0"/>
              <a:t>flutter</a:t>
            </a:r>
            <a:r>
              <a:rPr lang="zh-CN" altLang="en-US" sz="2000" dirty="0"/>
              <a:t>开发经验，学习成本较高。</a:t>
            </a: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2"/>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p>
        </p:txBody>
      </p:sp>
      <p:sp>
        <p:nvSpPr>
          <p:cNvPr id="5" name="标题 4"/>
          <p:cNvSpPr>
            <a:spLocks noGrp="1"/>
          </p:cNvSpPr>
          <p:nvPr>
            <p:ph type="title"/>
            <p:custDataLst>
              <p:tags r:id="rId4"/>
            </p:custDataLst>
          </p:nvPr>
        </p:nvSpPr>
        <p:spPr>
          <a:xfrm>
            <a:off x="1618615" y="267970"/>
            <a:ext cx="3617595" cy="835660"/>
          </a:xfrm>
        </p:spPr>
        <p:txBody>
          <a:bodyPr>
            <a:normAutofit fontScale="90000"/>
          </a:bodyPr>
          <a:lstStyle/>
          <a:p>
            <a:pPr algn="l"/>
            <a:r>
              <a:rPr lang="zh-CN" altLang="en-US"/>
              <a:t>可行性分析</a:t>
            </a:r>
          </a:p>
        </p:txBody>
      </p:sp>
      <p:sp>
        <p:nvSpPr>
          <p:cNvPr id="3" name="标题 4"/>
          <p:cNvSpPr>
            <a:spLocks noGrp="1"/>
          </p:cNvSpPr>
          <p:nvPr>
            <p:custDataLst>
              <p:tags r:id="rId5"/>
            </p:custDataLst>
          </p:nvPr>
        </p:nvSpPr>
        <p:spPr>
          <a:xfrm>
            <a:off x="1315403" y="1510410"/>
            <a:ext cx="3064510"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a:t>2</a:t>
            </a:r>
            <a:r>
              <a:rPr lang="en-US" altLang="zh-CN" sz="3200" dirty="0" smtClean="0"/>
              <a:t>.</a:t>
            </a:r>
            <a:r>
              <a:rPr lang="zh-CN" altLang="en-US" sz="3200" dirty="0" smtClean="0"/>
              <a:t>经济可行性</a:t>
            </a:r>
            <a:endParaRPr lang="zh-CN" altLang="en-US" sz="3200" dirty="0"/>
          </a:p>
        </p:txBody>
      </p:sp>
      <p:sp>
        <p:nvSpPr>
          <p:cNvPr id="10" name="矩形 9"/>
          <p:cNvSpPr/>
          <p:nvPr/>
        </p:nvSpPr>
        <p:spPr>
          <a:xfrm>
            <a:off x="1709069" y="2525322"/>
            <a:ext cx="2799715" cy="368300"/>
          </a:xfrm>
          <a:prstGeom prst="rect">
            <a:avLst/>
          </a:prstGeom>
        </p:spPr>
        <p:txBody>
          <a:bodyPr wrap="none">
            <a:spAutoFit/>
          </a:bodyPr>
          <a:lstStyle/>
          <a:p>
            <a:pPr lvl="0"/>
            <a:r>
              <a:rPr lang="en-US" altLang="zh-CN" b="1" dirty="0"/>
              <a:t>(web</a:t>
            </a:r>
            <a:r>
              <a:rPr lang="zh-CN" altLang="en-US" b="1" dirty="0"/>
              <a:t>实现</a:t>
            </a:r>
            <a:r>
              <a:rPr lang="en-US" altLang="zh-CN" b="1" dirty="0"/>
              <a:t>)</a:t>
            </a:r>
            <a:r>
              <a:rPr lang="zh-CN" altLang="zh-CN" b="1" dirty="0"/>
              <a:t>基本建设投资</a:t>
            </a:r>
            <a:r>
              <a:rPr lang="zh-CN" altLang="en-US" b="1" dirty="0"/>
              <a:t>：</a:t>
            </a:r>
            <a:endParaRPr lang="zh-CN" altLang="zh-CN" b="1" dirty="0"/>
          </a:p>
        </p:txBody>
      </p:sp>
      <p:sp>
        <p:nvSpPr>
          <p:cNvPr id="12" name="文本框 11"/>
          <p:cNvSpPr txBox="1"/>
          <p:nvPr/>
        </p:nvSpPr>
        <p:spPr>
          <a:xfrm>
            <a:off x="1709069" y="3047054"/>
            <a:ext cx="7751125" cy="369332"/>
          </a:xfrm>
          <a:prstGeom prst="rect">
            <a:avLst/>
          </a:prstGeom>
          <a:noFill/>
        </p:spPr>
        <p:txBody>
          <a:bodyPr wrap="square" rtlCol="0">
            <a:spAutoFit/>
          </a:bodyPr>
          <a:lstStyle/>
          <a:p>
            <a:r>
              <a:rPr lang="zh-CN" altLang="en-US" dirty="0" smtClean="0"/>
              <a:t>购买阿里云服务器</a:t>
            </a:r>
            <a:r>
              <a:rPr lang="en-US" altLang="zh-CN" dirty="0" smtClean="0"/>
              <a:t>114</a:t>
            </a:r>
            <a:r>
              <a:rPr lang="zh-CN" altLang="en-US" dirty="0" smtClean="0"/>
              <a:t>元，域名</a:t>
            </a:r>
            <a:r>
              <a:rPr lang="en-US" altLang="zh-CN" dirty="0" smtClean="0"/>
              <a:t>9</a:t>
            </a:r>
            <a:r>
              <a:rPr lang="zh-CN" altLang="en-US" dirty="0" smtClean="0"/>
              <a:t>元。</a:t>
            </a:r>
            <a:endParaRPr lang="zh-CN" altLang="en-US" dirty="0"/>
          </a:p>
        </p:txBody>
      </p:sp>
      <p:sp>
        <p:nvSpPr>
          <p:cNvPr id="13" name="矩形 12"/>
          <p:cNvSpPr/>
          <p:nvPr/>
        </p:nvSpPr>
        <p:spPr>
          <a:xfrm>
            <a:off x="1709068" y="3568786"/>
            <a:ext cx="1791970" cy="368300"/>
          </a:xfrm>
          <a:prstGeom prst="rect">
            <a:avLst/>
          </a:prstGeom>
        </p:spPr>
        <p:txBody>
          <a:bodyPr wrap="none">
            <a:spAutoFit/>
          </a:bodyPr>
          <a:lstStyle/>
          <a:p>
            <a:pPr lvl="0"/>
            <a:r>
              <a:rPr lang="zh-CN" altLang="en-US" b="1" dirty="0" smtClean="0"/>
              <a:t>开发时间成本：</a:t>
            </a:r>
            <a:endParaRPr lang="zh-CN" altLang="zh-CN" b="1" dirty="0"/>
          </a:p>
        </p:txBody>
      </p:sp>
      <p:sp>
        <p:nvSpPr>
          <p:cNvPr id="14" name="文本框 13"/>
          <p:cNvSpPr txBox="1"/>
          <p:nvPr/>
        </p:nvSpPr>
        <p:spPr>
          <a:xfrm>
            <a:off x="1709068" y="4117370"/>
            <a:ext cx="7751125" cy="1200329"/>
          </a:xfrm>
          <a:prstGeom prst="rect">
            <a:avLst/>
          </a:prstGeom>
          <a:noFill/>
        </p:spPr>
        <p:txBody>
          <a:bodyPr wrap="square" rtlCol="0">
            <a:spAutoFit/>
          </a:bodyPr>
          <a:lstStyle/>
          <a:p>
            <a:r>
              <a:rPr lang="zh-CN" altLang="zh-CN" dirty="0"/>
              <a:t>按照</a:t>
            </a:r>
            <a:r>
              <a:rPr lang="en-US" altLang="zh-CN" dirty="0" smtClean="0"/>
              <a:t>2019</a:t>
            </a:r>
            <a:r>
              <a:rPr lang="zh-CN" altLang="zh-CN" dirty="0" smtClean="0"/>
              <a:t>年</a:t>
            </a:r>
            <a:r>
              <a:rPr lang="en-US" altLang="zh-CN" dirty="0" smtClean="0"/>
              <a:t>IT</a:t>
            </a:r>
            <a:r>
              <a:rPr lang="zh-CN" altLang="en-US" dirty="0" smtClean="0"/>
              <a:t>行业年薪计算出私营单位开发人员时薪</a:t>
            </a:r>
            <a:r>
              <a:rPr lang="zh-CN" altLang="zh-CN" dirty="0" smtClean="0"/>
              <a:t>每人</a:t>
            </a:r>
            <a:r>
              <a:rPr lang="en-US" altLang="zh-CN" dirty="0" smtClean="0"/>
              <a:t>61.27</a:t>
            </a:r>
            <a:r>
              <a:rPr lang="zh-CN" altLang="zh-CN" dirty="0" smtClean="0"/>
              <a:t>元</a:t>
            </a:r>
            <a:r>
              <a:rPr lang="zh-CN" altLang="zh-CN" dirty="0"/>
              <a:t>每小时的薪资水平，结合甘特图中给出的具体所需时间，整个项目开发时间成本预期</a:t>
            </a:r>
            <a:r>
              <a:rPr lang="zh-CN" altLang="zh-CN" dirty="0" smtClean="0"/>
              <a:t>在</a:t>
            </a:r>
            <a:r>
              <a:rPr lang="en-US" altLang="zh-CN" dirty="0" smtClean="0"/>
              <a:t>60,110.77</a:t>
            </a:r>
            <a:r>
              <a:rPr lang="zh-CN" altLang="zh-CN" dirty="0" smtClean="0"/>
              <a:t>元</a:t>
            </a:r>
            <a:r>
              <a:rPr lang="zh-CN" altLang="zh-CN" dirty="0"/>
              <a:t>，后期对于该产品在市场实际上的不能满足客户的需求和对其的维护和更新的成本不算在其中。而后期成本在于网站的推广宣称的</a:t>
            </a:r>
            <a:r>
              <a:rPr lang="zh-CN" altLang="zh-CN" dirty="0" smtClean="0"/>
              <a:t>费用</a:t>
            </a:r>
            <a:r>
              <a:rPr lang="zh-CN" altLang="en-US" dirty="0" smtClean="0"/>
              <a:t>。</a:t>
            </a:r>
            <a:endParaRPr lang="zh-CN" altLang="zh-CN" dirty="0"/>
          </a:p>
        </p:txBody>
      </p:sp>
      <p:sp>
        <p:nvSpPr>
          <p:cNvPr id="6" name="矩形 5"/>
          <p:cNvSpPr/>
          <p:nvPr/>
        </p:nvSpPr>
        <p:spPr>
          <a:xfrm>
            <a:off x="5777230" y="2525395"/>
            <a:ext cx="2580640" cy="368300"/>
          </a:xfrm>
          <a:prstGeom prst="rect">
            <a:avLst/>
          </a:prstGeom>
        </p:spPr>
        <p:txBody>
          <a:bodyPr wrap="square">
            <a:spAutoFit/>
          </a:bodyPr>
          <a:lstStyle/>
          <a:p>
            <a:pPr lvl="0"/>
            <a:r>
              <a:rPr lang="en-US" altLang="zh-CN" b="1" dirty="0"/>
              <a:t>(app</a:t>
            </a:r>
            <a:r>
              <a:rPr lang="zh-CN" altLang="en-US" b="1" dirty="0"/>
              <a:t>实现</a:t>
            </a:r>
            <a:r>
              <a:rPr lang="en-US" altLang="zh-CN" b="1" dirty="0"/>
              <a:t>)</a:t>
            </a:r>
            <a:r>
              <a:rPr lang="zh-CN" altLang="zh-CN" b="1" dirty="0"/>
              <a:t>基本建设投资</a:t>
            </a:r>
            <a:r>
              <a:rPr lang="zh-CN" altLang="en-US" b="1" dirty="0"/>
              <a:t>：</a:t>
            </a:r>
            <a:endParaRPr lang="zh-CN" altLang="zh-CN" b="1" dirty="0"/>
          </a:p>
        </p:txBody>
      </p:sp>
      <p:sp>
        <p:nvSpPr>
          <p:cNvPr id="8" name="文本框 7"/>
          <p:cNvSpPr txBox="1"/>
          <p:nvPr/>
        </p:nvSpPr>
        <p:spPr>
          <a:xfrm>
            <a:off x="5777230" y="3047365"/>
            <a:ext cx="4421505" cy="645160"/>
          </a:xfrm>
          <a:prstGeom prst="rect">
            <a:avLst/>
          </a:prstGeom>
          <a:noFill/>
        </p:spPr>
        <p:txBody>
          <a:bodyPr wrap="square" rtlCol="0">
            <a:spAutoFit/>
          </a:bodyPr>
          <a:lstStyle/>
          <a:p>
            <a:r>
              <a:rPr lang="en-US" altLang="zh-CN" dirty="0"/>
              <a:t>ios</a:t>
            </a:r>
            <a:r>
              <a:rPr lang="zh-CN" altLang="en-US" dirty="0"/>
              <a:t>系统上线</a:t>
            </a:r>
            <a:r>
              <a:rPr lang="en-US" altLang="zh-CN" dirty="0"/>
              <a:t>Apple Store </a:t>
            </a:r>
            <a:r>
              <a:rPr lang="zh-CN" altLang="en-US" dirty="0"/>
              <a:t>个人开发者账号为</a:t>
            </a:r>
            <a:r>
              <a:rPr lang="en-US" altLang="zh-CN" dirty="0"/>
              <a:t>$99</a:t>
            </a:r>
            <a:r>
              <a:rPr lang="zh-CN" altLang="en-US" dirty="0"/>
              <a:t>每年，安卓系统基本不需要费用</a:t>
            </a: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2"/>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p>
        </p:txBody>
      </p:sp>
      <p:sp>
        <p:nvSpPr>
          <p:cNvPr id="5" name="标题 4"/>
          <p:cNvSpPr>
            <a:spLocks noGrp="1"/>
          </p:cNvSpPr>
          <p:nvPr>
            <p:ph type="title"/>
            <p:custDataLst>
              <p:tags r:id="rId4"/>
            </p:custDataLst>
          </p:nvPr>
        </p:nvSpPr>
        <p:spPr>
          <a:xfrm>
            <a:off x="1618615" y="267970"/>
            <a:ext cx="3617595" cy="835660"/>
          </a:xfrm>
        </p:spPr>
        <p:txBody>
          <a:bodyPr>
            <a:normAutofit fontScale="90000"/>
          </a:bodyPr>
          <a:lstStyle/>
          <a:p>
            <a:pPr algn="l"/>
            <a:r>
              <a:rPr lang="zh-CN" altLang="en-US"/>
              <a:t>可行性分析</a:t>
            </a:r>
          </a:p>
        </p:txBody>
      </p:sp>
      <p:sp>
        <p:nvSpPr>
          <p:cNvPr id="3" name="标题 4"/>
          <p:cNvSpPr>
            <a:spLocks noGrp="1"/>
          </p:cNvSpPr>
          <p:nvPr>
            <p:custDataLst>
              <p:tags r:id="rId5"/>
            </p:custDataLst>
          </p:nvPr>
        </p:nvSpPr>
        <p:spPr>
          <a:xfrm>
            <a:off x="1918970" y="1483995"/>
            <a:ext cx="7696835"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smtClean="0"/>
              <a:t>3.</a:t>
            </a:r>
            <a:r>
              <a:rPr lang="zh-CN" altLang="en-US" sz="3200" dirty="0"/>
              <a:t>操作</a:t>
            </a:r>
            <a:r>
              <a:rPr lang="zh-CN" altLang="en-US" sz="3200" dirty="0" smtClean="0"/>
              <a:t>可行性（</a:t>
            </a:r>
            <a:r>
              <a:rPr lang="en-US" altLang="zh-CN" sz="3200" dirty="0" smtClean="0"/>
              <a:t>web</a:t>
            </a:r>
            <a:r>
              <a:rPr lang="zh-CN" altLang="en-US" sz="3200" dirty="0" smtClean="0"/>
              <a:t>实现）</a:t>
            </a:r>
            <a:endParaRPr lang="zh-CN" altLang="en-US" sz="3200" dirty="0"/>
          </a:p>
        </p:txBody>
      </p:sp>
      <p:sp>
        <p:nvSpPr>
          <p:cNvPr id="11" name="文本框 10"/>
          <p:cNvSpPr txBox="1"/>
          <p:nvPr/>
        </p:nvSpPr>
        <p:spPr>
          <a:xfrm>
            <a:off x="2322716" y="2449674"/>
            <a:ext cx="8010525" cy="553998"/>
          </a:xfrm>
          <a:prstGeom prst="rect">
            <a:avLst/>
          </a:prstGeom>
          <a:noFill/>
        </p:spPr>
        <p:txBody>
          <a:bodyPr wrap="square" rtlCol="0">
            <a:spAutoFit/>
          </a:bodyPr>
          <a:lstStyle/>
          <a:p>
            <a:pPr algn="l" fontAlgn="auto">
              <a:lnSpc>
                <a:spcPct val="150000"/>
              </a:lnSpc>
            </a:pPr>
            <a:r>
              <a:rPr lang="zh-CN" altLang="en-US" sz="2000" dirty="0"/>
              <a:t>网站的操作</a:t>
            </a:r>
            <a:r>
              <a:rPr lang="zh-CN" altLang="en-US" sz="2000" dirty="0" smtClean="0"/>
              <a:t>方式将考虑用户的操作习惯，使得网站的操作简单明确。</a:t>
            </a:r>
            <a:endParaRPr lang="zh-CN" altLang="en-US" sz="2000" dirty="0"/>
          </a:p>
        </p:txBody>
      </p:sp>
      <p:sp>
        <p:nvSpPr>
          <p:cNvPr id="4" name="标题 4"/>
          <p:cNvSpPr>
            <a:spLocks noGrp="1"/>
          </p:cNvSpPr>
          <p:nvPr>
            <p:custDataLst>
              <p:tags r:id="rId6"/>
            </p:custDataLst>
          </p:nvPr>
        </p:nvSpPr>
        <p:spPr>
          <a:xfrm>
            <a:off x="1918970" y="3872865"/>
            <a:ext cx="7696835"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smtClean="0"/>
              <a:t>3.</a:t>
            </a:r>
            <a:r>
              <a:rPr lang="zh-CN" altLang="en-US" sz="3200" dirty="0"/>
              <a:t>操作</a:t>
            </a:r>
            <a:r>
              <a:rPr lang="zh-CN" altLang="en-US" sz="3200" dirty="0" smtClean="0"/>
              <a:t>可行性（</a:t>
            </a:r>
            <a:r>
              <a:rPr lang="en-US" altLang="zh-CN" sz="3200" dirty="0" smtClean="0"/>
              <a:t>app</a:t>
            </a:r>
            <a:r>
              <a:rPr lang="zh-CN" altLang="en-US" sz="3200" dirty="0" smtClean="0"/>
              <a:t>实现）</a:t>
            </a:r>
            <a:endParaRPr lang="zh-CN" altLang="en-US" sz="3200" dirty="0"/>
          </a:p>
        </p:txBody>
      </p:sp>
      <p:sp>
        <p:nvSpPr>
          <p:cNvPr id="6" name="文本框 5"/>
          <p:cNvSpPr txBox="1"/>
          <p:nvPr/>
        </p:nvSpPr>
        <p:spPr>
          <a:xfrm>
            <a:off x="2322716" y="4838544"/>
            <a:ext cx="8010525" cy="553085"/>
          </a:xfrm>
          <a:prstGeom prst="rect">
            <a:avLst/>
          </a:prstGeom>
          <a:noFill/>
        </p:spPr>
        <p:txBody>
          <a:bodyPr wrap="square" rtlCol="0">
            <a:spAutoFit/>
          </a:bodyPr>
          <a:lstStyle/>
          <a:p>
            <a:pPr algn="l" fontAlgn="auto">
              <a:lnSpc>
                <a:spcPct val="150000"/>
              </a:lnSpc>
            </a:pPr>
            <a:r>
              <a:rPr lang="en-US" altLang="zh-CN" sz="2000" dirty="0"/>
              <a:t>APP</a:t>
            </a:r>
            <a:r>
              <a:rPr lang="zh-CN" altLang="en-US" sz="2000" dirty="0"/>
              <a:t>的操作</a:t>
            </a:r>
            <a:r>
              <a:rPr lang="zh-CN" altLang="en-US" sz="2000" dirty="0" smtClean="0"/>
              <a:t>方式更易上手，符合用户群体的操作习惯。</a:t>
            </a:r>
            <a:endParaRPr lang="zh-CN" altLang="en-US" sz="2000" dirty="0"/>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5"/>
          <p:cNvSpPr>
            <a:spLocks noEditPoints="1"/>
          </p:cNvSpPr>
          <p:nvPr/>
        </p:nvSpPr>
        <p:spPr bwMode="auto">
          <a:xfrm>
            <a:off x="4918491" y="2383769"/>
            <a:ext cx="2001845" cy="2001845"/>
          </a:xfrm>
          <a:custGeom>
            <a:avLst/>
            <a:gdLst>
              <a:gd name="T0" fmla="*/ 116 w 211"/>
              <a:gd name="T1" fmla="*/ 10 h 211"/>
              <a:gd name="T2" fmla="*/ 116 w 211"/>
              <a:gd name="T3" fmla="*/ 0 h 211"/>
              <a:gd name="T4" fmla="*/ 181 w 211"/>
              <a:gd name="T5" fmla="*/ 30 h 211"/>
              <a:gd name="T6" fmla="*/ 211 w 211"/>
              <a:gd name="T7" fmla="*/ 95 h 211"/>
              <a:gd name="T8" fmla="*/ 201 w 211"/>
              <a:gd name="T9" fmla="*/ 95 h 211"/>
              <a:gd name="T10" fmla="*/ 174 w 211"/>
              <a:gd name="T11" fmla="*/ 37 h 211"/>
              <a:gd name="T12" fmla="*/ 116 w 211"/>
              <a:gd name="T13" fmla="*/ 10 h 211"/>
              <a:gd name="T14" fmla="*/ 10 w 211"/>
              <a:gd name="T15" fmla="*/ 115 h 211"/>
              <a:gd name="T16" fmla="*/ 0 w 211"/>
              <a:gd name="T17" fmla="*/ 115 h 211"/>
              <a:gd name="T18" fmla="*/ 30 w 211"/>
              <a:gd name="T19" fmla="*/ 180 h 211"/>
              <a:gd name="T20" fmla="*/ 96 w 211"/>
              <a:gd name="T21" fmla="*/ 211 h 211"/>
              <a:gd name="T22" fmla="*/ 96 w 211"/>
              <a:gd name="T23" fmla="*/ 201 h 211"/>
              <a:gd name="T24" fmla="*/ 38 w 211"/>
              <a:gd name="T25" fmla="*/ 173 h 211"/>
              <a:gd name="T26" fmla="*/ 10 w 211"/>
              <a:gd name="T27" fmla="*/ 115 h 211"/>
              <a:gd name="T28" fmla="*/ 10 w 211"/>
              <a:gd name="T29" fmla="*/ 95 h 211"/>
              <a:gd name="T30" fmla="*/ 38 w 211"/>
              <a:gd name="T31" fmla="*/ 37 h 211"/>
              <a:gd name="T32" fmla="*/ 96 w 211"/>
              <a:gd name="T33" fmla="*/ 10 h 211"/>
              <a:gd name="T34" fmla="*/ 96 w 211"/>
              <a:gd name="T35" fmla="*/ 0 h 211"/>
              <a:gd name="T36" fmla="*/ 30 w 211"/>
              <a:gd name="T37" fmla="*/ 30 h 211"/>
              <a:gd name="T38" fmla="*/ 0 w 211"/>
              <a:gd name="T39" fmla="*/ 95 h 211"/>
              <a:gd name="T40" fmla="*/ 10 w 211"/>
              <a:gd name="T41" fmla="*/ 95 h 211"/>
              <a:gd name="T42" fmla="*/ 201 w 211"/>
              <a:gd name="T43" fmla="*/ 115 h 211"/>
              <a:gd name="T44" fmla="*/ 174 w 211"/>
              <a:gd name="T45" fmla="*/ 173 h 211"/>
              <a:gd name="T46" fmla="*/ 116 w 211"/>
              <a:gd name="T47" fmla="*/ 201 h 211"/>
              <a:gd name="T48" fmla="*/ 116 w 211"/>
              <a:gd name="T49" fmla="*/ 211 h 211"/>
              <a:gd name="T50" fmla="*/ 181 w 211"/>
              <a:gd name="T51" fmla="*/ 180 h 211"/>
              <a:gd name="T52" fmla="*/ 211 w 211"/>
              <a:gd name="T53" fmla="*/ 115 h 211"/>
              <a:gd name="T54" fmla="*/ 201 w 211"/>
              <a:gd name="T55" fmla="*/ 11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11">
                <a:moveTo>
                  <a:pt x="116" y="10"/>
                </a:moveTo>
                <a:cubicBezTo>
                  <a:pt x="116" y="0"/>
                  <a:pt x="116" y="0"/>
                  <a:pt x="116" y="0"/>
                </a:cubicBezTo>
                <a:cubicBezTo>
                  <a:pt x="139" y="2"/>
                  <a:pt x="163" y="12"/>
                  <a:pt x="181" y="30"/>
                </a:cubicBezTo>
                <a:cubicBezTo>
                  <a:pt x="199" y="48"/>
                  <a:pt x="209" y="72"/>
                  <a:pt x="211" y="95"/>
                </a:cubicBezTo>
                <a:cubicBezTo>
                  <a:pt x="201" y="95"/>
                  <a:pt x="201" y="95"/>
                  <a:pt x="201" y="95"/>
                </a:cubicBezTo>
                <a:cubicBezTo>
                  <a:pt x="199" y="74"/>
                  <a:pt x="190" y="53"/>
                  <a:pt x="174" y="37"/>
                </a:cubicBezTo>
                <a:cubicBezTo>
                  <a:pt x="157" y="21"/>
                  <a:pt x="137" y="12"/>
                  <a:pt x="116" y="10"/>
                </a:cubicBezTo>
                <a:close/>
                <a:moveTo>
                  <a:pt x="10" y="115"/>
                </a:moveTo>
                <a:cubicBezTo>
                  <a:pt x="0" y="115"/>
                  <a:pt x="0" y="115"/>
                  <a:pt x="0" y="115"/>
                </a:cubicBezTo>
                <a:cubicBezTo>
                  <a:pt x="2" y="139"/>
                  <a:pt x="12" y="162"/>
                  <a:pt x="30" y="180"/>
                </a:cubicBezTo>
                <a:cubicBezTo>
                  <a:pt x="49" y="199"/>
                  <a:pt x="72" y="209"/>
                  <a:pt x="96" y="211"/>
                </a:cubicBezTo>
                <a:cubicBezTo>
                  <a:pt x="96" y="201"/>
                  <a:pt x="96" y="201"/>
                  <a:pt x="96" y="201"/>
                </a:cubicBezTo>
                <a:cubicBezTo>
                  <a:pt x="74" y="199"/>
                  <a:pt x="54" y="189"/>
                  <a:pt x="38" y="173"/>
                </a:cubicBezTo>
                <a:cubicBezTo>
                  <a:pt x="21" y="157"/>
                  <a:pt x="12" y="137"/>
                  <a:pt x="10" y="115"/>
                </a:cubicBezTo>
                <a:close/>
                <a:moveTo>
                  <a:pt x="10" y="95"/>
                </a:moveTo>
                <a:cubicBezTo>
                  <a:pt x="12" y="74"/>
                  <a:pt x="21" y="53"/>
                  <a:pt x="38" y="37"/>
                </a:cubicBezTo>
                <a:cubicBezTo>
                  <a:pt x="54" y="21"/>
                  <a:pt x="74" y="12"/>
                  <a:pt x="96" y="10"/>
                </a:cubicBezTo>
                <a:cubicBezTo>
                  <a:pt x="96" y="0"/>
                  <a:pt x="96" y="0"/>
                  <a:pt x="96" y="0"/>
                </a:cubicBezTo>
                <a:cubicBezTo>
                  <a:pt x="72" y="2"/>
                  <a:pt x="49" y="12"/>
                  <a:pt x="30" y="30"/>
                </a:cubicBezTo>
                <a:cubicBezTo>
                  <a:pt x="12" y="48"/>
                  <a:pt x="2" y="72"/>
                  <a:pt x="0" y="95"/>
                </a:cubicBezTo>
                <a:lnTo>
                  <a:pt x="10" y="95"/>
                </a:lnTo>
                <a:close/>
                <a:moveTo>
                  <a:pt x="201" y="115"/>
                </a:moveTo>
                <a:cubicBezTo>
                  <a:pt x="199" y="137"/>
                  <a:pt x="190" y="157"/>
                  <a:pt x="174" y="173"/>
                </a:cubicBezTo>
                <a:cubicBezTo>
                  <a:pt x="157" y="189"/>
                  <a:pt x="137" y="199"/>
                  <a:pt x="116" y="201"/>
                </a:cubicBezTo>
                <a:cubicBezTo>
                  <a:pt x="116" y="211"/>
                  <a:pt x="116" y="211"/>
                  <a:pt x="116" y="211"/>
                </a:cubicBezTo>
                <a:cubicBezTo>
                  <a:pt x="139" y="209"/>
                  <a:pt x="163" y="199"/>
                  <a:pt x="181" y="180"/>
                </a:cubicBezTo>
                <a:cubicBezTo>
                  <a:pt x="199" y="162"/>
                  <a:pt x="209" y="139"/>
                  <a:pt x="211" y="115"/>
                </a:cubicBezTo>
                <a:lnTo>
                  <a:pt x="201" y="115"/>
                </a:lnTo>
                <a:close/>
              </a:path>
            </a:pathLst>
          </a:custGeom>
          <a:solidFill>
            <a:srgbClr val="BBBC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23" name="Freeform 6"/>
          <p:cNvSpPr/>
          <p:nvPr/>
        </p:nvSpPr>
        <p:spPr bwMode="auto">
          <a:xfrm>
            <a:off x="3903189" y="1359714"/>
            <a:ext cx="1925572" cy="1925572"/>
          </a:xfrm>
          <a:custGeom>
            <a:avLst/>
            <a:gdLst>
              <a:gd name="T0" fmla="*/ 95 w 203"/>
              <a:gd name="T1" fmla="*/ 203 h 203"/>
              <a:gd name="T2" fmla="*/ 129 w 203"/>
              <a:gd name="T3" fmla="*/ 130 h 203"/>
              <a:gd name="T4" fmla="*/ 203 w 203"/>
              <a:gd name="T5" fmla="*/ 96 h 203"/>
              <a:gd name="T6" fmla="*/ 203 w 203"/>
              <a:gd name="T7" fmla="*/ 0 h 203"/>
              <a:gd name="T8" fmla="*/ 77 w 203"/>
              <a:gd name="T9" fmla="*/ 48 h 203"/>
              <a:gd name="T10" fmla="*/ 40 w 203"/>
              <a:gd name="T11" fmla="*/ 41 h 203"/>
              <a:gd name="T12" fmla="*/ 48 w 203"/>
              <a:gd name="T13" fmla="*/ 78 h 203"/>
              <a:gd name="T14" fmla="*/ 0 w 203"/>
              <a:gd name="T15" fmla="*/ 203 h 203"/>
              <a:gd name="T16" fmla="*/ 95 w 203"/>
              <a:gd name="T17"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03">
                <a:moveTo>
                  <a:pt x="95" y="203"/>
                </a:moveTo>
                <a:cubicBezTo>
                  <a:pt x="97" y="177"/>
                  <a:pt x="109" y="150"/>
                  <a:pt x="129" y="130"/>
                </a:cubicBezTo>
                <a:cubicBezTo>
                  <a:pt x="150" y="109"/>
                  <a:pt x="176" y="98"/>
                  <a:pt x="203" y="96"/>
                </a:cubicBezTo>
                <a:cubicBezTo>
                  <a:pt x="203" y="0"/>
                  <a:pt x="203" y="0"/>
                  <a:pt x="203" y="0"/>
                </a:cubicBezTo>
                <a:cubicBezTo>
                  <a:pt x="158" y="2"/>
                  <a:pt x="114" y="18"/>
                  <a:pt x="77" y="48"/>
                </a:cubicBezTo>
                <a:cubicBezTo>
                  <a:pt x="40" y="41"/>
                  <a:pt x="40" y="41"/>
                  <a:pt x="40" y="41"/>
                </a:cubicBezTo>
                <a:cubicBezTo>
                  <a:pt x="48" y="78"/>
                  <a:pt x="48" y="78"/>
                  <a:pt x="48" y="78"/>
                </a:cubicBezTo>
                <a:cubicBezTo>
                  <a:pt x="18" y="114"/>
                  <a:pt x="2" y="159"/>
                  <a:pt x="0" y="203"/>
                </a:cubicBezTo>
                <a:lnTo>
                  <a:pt x="95" y="203"/>
                </a:lnTo>
                <a:close/>
              </a:path>
            </a:pathLst>
          </a:custGeom>
          <a:solidFill>
            <a:srgbClr val="C0504D"/>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accent2">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24" name="Freeform 7"/>
          <p:cNvSpPr/>
          <p:nvPr/>
        </p:nvSpPr>
        <p:spPr bwMode="auto">
          <a:xfrm>
            <a:off x="3903189" y="3475343"/>
            <a:ext cx="1925572" cy="1925572"/>
          </a:xfrm>
          <a:custGeom>
            <a:avLst/>
            <a:gdLst>
              <a:gd name="T0" fmla="*/ 203 w 203"/>
              <a:gd name="T1" fmla="*/ 108 h 203"/>
              <a:gd name="T2" fmla="*/ 129 w 203"/>
              <a:gd name="T3" fmla="*/ 74 h 203"/>
              <a:gd name="T4" fmla="*/ 95 w 203"/>
              <a:gd name="T5" fmla="*/ 0 h 203"/>
              <a:gd name="T6" fmla="*/ 0 w 203"/>
              <a:gd name="T7" fmla="*/ 0 h 203"/>
              <a:gd name="T8" fmla="*/ 48 w 203"/>
              <a:gd name="T9" fmla="*/ 126 h 203"/>
              <a:gd name="T10" fmla="*/ 40 w 203"/>
              <a:gd name="T11" fmla="*/ 162 h 203"/>
              <a:gd name="T12" fmla="*/ 77 w 203"/>
              <a:gd name="T13" fmla="*/ 155 h 203"/>
              <a:gd name="T14" fmla="*/ 203 w 203"/>
              <a:gd name="T15" fmla="*/ 203 h 203"/>
              <a:gd name="T16" fmla="*/ 203 w 203"/>
              <a:gd name="T17" fmla="*/ 10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03">
                <a:moveTo>
                  <a:pt x="203" y="108"/>
                </a:moveTo>
                <a:cubicBezTo>
                  <a:pt x="176" y="105"/>
                  <a:pt x="150" y="94"/>
                  <a:pt x="129" y="74"/>
                </a:cubicBezTo>
                <a:cubicBezTo>
                  <a:pt x="109" y="53"/>
                  <a:pt x="98" y="27"/>
                  <a:pt x="95" y="0"/>
                </a:cubicBezTo>
                <a:cubicBezTo>
                  <a:pt x="0" y="0"/>
                  <a:pt x="0" y="0"/>
                  <a:pt x="0" y="0"/>
                </a:cubicBezTo>
                <a:cubicBezTo>
                  <a:pt x="2" y="45"/>
                  <a:pt x="18" y="89"/>
                  <a:pt x="48" y="126"/>
                </a:cubicBezTo>
                <a:cubicBezTo>
                  <a:pt x="40" y="162"/>
                  <a:pt x="40" y="162"/>
                  <a:pt x="40" y="162"/>
                </a:cubicBezTo>
                <a:cubicBezTo>
                  <a:pt x="77" y="155"/>
                  <a:pt x="77" y="155"/>
                  <a:pt x="77" y="155"/>
                </a:cubicBezTo>
                <a:cubicBezTo>
                  <a:pt x="114" y="185"/>
                  <a:pt x="158" y="201"/>
                  <a:pt x="203" y="203"/>
                </a:cubicBezTo>
                <a:lnTo>
                  <a:pt x="203" y="108"/>
                </a:lnTo>
                <a:close/>
              </a:path>
            </a:pathLst>
          </a:custGeom>
          <a:solidFill>
            <a:schemeClr val="accent5"/>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accent5">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25" name="Freeform 8"/>
          <p:cNvSpPr/>
          <p:nvPr/>
        </p:nvSpPr>
        <p:spPr bwMode="auto">
          <a:xfrm>
            <a:off x="6018818" y="1359714"/>
            <a:ext cx="1916819" cy="1925572"/>
          </a:xfrm>
          <a:custGeom>
            <a:avLst/>
            <a:gdLst>
              <a:gd name="T0" fmla="*/ 127 w 202"/>
              <a:gd name="T1" fmla="*/ 50 h 203"/>
              <a:gd name="T2" fmla="*/ 0 w 202"/>
              <a:gd name="T3" fmla="*/ 0 h 203"/>
              <a:gd name="T4" fmla="*/ 0 w 202"/>
              <a:gd name="T5" fmla="*/ 96 h 203"/>
              <a:gd name="T6" fmla="*/ 73 w 202"/>
              <a:gd name="T7" fmla="*/ 130 h 203"/>
              <a:gd name="T8" fmla="*/ 107 w 202"/>
              <a:gd name="T9" fmla="*/ 203 h 203"/>
              <a:gd name="T10" fmla="*/ 202 w 202"/>
              <a:gd name="T11" fmla="*/ 203 h 203"/>
              <a:gd name="T12" fmla="*/ 156 w 202"/>
              <a:gd name="T13" fmla="*/ 79 h 203"/>
              <a:gd name="T14" fmla="*/ 163 w 202"/>
              <a:gd name="T15" fmla="*/ 42 h 203"/>
              <a:gd name="T16" fmla="*/ 127 w 202"/>
              <a:gd name="T17" fmla="*/ 5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203">
                <a:moveTo>
                  <a:pt x="127" y="50"/>
                </a:moveTo>
                <a:cubicBezTo>
                  <a:pt x="90" y="19"/>
                  <a:pt x="45" y="3"/>
                  <a:pt x="0" y="0"/>
                </a:cubicBezTo>
                <a:cubicBezTo>
                  <a:pt x="0" y="96"/>
                  <a:pt x="0" y="96"/>
                  <a:pt x="0" y="96"/>
                </a:cubicBezTo>
                <a:cubicBezTo>
                  <a:pt x="26" y="98"/>
                  <a:pt x="53" y="109"/>
                  <a:pt x="73" y="130"/>
                </a:cubicBezTo>
                <a:cubicBezTo>
                  <a:pt x="94" y="150"/>
                  <a:pt x="105" y="177"/>
                  <a:pt x="107" y="203"/>
                </a:cubicBezTo>
                <a:cubicBezTo>
                  <a:pt x="202" y="203"/>
                  <a:pt x="202" y="203"/>
                  <a:pt x="202" y="203"/>
                </a:cubicBezTo>
                <a:cubicBezTo>
                  <a:pt x="200" y="159"/>
                  <a:pt x="185" y="115"/>
                  <a:pt x="156" y="79"/>
                </a:cubicBezTo>
                <a:cubicBezTo>
                  <a:pt x="163" y="42"/>
                  <a:pt x="163" y="42"/>
                  <a:pt x="163" y="42"/>
                </a:cubicBezTo>
                <a:lnTo>
                  <a:pt x="127" y="50"/>
                </a:lnTo>
                <a:close/>
              </a:path>
            </a:pathLst>
          </a:custGeom>
          <a:solidFill>
            <a:srgbClr val="4F81BD"/>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accent1">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26" name="Freeform 9"/>
          <p:cNvSpPr/>
          <p:nvPr/>
        </p:nvSpPr>
        <p:spPr bwMode="auto">
          <a:xfrm>
            <a:off x="6018818" y="3475343"/>
            <a:ext cx="1916819" cy="1925572"/>
          </a:xfrm>
          <a:custGeom>
            <a:avLst/>
            <a:gdLst>
              <a:gd name="T0" fmla="*/ 107 w 202"/>
              <a:gd name="T1" fmla="*/ 0 h 203"/>
              <a:gd name="T2" fmla="*/ 73 w 202"/>
              <a:gd name="T3" fmla="*/ 74 h 203"/>
              <a:gd name="T4" fmla="*/ 0 w 202"/>
              <a:gd name="T5" fmla="*/ 108 h 203"/>
              <a:gd name="T6" fmla="*/ 0 w 202"/>
              <a:gd name="T7" fmla="*/ 203 h 203"/>
              <a:gd name="T8" fmla="*/ 123 w 202"/>
              <a:gd name="T9" fmla="*/ 157 h 203"/>
              <a:gd name="T10" fmla="*/ 161 w 202"/>
              <a:gd name="T11" fmla="*/ 164 h 203"/>
              <a:gd name="T12" fmla="*/ 153 w 202"/>
              <a:gd name="T13" fmla="*/ 127 h 203"/>
              <a:gd name="T14" fmla="*/ 202 w 202"/>
              <a:gd name="T15" fmla="*/ 0 h 203"/>
              <a:gd name="T16" fmla="*/ 107 w 202"/>
              <a:gd name="T1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203">
                <a:moveTo>
                  <a:pt x="107" y="0"/>
                </a:moveTo>
                <a:cubicBezTo>
                  <a:pt x="105" y="27"/>
                  <a:pt x="93" y="53"/>
                  <a:pt x="73" y="74"/>
                </a:cubicBezTo>
                <a:cubicBezTo>
                  <a:pt x="53" y="94"/>
                  <a:pt x="26" y="105"/>
                  <a:pt x="0" y="108"/>
                </a:cubicBezTo>
                <a:cubicBezTo>
                  <a:pt x="0" y="203"/>
                  <a:pt x="0" y="203"/>
                  <a:pt x="0" y="203"/>
                </a:cubicBezTo>
                <a:cubicBezTo>
                  <a:pt x="44" y="201"/>
                  <a:pt x="87" y="186"/>
                  <a:pt x="123" y="157"/>
                </a:cubicBezTo>
                <a:cubicBezTo>
                  <a:pt x="161" y="164"/>
                  <a:pt x="161" y="164"/>
                  <a:pt x="161" y="164"/>
                </a:cubicBezTo>
                <a:cubicBezTo>
                  <a:pt x="153" y="127"/>
                  <a:pt x="153" y="127"/>
                  <a:pt x="153" y="127"/>
                </a:cubicBezTo>
                <a:cubicBezTo>
                  <a:pt x="184" y="90"/>
                  <a:pt x="200" y="46"/>
                  <a:pt x="202" y="0"/>
                </a:cubicBezTo>
                <a:lnTo>
                  <a:pt x="107" y="0"/>
                </a:lnTo>
                <a:close/>
              </a:path>
            </a:pathLst>
          </a:custGeom>
          <a:solidFill>
            <a:srgbClr val="F79646"/>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accent6">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27" name="TextBox 6"/>
          <p:cNvSpPr txBox="1"/>
          <p:nvPr/>
        </p:nvSpPr>
        <p:spPr>
          <a:xfrm>
            <a:off x="4477225" y="1984936"/>
            <a:ext cx="504056" cy="861774"/>
          </a:xfrm>
          <a:prstGeom prst="rect">
            <a:avLst/>
          </a:prstGeom>
          <a:noFill/>
        </p:spPr>
        <p:txBody>
          <a:bodyPr vert="horz" wrap="square" rtlCol="0">
            <a:spAutoFit/>
          </a:bodyPr>
          <a:lstStyle>
            <a:defPPr>
              <a:defRPr lang="zh-CN"/>
            </a:defPPr>
            <a:lvl1pPr algn="ctr">
              <a:defRPr sz="3500" b="1">
                <a:solidFill>
                  <a:srgbClr val="000000">
                    <a:lumMod val="65000"/>
                    <a:lumOff val="35000"/>
                  </a:srgbClr>
                </a:solidFill>
                <a:latin typeface="微软雅黑" panose="020B0503020204020204" charset="-122"/>
                <a:ea typeface="微软雅黑" panose="020B0503020204020204" charset="-122"/>
              </a:defRPr>
            </a:lvl1pPr>
          </a:lstStyle>
          <a:p>
            <a:r>
              <a:rPr lang="en-US" altLang="zh-CN" sz="5000" dirty="0">
                <a:solidFill>
                  <a:schemeClr val="bg1"/>
                </a:solidFill>
                <a:latin typeface="+mn-lt"/>
                <a:ea typeface="+mn-ea"/>
                <a:cs typeface="+mn-ea"/>
                <a:sym typeface="+mn-lt"/>
              </a:rPr>
              <a:t>S</a:t>
            </a:r>
            <a:endParaRPr lang="zh-CN" altLang="en-US" sz="5000" dirty="0">
              <a:solidFill>
                <a:schemeClr val="bg1"/>
              </a:solidFill>
              <a:latin typeface="+mn-lt"/>
              <a:ea typeface="+mn-ea"/>
              <a:cs typeface="+mn-ea"/>
              <a:sym typeface="+mn-lt"/>
            </a:endParaRPr>
          </a:p>
        </p:txBody>
      </p:sp>
      <p:sp>
        <p:nvSpPr>
          <p:cNvPr id="28" name="TextBox 7"/>
          <p:cNvSpPr txBox="1"/>
          <p:nvPr/>
        </p:nvSpPr>
        <p:spPr>
          <a:xfrm>
            <a:off x="6853489" y="1984936"/>
            <a:ext cx="504056" cy="861774"/>
          </a:xfrm>
          <a:prstGeom prst="rect">
            <a:avLst/>
          </a:prstGeom>
          <a:noFill/>
        </p:spPr>
        <p:txBody>
          <a:bodyPr vert="horz" wrap="square" rtlCol="0">
            <a:spAutoFit/>
          </a:bodyPr>
          <a:lstStyle>
            <a:defPPr>
              <a:defRPr lang="zh-CN"/>
            </a:defPPr>
            <a:lvl1pPr algn="ctr">
              <a:defRPr sz="3500" b="1">
                <a:solidFill>
                  <a:srgbClr val="000000">
                    <a:lumMod val="65000"/>
                    <a:lumOff val="35000"/>
                  </a:srgbClr>
                </a:solidFill>
                <a:latin typeface="微软雅黑" panose="020B0503020204020204" charset="-122"/>
                <a:ea typeface="微软雅黑" panose="020B0503020204020204" charset="-122"/>
              </a:defRPr>
            </a:lvl1pPr>
          </a:lstStyle>
          <a:p>
            <a:r>
              <a:rPr lang="en-US" altLang="zh-CN" sz="5000" dirty="0">
                <a:solidFill>
                  <a:schemeClr val="bg1"/>
                </a:solidFill>
                <a:latin typeface="+mn-lt"/>
                <a:ea typeface="+mn-ea"/>
                <a:cs typeface="+mn-ea"/>
                <a:sym typeface="+mn-lt"/>
              </a:rPr>
              <a:t>W</a:t>
            </a:r>
            <a:endParaRPr lang="zh-CN" altLang="en-US" sz="5000" dirty="0">
              <a:solidFill>
                <a:schemeClr val="bg1"/>
              </a:solidFill>
              <a:latin typeface="+mn-lt"/>
              <a:ea typeface="+mn-ea"/>
              <a:cs typeface="+mn-ea"/>
              <a:sym typeface="+mn-lt"/>
            </a:endParaRPr>
          </a:p>
        </p:txBody>
      </p:sp>
      <p:sp>
        <p:nvSpPr>
          <p:cNvPr id="29" name="TextBox 8"/>
          <p:cNvSpPr txBox="1"/>
          <p:nvPr/>
        </p:nvSpPr>
        <p:spPr>
          <a:xfrm>
            <a:off x="4477225" y="3954727"/>
            <a:ext cx="504056" cy="861774"/>
          </a:xfrm>
          <a:prstGeom prst="rect">
            <a:avLst/>
          </a:prstGeom>
          <a:noFill/>
        </p:spPr>
        <p:txBody>
          <a:bodyPr vert="horz" wrap="square" rtlCol="0">
            <a:spAutoFit/>
          </a:bodyPr>
          <a:lstStyle>
            <a:defPPr>
              <a:defRPr lang="zh-CN"/>
            </a:defPPr>
            <a:lvl1pPr algn="ctr">
              <a:defRPr sz="3500" b="1">
                <a:solidFill>
                  <a:srgbClr val="000000">
                    <a:lumMod val="65000"/>
                    <a:lumOff val="35000"/>
                  </a:srgbClr>
                </a:solidFill>
                <a:latin typeface="微软雅黑" panose="020B0503020204020204" charset="-122"/>
                <a:ea typeface="微软雅黑" panose="020B0503020204020204" charset="-122"/>
              </a:defRPr>
            </a:lvl1pPr>
          </a:lstStyle>
          <a:p>
            <a:r>
              <a:rPr lang="en-US" altLang="zh-CN" sz="5000" dirty="0">
                <a:solidFill>
                  <a:schemeClr val="bg1"/>
                </a:solidFill>
                <a:latin typeface="+mn-lt"/>
                <a:ea typeface="+mn-ea"/>
                <a:cs typeface="+mn-ea"/>
                <a:sym typeface="+mn-lt"/>
              </a:rPr>
              <a:t>O</a:t>
            </a:r>
            <a:endParaRPr lang="zh-CN" altLang="en-US" sz="5000" dirty="0">
              <a:solidFill>
                <a:schemeClr val="bg1"/>
              </a:solidFill>
              <a:latin typeface="+mn-lt"/>
              <a:ea typeface="+mn-ea"/>
              <a:cs typeface="+mn-ea"/>
              <a:sym typeface="+mn-lt"/>
            </a:endParaRPr>
          </a:p>
        </p:txBody>
      </p:sp>
      <p:sp>
        <p:nvSpPr>
          <p:cNvPr id="30" name="TextBox 9"/>
          <p:cNvSpPr txBox="1"/>
          <p:nvPr/>
        </p:nvSpPr>
        <p:spPr>
          <a:xfrm>
            <a:off x="6886002" y="3954727"/>
            <a:ext cx="504056" cy="861774"/>
          </a:xfrm>
          <a:prstGeom prst="rect">
            <a:avLst/>
          </a:prstGeom>
          <a:noFill/>
        </p:spPr>
        <p:txBody>
          <a:bodyPr vert="horz" wrap="square" rtlCol="0">
            <a:spAutoFit/>
          </a:bodyPr>
          <a:lstStyle>
            <a:defPPr>
              <a:defRPr lang="zh-CN"/>
            </a:defPPr>
            <a:lvl1pPr algn="ctr">
              <a:defRPr sz="3500" b="1">
                <a:solidFill>
                  <a:srgbClr val="000000">
                    <a:lumMod val="65000"/>
                    <a:lumOff val="35000"/>
                  </a:srgbClr>
                </a:solidFill>
                <a:latin typeface="微软雅黑" panose="020B0503020204020204" charset="-122"/>
                <a:ea typeface="微软雅黑" panose="020B0503020204020204" charset="-122"/>
              </a:defRPr>
            </a:lvl1pPr>
          </a:lstStyle>
          <a:p>
            <a:r>
              <a:rPr lang="en-US" altLang="zh-CN" sz="5000" dirty="0">
                <a:solidFill>
                  <a:schemeClr val="bg1"/>
                </a:solidFill>
                <a:latin typeface="+mn-lt"/>
                <a:ea typeface="+mn-ea"/>
                <a:cs typeface="+mn-ea"/>
                <a:sym typeface="+mn-lt"/>
              </a:rPr>
              <a:t>T</a:t>
            </a:r>
            <a:endParaRPr lang="zh-CN" altLang="en-US" sz="5000" dirty="0">
              <a:solidFill>
                <a:schemeClr val="bg1"/>
              </a:solidFill>
              <a:latin typeface="+mn-lt"/>
              <a:ea typeface="+mn-ea"/>
              <a:cs typeface="+mn-ea"/>
              <a:sym typeface="+mn-lt"/>
            </a:endParaRPr>
          </a:p>
        </p:txBody>
      </p:sp>
      <p:sp>
        <p:nvSpPr>
          <p:cNvPr id="31" name="文本框 52"/>
          <p:cNvSpPr txBox="1"/>
          <p:nvPr/>
        </p:nvSpPr>
        <p:spPr>
          <a:xfrm>
            <a:off x="1315724" y="1614614"/>
            <a:ext cx="2046095" cy="400110"/>
          </a:xfrm>
          <a:prstGeom prst="rect">
            <a:avLst/>
          </a:prstGeom>
          <a:noFill/>
        </p:spPr>
        <p:txBody>
          <a:bodyPr vert="horz" wrap="square" rtlCol="0">
            <a:spAutoFit/>
          </a:bodyPr>
          <a:lstStyle/>
          <a:p>
            <a:pPr algn="r"/>
            <a:r>
              <a:rPr lang="zh-CN" altLang="en-US" sz="2000" b="1" dirty="0">
                <a:solidFill>
                  <a:srgbClr val="C0504D"/>
                </a:solidFill>
                <a:latin typeface="+mn-lt"/>
                <a:ea typeface="+mn-ea"/>
                <a:cs typeface="+mn-ea"/>
                <a:sym typeface="+mn-lt"/>
              </a:rPr>
              <a:t>优势</a:t>
            </a:r>
            <a:r>
              <a:rPr lang="en-US" altLang="zh-CN" sz="2000" b="1" dirty="0">
                <a:solidFill>
                  <a:srgbClr val="C0504D"/>
                </a:solidFill>
                <a:latin typeface="+mn-lt"/>
                <a:ea typeface="+mn-ea"/>
                <a:cs typeface="+mn-ea"/>
                <a:sym typeface="+mn-lt"/>
              </a:rPr>
              <a:t>(Strengths)</a:t>
            </a:r>
            <a:endParaRPr lang="zh-CN" altLang="en-US" sz="2000" b="1" dirty="0">
              <a:solidFill>
                <a:srgbClr val="C0504D"/>
              </a:solidFill>
              <a:latin typeface="+mn-lt"/>
              <a:ea typeface="+mn-ea"/>
              <a:cs typeface="+mn-ea"/>
              <a:sym typeface="+mn-lt"/>
            </a:endParaRPr>
          </a:p>
        </p:txBody>
      </p:sp>
      <p:sp>
        <p:nvSpPr>
          <p:cNvPr id="32" name="文本框 52"/>
          <p:cNvSpPr txBox="1"/>
          <p:nvPr/>
        </p:nvSpPr>
        <p:spPr>
          <a:xfrm>
            <a:off x="734695" y="1985010"/>
            <a:ext cx="3124200" cy="1198880"/>
          </a:xfrm>
          <a:prstGeom prst="rect">
            <a:avLst/>
          </a:prstGeom>
          <a:noFill/>
        </p:spPr>
        <p:txBody>
          <a:bodyPr vert="horz" wrap="square" rtlCol="0">
            <a:spAutoFit/>
          </a:bodyPr>
          <a:lstStyle/>
          <a:p>
            <a:pPr marL="0" indent="0">
              <a:lnSpc>
                <a:spcPct val="150000"/>
              </a:lnSpc>
              <a:buNone/>
            </a:pPr>
            <a:r>
              <a:rPr lang="zh-CN" altLang="en-US" sz="1200" dirty="0" smtClean="0">
                <a:sym typeface="+mn-ea"/>
              </a:rPr>
              <a:t>从人员技术来讲，各方面的开发知识有待学习。小组成员都有一定的</a:t>
            </a:r>
            <a:r>
              <a:rPr lang="en-US" altLang="zh-CN" sz="1200" dirty="0" smtClean="0">
                <a:sym typeface="+mn-ea"/>
              </a:rPr>
              <a:t>web</a:t>
            </a:r>
            <a:r>
              <a:rPr lang="zh-CN" altLang="en-US" sz="1200" dirty="0" smtClean="0">
                <a:sym typeface="+mn-ea"/>
              </a:rPr>
              <a:t>开发基础。且网上和书上有不少开发案例，后期具体实现应该不是问题。</a:t>
            </a:r>
            <a:endParaRPr lang="zh-CN" altLang="en-US" sz="1200" dirty="0">
              <a:latin typeface="微软雅黑" panose="020B0503020204020204" charset="-122"/>
              <a:ea typeface="微软雅黑" panose="020B0503020204020204" charset="-122"/>
            </a:endParaRPr>
          </a:p>
        </p:txBody>
      </p:sp>
      <p:sp>
        <p:nvSpPr>
          <p:cNvPr id="33" name="文本框 52"/>
          <p:cNvSpPr txBox="1"/>
          <p:nvPr/>
        </p:nvSpPr>
        <p:spPr>
          <a:xfrm>
            <a:off x="7838741" y="1359344"/>
            <a:ext cx="2507948" cy="400110"/>
          </a:xfrm>
          <a:prstGeom prst="rect">
            <a:avLst/>
          </a:prstGeom>
          <a:noFill/>
        </p:spPr>
        <p:txBody>
          <a:bodyPr vert="horz" wrap="square" rtlCol="0">
            <a:spAutoFit/>
          </a:bodyPr>
          <a:lstStyle/>
          <a:p>
            <a:r>
              <a:rPr lang="zh-CN" altLang="en-US" sz="2000" b="1" dirty="0">
                <a:solidFill>
                  <a:srgbClr val="4F81BD"/>
                </a:solidFill>
                <a:latin typeface="+mn-lt"/>
                <a:ea typeface="+mn-ea"/>
                <a:cs typeface="+mn-ea"/>
                <a:sym typeface="+mn-lt"/>
              </a:rPr>
              <a:t>劣势</a:t>
            </a:r>
            <a:r>
              <a:rPr lang="en-US" altLang="zh-CN" sz="2000" b="1" dirty="0">
                <a:solidFill>
                  <a:srgbClr val="4F81BD"/>
                </a:solidFill>
                <a:latin typeface="+mn-lt"/>
                <a:ea typeface="+mn-ea"/>
                <a:cs typeface="+mn-ea"/>
                <a:sym typeface="+mn-lt"/>
              </a:rPr>
              <a:t>(Weaknesses)</a:t>
            </a:r>
            <a:endParaRPr lang="zh-CN" altLang="en-US" sz="2000" b="1" dirty="0">
              <a:solidFill>
                <a:srgbClr val="4F81BD"/>
              </a:solidFill>
              <a:latin typeface="+mn-lt"/>
              <a:ea typeface="+mn-ea"/>
              <a:cs typeface="+mn-ea"/>
              <a:sym typeface="+mn-lt"/>
            </a:endParaRPr>
          </a:p>
        </p:txBody>
      </p:sp>
      <p:sp>
        <p:nvSpPr>
          <p:cNvPr id="34" name="文本框 52"/>
          <p:cNvSpPr txBox="1"/>
          <p:nvPr/>
        </p:nvSpPr>
        <p:spPr>
          <a:xfrm>
            <a:off x="7943850" y="1873250"/>
            <a:ext cx="2425700" cy="922020"/>
          </a:xfrm>
          <a:prstGeom prst="rect">
            <a:avLst/>
          </a:prstGeom>
          <a:noFill/>
        </p:spPr>
        <p:txBody>
          <a:bodyPr vert="horz" wrap="square" rtlCol="0">
            <a:spAutoFit/>
          </a:bodyPr>
          <a:lstStyle/>
          <a:p>
            <a:pPr marL="0" indent="0">
              <a:lnSpc>
                <a:spcPct val="150000"/>
              </a:lnSpc>
              <a:buNone/>
            </a:pPr>
            <a:r>
              <a:rPr lang="zh-CN" altLang="en-US" sz="1200" dirty="0">
                <a:latin typeface="微软雅黑" panose="020B0503020204020204" charset="-122"/>
                <a:ea typeface="微软雅黑" panose="020B0503020204020204" charset="-122"/>
              </a:rPr>
              <a:t>网站的简约风格较难制作，尤其小组三名男生，审美上可能偏差较</a:t>
            </a:r>
          </a:p>
        </p:txBody>
      </p:sp>
      <p:sp>
        <p:nvSpPr>
          <p:cNvPr id="35" name="文本框 52"/>
          <p:cNvSpPr txBox="1"/>
          <p:nvPr/>
        </p:nvSpPr>
        <p:spPr>
          <a:xfrm>
            <a:off x="1452889" y="4416391"/>
            <a:ext cx="2664296" cy="400110"/>
          </a:xfrm>
          <a:prstGeom prst="rect">
            <a:avLst/>
          </a:prstGeom>
          <a:noFill/>
        </p:spPr>
        <p:txBody>
          <a:bodyPr vert="horz" wrap="square" rtlCol="0">
            <a:spAutoFit/>
          </a:bodyPr>
          <a:lstStyle/>
          <a:p>
            <a:pPr algn="r"/>
            <a:r>
              <a:rPr lang="zh-CN" altLang="en-US" sz="2000" b="1" dirty="0">
                <a:solidFill>
                  <a:srgbClr val="4BACC6"/>
                </a:solidFill>
                <a:latin typeface="+mn-lt"/>
                <a:ea typeface="+mn-ea"/>
                <a:cs typeface="+mn-ea"/>
                <a:sym typeface="+mn-lt"/>
              </a:rPr>
              <a:t>机会</a:t>
            </a:r>
            <a:r>
              <a:rPr lang="en-US" altLang="zh-CN" sz="2000" b="1" dirty="0">
                <a:solidFill>
                  <a:srgbClr val="4BACC6"/>
                </a:solidFill>
                <a:latin typeface="+mn-lt"/>
                <a:ea typeface="+mn-ea"/>
                <a:cs typeface="+mn-ea"/>
                <a:sym typeface="+mn-lt"/>
              </a:rPr>
              <a:t>(Opportunities)</a:t>
            </a:r>
            <a:endParaRPr lang="zh-CN" altLang="en-US" sz="2000" b="1" dirty="0">
              <a:solidFill>
                <a:srgbClr val="4BACC6"/>
              </a:solidFill>
              <a:latin typeface="+mn-lt"/>
              <a:ea typeface="+mn-ea"/>
              <a:cs typeface="+mn-ea"/>
              <a:sym typeface="+mn-lt"/>
            </a:endParaRPr>
          </a:p>
        </p:txBody>
      </p:sp>
      <p:sp>
        <p:nvSpPr>
          <p:cNvPr id="36" name="文本框 52"/>
          <p:cNvSpPr txBox="1"/>
          <p:nvPr/>
        </p:nvSpPr>
        <p:spPr>
          <a:xfrm>
            <a:off x="1887220" y="4785360"/>
            <a:ext cx="2229485" cy="645160"/>
          </a:xfrm>
          <a:prstGeom prst="rect">
            <a:avLst/>
          </a:prstGeom>
          <a:noFill/>
        </p:spPr>
        <p:txBody>
          <a:bodyPr vert="horz" wrap="square" rtlCol="0">
            <a:spAutoFit/>
          </a:bodyPr>
          <a:lstStyle/>
          <a:p>
            <a:pPr marL="0" indent="0">
              <a:lnSpc>
                <a:spcPct val="150000"/>
              </a:lnSpc>
              <a:buNone/>
            </a:pPr>
            <a:r>
              <a:rPr lang="zh-CN" altLang="en-US" sz="1200" dirty="0">
                <a:latin typeface="微软雅黑" panose="020B0503020204020204" charset="-122"/>
                <a:ea typeface="微软雅黑" panose="020B0503020204020204" charset="-122"/>
              </a:rPr>
              <a:t>目前没有类似的书评平台</a:t>
            </a:r>
          </a:p>
          <a:p>
            <a:pPr marL="0" indent="0">
              <a:lnSpc>
                <a:spcPct val="150000"/>
              </a:lnSpc>
              <a:buNone/>
            </a:pPr>
            <a:r>
              <a:rPr lang="zh-CN" altLang="en-US" sz="1200" dirty="0">
                <a:latin typeface="微软雅黑" panose="020B0503020204020204" charset="-122"/>
                <a:ea typeface="微软雅黑" panose="020B0503020204020204" charset="-122"/>
              </a:rPr>
              <a:t>文学类行业对书籍交流有刚需</a:t>
            </a:r>
          </a:p>
        </p:txBody>
      </p:sp>
      <p:sp>
        <p:nvSpPr>
          <p:cNvPr id="37" name="文本框 52"/>
          <p:cNvSpPr txBox="1"/>
          <p:nvPr/>
        </p:nvSpPr>
        <p:spPr>
          <a:xfrm>
            <a:off x="7861601" y="4385614"/>
            <a:ext cx="2507948" cy="400110"/>
          </a:xfrm>
          <a:prstGeom prst="rect">
            <a:avLst/>
          </a:prstGeom>
          <a:noFill/>
        </p:spPr>
        <p:txBody>
          <a:bodyPr vert="horz" wrap="square" rtlCol="0">
            <a:spAutoFit/>
          </a:bodyPr>
          <a:lstStyle/>
          <a:p>
            <a:r>
              <a:rPr lang="zh-CN" altLang="en-US" sz="2000" b="1" dirty="0">
                <a:solidFill>
                  <a:srgbClr val="4F81BD"/>
                </a:solidFill>
                <a:latin typeface="+mn-lt"/>
                <a:ea typeface="+mn-ea"/>
                <a:cs typeface="+mn-ea"/>
                <a:sym typeface="+mn-lt"/>
              </a:rPr>
              <a:t>威胁</a:t>
            </a:r>
            <a:r>
              <a:rPr lang="en-US" altLang="zh-CN" sz="2000" b="1" dirty="0">
                <a:solidFill>
                  <a:srgbClr val="4F81BD"/>
                </a:solidFill>
                <a:latin typeface="+mn-lt"/>
                <a:ea typeface="+mn-ea"/>
                <a:cs typeface="+mn-ea"/>
                <a:sym typeface="+mn-lt"/>
              </a:rPr>
              <a:t>(Threats)</a:t>
            </a:r>
            <a:endParaRPr lang="zh-CN" altLang="en-US" sz="2000" b="1" dirty="0">
              <a:solidFill>
                <a:srgbClr val="4F81BD"/>
              </a:solidFill>
              <a:latin typeface="+mn-lt"/>
              <a:ea typeface="+mn-ea"/>
              <a:cs typeface="+mn-ea"/>
              <a:sym typeface="+mn-lt"/>
            </a:endParaRPr>
          </a:p>
        </p:txBody>
      </p:sp>
      <p:sp>
        <p:nvSpPr>
          <p:cNvPr id="38" name="文本框 52"/>
          <p:cNvSpPr txBox="1"/>
          <p:nvPr/>
        </p:nvSpPr>
        <p:spPr>
          <a:xfrm>
            <a:off x="7920990" y="4756150"/>
            <a:ext cx="1902460" cy="922020"/>
          </a:xfrm>
          <a:prstGeom prst="rect">
            <a:avLst/>
          </a:prstGeom>
          <a:noFill/>
        </p:spPr>
        <p:txBody>
          <a:bodyPr vert="horz" wrap="square" rtlCol="0">
            <a:spAutoFit/>
          </a:bodyPr>
          <a:lstStyle/>
          <a:p>
            <a:pPr marL="0" indent="0">
              <a:lnSpc>
                <a:spcPct val="150000"/>
              </a:lnSpc>
              <a:buNone/>
            </a:pPr>
            <a:r>
              <a:rPr lang="zh-CN" altLang="en-US" sz="1200" dirty="0">
                <a:latin typeface="微软雅黑" panose="020B0503020204020204" charset="-122"/>
                <a:ea typeface="微软雅黑" panose="020B0503020204020204" charset="-122"/>
              </a:rPr>
              <a:t>网页产品如今受到移动端冲击</a:t>
            </a:r>
          </a:p>
          <a:p>
            <a:pPr marL="0" indent="0">
              <a:lnSpc>
                <a:spcPct val="150000"/>
              </a:lnSpc>
              <a:buNone/>
            </a:pPr>
            <a:r>
              <a:rPr lang="zh-CN" altLang="en-US" sz="1200" dirty="0">
                <a:latin typeface="微软雅黑" panose="020B0503020204020204" charset="-122"/>
                <a:ea typeface="微软雅黑" panose="020B0503020204020204" charset="-122"/>
              </a:rPr>
              <a:t>市场需求量不大</a:t>
            </a:r>
          </a:p>
        </p:txBody>
      </p:sp>
      <p:sp>
        <p:nvSpPr>
          <p:cNvPr id="39" name="TextBox 18"/>
          <p:cNvSpPr txBox="1"/>
          <p:nvPr/>
        </p:nvSpPr>
        <p:spPr>
          <a:xfrm>
            <a:off x="5182345" y="3041094"/>
            <a:ext cx="1474136" cy="1323439"/>
          </a:xfrm>
          <a:prstGeom prst="rect">
            <a:avLst/>
          </a:prstGeom>
          <a:noFill/>
        </p:spPr>
        <p:txBody>
          <a:bodyPr vert="horz" wrap="square" rtlCol="0">
            <a:spAutoFit/>
          </a:bodyPr>
          <a:lstStyle>
            <a:defPPr>
              <a:defRPr lang="zh-CN"/>
            </a:defPPr>
            <a:lvl1pPr algn="ctr">
              <a:defRPr sz="3500" b="1">
                <a:solidFill>
                  <a:srgbClr val="000000">
                    <a:lumMod val="65000"/>
                    <a:lumOff val="35000"/>
                  </a:srgbClr>
                </a:solidFill>
                <a:latin typeface="微软雅黑" panose="020B0503020204020204" charset="-122"/>
                <a:ea typeface="微软雅黑" panose="020B0503020204020204" charset="-122"/>
              </a:defRPr>
            </a:lvl1pPr>
          </a:lstStyle>
          <a:p>
            <a:r>
              <a:rPr lang="en-US" altLang="zh-CN" sz="4000" b="0" dirty="0">
                <a:solidFill>
                  <a:srgbClr val="595959"/>
                </a:solidFill>
                <a:latin typeface="+mn-lt"/>
                <a:ea typeface="+mn-ea"/>
                <a:cs typeface="+mn-ea"/>
                <a:sym typeface="+mn-lt"/>
              </a:rPr>
              <a:t>SWOT</a:t>
            </a:r>
            <a:endParaRPr lang="zh-CN" altLang="en-US" sz="4000" b="0" dirty="0">
              <a:solidFill>
                <a:srgbClr val="595959"/>
              </a:solidFill>
              <a:latin typeface="+mn-lt"/>
              <a:ea typeface="+mn-ea"/>
              <a:cs typeface="+mn-ea"/>
              <a:sym typeface="+mn-lt"/>
            </a:endParaRPr>
          </a:p>
        </p:txBody>
      </p:sp>
      <p:sp>
        <p:nvSpPr>
          <p:cNvPr id="40" name="椭圆 39"/>
          <p:cNvSpPr/>
          <p:nvPr>
            <p:custDataLst>
              <p:tags r:id="rId2"/>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41" name="TextBox 2"/>
          <p:cNvSpPr txBox="1"/>
          <p:nvPr>
            <p:custDataLst>
              <p:tags r:id="rId3"/>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p>
        </p:txBody>
      </p:sp>
      <p:sp>
        <p:nvSpPr>
          <p:cNvPr id="42" name="标题 41"/>
          <p:cNvSpPr>
            <a:spLocks noGrp="1"/>
          </p:cNvSpPr>
          <p:nvPr>
            <p:ph type="title"/>
            <p:custDataLst>
              <p:tags r:id="rId4"/>
            </p:custDataLst>
          </p:nvPr>
        </p:nvSpPr>
        <p:spPr>
          <a:xfrm>
            <a:off x="1618615" y="267970"/>
            <a:ext cx="3617595" cy="835660"/>
          </a:xfrm>
        </p:spPr>
        <p:txBody>
          <a:bodyPr>
            <a:normAutofit fontScale="90000"/>
          </a:bodyPr>
          <a:lstStyle/>
          <a:p>
            <a:pPr algn="l"/>
            <a:r>
              <a:rPr lang="zh-CN" altLang="en-US"/>
              <a:t>可行性分析</a:t>
            </a:r>
          </a:p>
        </p:txBody>
      </p:sp>
      <p:sp>
        <p:nvSpPr>
          <p:cNvPr id="43" name="文本框 42"/>
          <p:cNvSpPr txBox="1"/>
          <p:nvPr/>
        </p:nvSpPr>
        <p:spPr>
          <a:xfrm>
            <a:off x="6656070" y="394335"/>
            <a:ext cx="1697990" cy="583565"/>
          </a:xfrm>
          <a:prstGeom prst="rect">
            <a:avLst/>
          </a:prstGeom>
          <a:noFill/>
        </p:spPr>
        <p:txBody>
          <a:bodyPr wrap="none" rtlCol="0">
            <a:spAutoFit/>
          </a:bodyPr>
          <a:lstStyle/>
          <a:p>
            <a:r>
              <a:rPr lang="en-US" altLang="zh-CN" sz="3200"/>
              <a:t>web</a:t>
            </a:r>
            <a:r>
              <a:rPr lang="zh-CN" altLang="en-US" sz="3200"/>
              <a:t>实现</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230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9" fill="hold" grpId="0" nodeType="withEffect">
                                  <p:stCondLst>
                                    <p:cond delay="230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0-#ppt_w/2"/>
                                          </p:val>
                                        </p:tav>
                                        <p:tav tm="100000">
                                          <p:val>
                                            <p:strVal val="#ppt_x"/>
                                          </p:val>
                                        </p:tav>
                                      </p:tavLst>
                                    </p:anim>
                                    <p:anim calcmode="lin" valueType="num">
                                      <p:cBhvr additive="base">
                                        <p:cTn id="12" dur="50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80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1+#ppt_w/2"/>
                                          </p:val>
                                        </p:tav>
                                        <p:tav tm="100000">
                                          <p:val>
                                            <p:strVal val="#ppt_x"/>
                                          </p:val>
                                        </p:tav>
                                      </p:tavLst>
                                    </p:anim>
                                    <p:anim calcmode="lin" valueType="num">
                                      <p:cBhvr additive="base">
                                        <p:cTn id="16" dur="500" fill="hold"/>
                                        <p:tgtEl>
                                          <p:spTgt spid="24"/>
                                        </p:tgtEl>
                                        <p:attrNameLst>
                                          <p:attrName>ppt_y</p:attrName>
                                        </p:attrNameLst>
                                      </p:cBhvr>
                                      <p:tavLst>
                                        <p:tav tm="0">
                                          <p:val>
                                            <p:strVal val="0-#ppt_h/2"/>
                                          </p:val>
                                        </p:tav>
                                        <p:tav tm="100000">
                                          <p:val>
                                            <p:strVal val="#ppt_y"/>
                                          </p:val>
                                        </p:tav>
                                      </p:tavLst>
                                    </p:anim>
                                  </p:childTnLst>
                                </p:cTn>
                              </p:par>
                              <p:par>
                                <p:cTn id="17" presetID="2" presetClass="entr" presetSubtype="12" fill="hold" grpId="0" nodeType="withEffect">
                                  <p:stCondLst>
                                    <p:cond delay="280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0-#ppt_w/2"/>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par>
                                <p:cTn id="21" presetID="10" presetClass="entr" presetSubtype="0" fill="hold" grpId="0" nodeType="withEffect">
                                  <p:stCondLst>
                                    <p:cond delay="330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8" presetClass="emph" presetSubtype="0" fill="hold" grpId="1" nodeType="withEffect">
                                  <p:stCondLst>
                                    <p:cond delay="3300"/>
                                  </p:stCondLst>
                                  <p:childTnLst>
                                    <p:animRot by="43200000">
                                      <p:cBhvr>
                                        <p:cTn id="25" dur="2000" fill="hold"/>
                                        <p:tgtEl>
                                          <p:spTgt spid="22"/>
                                        </p:tgtEl>
                                        <p:attrNameLst>
                                          <p:attrName>r</p:attrName>
                                        </p:attrNameLst>
                                      </p:cBhvr>
                                    </p:animRot>
                                  </p:childTnLst>
                                </p:cTn>
                              </p:par>
                              <p:par>
                                <p:cTn id="26" presetID="41" presetClass="entr" presetSubtype="0" fill="hold" grpId="0" nodeType="withEffect">
                                  <p:stCondLst>
                                    <p:cond delay="3300"/>
                                  </p:stCondLst>
                                  <p:iterate type="lt">
                                    <p:tmPct val="10000"/>
                                  </p:iterate>
                                  <p:childTnLst>
                                    <p:set>
                                      <p:cBhvr>
                                        <p:cTn id="27" dur="1" fill="hold">
                                          <p:stCondLst>
                                            <p:cond delay="0"/>
                                          </p:stCondLst>
                                        </p:cTn>
                                        <p:tgtEl>
                                          <p:spTgt spid="39"/>
                                        </p:tgtEl>
                                        <p:attrNameLst>
                                          <p:attrName>style.visibility</p:attrName>
                                        </p:attrNameLst>
                                      </p:cBhvr>
                                      <p:to>
                                        <p:strVal val="visible"/>
                                      </p:to>
                                    </p:set>
                                    <p:anim calcmode="lin" valueType="num">
                                      <p:cBhvr>
                                        <p:cTn id="28"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9"/>
                                        </p:tgtEl>
                                        <p:attrNameLst>
                                          <p:attrName>ppt_y</p:attrName>
                                        </p:attrNameLst>
                                      </p:cBhvr>
                                      <p:tavLst>
                                        <p:tav tm="0">
                                          <p:val>
                                            <p:strVal val="#ppt_y"/>
                                          </p:val>
                                        </p:tav>
                                        <p:tav tm="100000">
                                          <p:val>
                                            <p:strVal val="#ppt_y"/>
                                          </p:val>
                                        </p:tav>
                                      </p:tavLst>
                                    </p:anim>
                                    <p:anim calcmode="lin" valueType="num">
                                      <p:cBhvr>
                                        <p:cTn id="30"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39"/>
                                        </p:tgtEl>
                                      </p:cBhvr>
                                    </p:animEffect>
                                  </p:childTnLst>
                                </p:cTn>
                              </p:par>
                              <p:par>
                                <p:cTn id="33" presetID="10" presetClass="entr" presetSubtype="0" fill="hold" grpId="1" nodeType="withEffect">
                                  <p:stCondLst>
                                    <p:cond delay="390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par>
                                <p:cTn id="36" presetID="10" presetClass="entr" presetSubtype="0" fill="hold" grpId="1" nodeType="withEffect">
                                  <p:stCondLst>
                                    <p:cond delay="390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par>
                                <p:cTn id="39" presetID="10" presetClass="entr" presetSubtype="0" fill="hold" grpId="1" nodeType="withEffect">
                                  <p:stCondLst>
                                    <p:cond delay="390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par>
                                <p:cTn id="42" presetID="10" presetClass="entr" presetSubtype="0" fill="hold" grpId="1" nodeType="withEffect">
                                  <p:stCondLst>
                                    <p:cond delay="390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par>
                                <p:cTn id="45" presetID="42" presetClass="path" presetSubtype="0" accel="50000" decel="50000" fill="hold" grpId="0" nodeType="withEffect">
                                  <p:stCondLst>
                                    <p:cond delay="3900"/>
                                  </p:stCondLst>
                                  <p:childTnLst>
                                    <p:animMotion origin="layout" path="M 2.61657E-6 -3.98521E-6 L 0.11004 0.14453 " pathEditMode="relative" rAng="0" ptsTypes="AA">
                                      <p:cBhvr>
                                        <p:cTn id="46" dur="1000" spd="-100000" fill="hold"/>
                                        <p:tgtEl>
                                          <p:spTgt spid="27"/>
                                        </p:tgtEl>
                                        <p:attrNameLst>
                                          <p:attrName>ppt_x</p:attrName>
                                          <p:attrName>ppt_y</p:attrName>
                                        </p:attrNameLst>
                                      </p:cBhvr>
                                      <p:rCtr x="5495" y="7226"/>
                                    </p:animMotion>
                                  </p:childTnLst>
                                </p:cTn>
                              </p:par>
                              <p:par>
                                <p:cTn id="47" presetID="42" presetClass="path" presetSubtype="0" accel="50000" decel="50000" fill="hold" grpId="0" nodeType="withEffect">
                                  <p:stCondLst>
                                    <p:cond delay="3900"/>
                                  </p:stCondLst>
                                  <p:childTnLst>
                                    <p:animMotion origin="layout" path="M -2.10573E-6 -3.98521E-6 L -0.11226 0.14453 " pathEditMode="relative" rAng="0" ptsTypes="AA">
                                      <p:cBhvr>
                                        <p:cTn id="48" dur="1000" spd="-100000" fill="hold"/>
                                        <p:tgtEl>
                                          <p:spTgt spid="28"/>
                                        </p:tgtEl>
                                        <p:attrNameLst>
                                          <p:attrName>ppt_x</p:attrName>
                                          <p:attrName>ppt_y</p:attrName>
                                        </p:attrNameLst>
                                      </p:cBhvr>
                                      <p:rCtr x="-5613" y="7226"/>
                                    </p:animMotion>
                                  </p:childTnLst>
                                </p:cTn>
                              </p:par>
                              <p:par>
                                <p:cTn id="49" presetID="42" presetClass="path" presetSubtype="0" accel="50000" decel="50000" fill="hold" grpId="0" nodeType="withEffect">
                                  <p:stCondLst>
                                    <p:cond delay="3900"/>
                                  </p:stCondLst>
                                  <p:childTnLst>
                                    <p:animMotion origin="layout" path="M 2.61657E-6 -3.45814E-6 L 0.11004 -0.15144 " pathEditMode="relative" rAng="0" ptsTypes="AA">
                                      <p:cBhvr>
                                        <p:cTn id="50" dur="1000" spd="-100000" fill="hold"/>
                                        <p:tgtEl>
                                          <p:spTgt spid="29"/>
                                        </p:tgtEl>
                                        <p:attrNameLst>
                                          <p:attrName>ppt_x</p:attrName>
                                          <p:attrName>ppt_y</p:attrName>
                                        </p:attrNameLst>
                                      </p:cBhvr>
                                      <p:rCtr x="5495" y="-7584"/>
                                    </p:animMotion>
                                  </p:childTnLst>
                                </p:cTn>
                              </p:par>
                              <p:par>
                                <p:cTn id="51" presetID="42" presetClass="path" presetSubtype="0" accel="50000" decel="50000" fill="hold" grpId="0" nodeType="withEffect">
                                  <p:stCondLst>
                                    <p:cond delay="3900"/>
                                  </p:stCondLst>
                                  <p:childTnLst>
                                    <p:animMotion origin="layout" path="M -2.1087E-6 -3.45814E-6 L -0.11523 -0.15144 " pathEditMode="relative" rAng="0" ptsTypes="AA">
                                      <p:cBhvr>
                                        <p:cTn id="52" dur="1000" spd="-100000" fill="hold"/>
                                        <p:tgtEl>
                                          <p:spTgt spid="30"/>
                                        </p:tgtEl>
                                        <p:attrNameLst>
                                          <p:attrName>ppt_x</p:attrName>
                                          <p:attrName>ppt_y</p:attrName>
                                        </p:attrNameLst>
                                      </p:cBhvr>
                                      <p:rCtr x="-5762" y="-7584"/>
                                    </p:animMotion>
                                  </p:childTnLst>
                                </p:cTn>
                              </p:par>
                              <p:par>
                                <p:cTn id="53" presetID="47" presetClass="entr" presetSubtype="0" fill="hold" grpId="0" nodeType="withEffect">
                                  <p:stCondLst>
                                    <p:cond delay="490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1000"/>
                                        <p:tgtEl>
                                          <p:spTgt spid="31"/>
                                        </p:tgtEl>
                                      </p:cBhvr>
                                    </p:animEffect>
                                    <p:anim calcmode="lin" valueType="num">
                                      <p:cBhvr>
                                        <p:cTn id="56" dur="1000" fill="hold"/>
                                        <p:tgtEl>
                                          <p:spTgt spid="31"/>
                                        </p:tgtEl>
                                        <p:attrNameLst>
                                          <p:attrName>ppt_x</p:attrName>
                                        </p:attrNameLst>
                                      </p:cBhvr>
                                      <p:tavLst>
                                        <p:tav tm="0">
                                          <p:val>
                                            <p:strVal val="#ppt_x"/>
                                          </p:val>
                                        </p:tav>
                                        <p:tav tm="100000">
                                          <p:val>
                                            <p:strVal val="#ppt_x"/>
                                          </p:val>
                                        </p:tav>
                                      </p:tavLst>
                                    </p:anim>
                                    <p:anim calcmode="lin" valueType="num">
                                      <p:cBhvr>
                                        <p:cTn id="57" dur="1000" fill="hold"/>
                                        <p:tgtEl>
                                          <p:spTgt spid="31"/>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490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1000"/>
                                        <p:tgtEl>
                                          <p:spTgt spid="33"/>
                                        </p:tgtEl>
                                      </p:cBhvr>
                                    </p:animEffect>
                                    <p:anim calcmode="lin" valueType="num">
                                      <p:cBhvr>
                                        <p:cTn id="61" dur="1000" fill="hold"/>
                                        <p:tgtEl>
                                          <p:spTgt spid="33"/>
                                        </p:tgtEl>
                                        <p:attrNameLst>
                                          <p:attrName>ppt_x</p:attrName>
                                        </p:attrNameLst>
                                      </p:cBhvr>
                                      <p:tavLst>
                                        <p:tav tm="0">
                                          <p:val>
                                            <p:strVal val="#ppt_x"/>
                                          </p:val>
                                        </p:tav>
                                        <p:tav tm="100000">
                                          <p:val>
                                            <p:strVal val="#ppt_x"/>
                                          </p:val>
                                        </p:tav>
                                      </p:tavLst>
                                    </p:anim>
                                    <p:anim calcmode="lin" valueType="num">
                                      <p:cBhvr>
                                        <p:cTn id="62" dur="1000" fill="hold"/>
                                        <p:tgtEl>
                                          <p:spTgt spid="33"/>
                                        </p:tgtEl>
                                        <p:attrNameLst>
                                          <p:attrName>ppt_y</p:attrName>
                                        </p:attrNameLst>
                                      </p:cBhvr>
                                      <p:tavLst>
                                        <p:tav tm="0">
                                          <p:val>
                                            <p:strVal val="#ppt_y-.1"/>
                                          </p:val>
                                        </p:tav>
                                        <p:tav tm="100000">
                                          <p:val>
                                            <p:strVal val="#ppt_y"/>
                                          </p:val>
                                        </p:tav>
                                      </p:tavLst>
                                    </p:anim>
                                  </p:childTnLst>
                                </p:cTn>
                              </p:par>
                              <p:par>
                                <p:cTn id="63" presetID="47" presetClass="entr" presetSubtype="0" fill="hold" grpId="0" nodeType="withEffect">
                                  <p:stCondLst>
                                    <p:cond delay="490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1000"/>
                                        <p:tgtEl>
                                          <p:spTgt spid="35"/>
                                        </p:tgtEl>
                                      </p:cBhvr>
                                    </p:animEffect>
                                    <p:anim calcmode="lin" valueType="num">
                                      <p:cBhvr>
                                        <p:cTn id="66" dur="1000" fill="hold"/>
                                        <p:tgtEl>
                                          <p:spTgt spid="35"/>
                                        </p:tgtEl>
                                        <p:attrNameLst>
                                          <p:attrName>ppt_x</p:attrName>
                                        </p:attrNameLst>
                                      </p:cBhvr>
                                      <p:tavLst>
                                        <p:tav tm="0">
                                          <p:val>
                                            <p:strVal val="#ppt_x"/>
                                          </p:val>
                                        </p:tav>
                                        <p:tav tm="100000">
                                          <p:val>
                                            <p:strVal val="#ppt_x"/>
                                          </p:val>
                                        </p:tav>
                                      </p:tavLst>
                                    </p:anim>
                                    <p:anim calcmode="lin" valueType="num">
                                      <p:cBhvr>
                                        <p:cTn id="67" dur="1000" fill="hold"/>
                                        <p:tgtEl>
                                          <p:spTgt spid="35"/>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490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1000"/>
                                        <p:tgtEl>
                                          <p:spTgt spid="37"/>
                                        </p:tgtEl>
                                      </p:cBhvr>
                                    </p:animEffect>
                                    <p:anim calcmode="lin" valueType="num">
                                      <p:cBhvr>
                                        <p:cTn id="71" dur="1000" fill="hold"/>
                                        <p:tgtEl>
                                          <p:spTgt spid="37"/>
                                        </p:tgtEl>
                                        <p:attrNameLst>
                                          <p:attrName>ppt_x</p:attrName>
                                        </p:attrNameLst>
                                      </p:cBhvr>
                                      <p:tavLst>
                                        <p:tav tm="0">
                                          <p:val>
                                            <p:strVal val="#ppt_x"/>
                                          </p:val>
                                        </p:tav>
                                        <p:tav tm="100000">
                                          <p:val>
                                            <p:strVal val="#ppt_x"/>
                                          </p:val>
                                        </p:tav>
                                      </p:tavLst>
                                    </p:anim>
                                    <p:anim calcmode="lin" valueType="num">
                                      <p:cBhvr>
                                        <p:cTn id="72" dur="1000" fill="hold"/>
                                        <p:tgtEl>
                                          <p:spTgt spid="37"/>
                                        </p:tgtEl>
                                        <p:attrNameLst>
                                          <p:attrName>ppt_y</p:attrName>
                                        </p:attrNameLst>
                                      </p:cBhvr>
                                      <p:tavLst>
                                        <p:tav tm="0">
                                          <p:val>
                                            <p:strVal val="#ppt_y-.1"/>
                                          </p:val>
                                        </p:tav>
                                        <p:tav tm="100000">
                                          <p:val>
                                            <p:strVal val="#ppt_y"/>
                                          </p:val>
                                        </p:tav>
                                      </p:tavLst>
                                    </p:anim>
                                  </p:childTnLst>
                                </p:cTn>
                              </p:par>
                              <p:par>
                                <p:cTn id="73" presetID="30" presetClass="entr" presetSubtype="0" fill="hold" grpId="0" nodeType="withEffect">
                                  <p:stCondLst>
                                    <p:cond delay="590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800" decel="100000"/>
                                        <p:tgtEl>
                                          <p:spTgt spid="32"/>
                                        </p:tgtEl>
                                      </p:cBhvr>
                                    </p:animEffect>
                                    <p:anim calcmode="lin" valueType="num">
                                      <p:cBhvr>
                                        <p:cTn id="76" dur="800" decel="100000" fill="hold"/>
                                        <p:tgtEl>
                                          <p:spTgt spid="32"/>
                                        </p:tgtEl>
                                        <p:attrNameLst>
                                          <p:attrName>style.rotation</p:attrName>
                                        </p:attrNameLst>
                                      </p:cBhvr>
                                      <p:tavLst>
                                        <p:tav tm="0">
                                          <p:val>
                                            <p:fltVal val="-90"/>
                                          </p:val>
                                        </p:tav>
                                        <p:tav tm="100000">
                                          <p:val>
                                            <p:fltVal val="0"/>
                                          </p:val>
                                        </p:tav>
                                      </p:tavLst>
                                    </p:anim>
                                    <p:anim calcmode="lin" valueType="num">
                                      <p:cBhvr>
                                        <p:cTn id="77" dur="800" decel="100000" fill="hold"/>
                                        <p:tgtEl>
                                          <p:spTgt spid="32"/>
                                        </p:tgtEl>
                                        <p:attrNameLst>
                                          <p:attrName>ppt_x</p:attrName>
                                        </p:attrNameLst>
                                      </p:cBhvr>
                                      <p:tavLst>
                                        <p:tav tm="0">
                                          <p:val>
                                            <p:strVal val="#ppt_x+0.4"/>
                                          </p:val>
                                        </p:tav>
                                        <p:tav tm="100000">
                                          <p:val>
                                            <p:strVal val="#ppt_x-0.05"/>
                                          </p:val>
                                        </p:tav>
                                      </p:tavLst>
                                    </p:anim>
                                    <p:anim calcmode="lin" valueType="num">
                                      <p:cBhvr>
                                        <p:cTn id="78" dur="800" decel="100000" fill="hold"/>
                                        <p:tgtEl>
                                          <p:spTgt spid="32"/>
                                        </p:tgtEl>
                                        <p:attrNameLst>
                                          <p:attrName>ppt_y</p:attrName>
                                        </p:attrNameLst>
                                      </p:cBhvr>
                                      <p:tavLst>
                                        <p:tav tm="0">
                                          <p:val>
                                            <p:strVal val="#ppt_y-0.4"/>
                                          </p:val>
                                        </p:tav>
                                        <p:tav tm="100000">
                                          <p:val>
                                            <p:strVal val="#ppt_y+0.1"/>
                                          </p:val>
                                        </p:tav>
                                      </p:tavLst>
                                    </p:anim>
                                    <p:anim calcmode="lin" valueType="num">
                                      <p:cBhvr>
                                        <p:cTn id="79" dur="200" accel="100000" fill="hold">
                                          <p:stCondLst>
                                            <p:cond delay="800"/>
                                          </p:stCondLst>
                                        </p:cTn>
                                        <p:tgtEl>
                                          <p:spTgt spid="32"/>
                                        </p:tgtEl>
                                        <p:attrNameLst>
                                          <p:attrName>ppt_x</p:attrName>
                                        </p:attrNameLst>
                                      </p:cBhvr>
                                      <p:tavLst>
                                        <p:tav tm="0">
                                          <p:val>
                                            <p:strVal val="#ppt_x-0.05"/>
                                          </p:val>
                                        </p:tav>
                                        <p:tav tm="100000">
                                          <p:val>
                                            <p:strVal val="#ppt_x"/>
                                          </p:val>
                                        </p:tav>
                                      </p:tavLst>
                                    </p:anim>
                                    <p:anim calcmode="lin" valueType="num">
                                      <p:cBhvr>
                                        <p:cTn id="80" dur="200" accel="100000" fill="hold">
                                          <p:stCondLst>
                                            <p:cond delay="800"/>
                                          </p:stCondLst>
                                        </p:cTn>
                                        <p:tgtEl>
                                          <p:spTgt spid="32"/>
                                        </p:tgtEl>
                                        <p:attrNameLst>
                                          <p:attrName>ppt_y</p:attrName>
                                        </p:attrNameLst>
                                      </p:cBhvr>
                                      <p:tavLst>
                                        <p:tav tm="0">
                                          <p:val>
                                            <p:strVal val="#ppt_y+0.1"/>
                                          </p:val>
                                        </p:tav>
                                        <p:tav tm="100000">
                                          <p:val>
                                            <p:strVal val="#ppt_y"/>
                                          </p:val>
                                        </p:tav>
                                      </p:tavLst>
                                    </p:anim>
                                  </p:childTnLst>
                                </p:cTn>
                              </p:par>
                              <p:par>
                                <p:cTn id="81" presetID="30" presetClass="entr" presetSubtype="0" fill="hold" grpId="0" nodeType="withEffect">
                                  <p:stCondLst>
                                    <p:cond delay="590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800" decel="100000"/>
                                        <p:tgtEl>
                                          <p:spTgt spid="34"/>
                                        </p:tgtEl>
                                      </p:cBhvr>
                                    </p:animEffect>
                                    <p:anim calcmode="lin" valueType="num">
                                      <p:cBhvr>
                                        <p:cTn id="84" dur="800" decel="100000" fill="hold"/>
                                        <p:tgtEl>
                                          <p:spTgt spid="34"/>
                                        </p:tgtEl>
                                        <p:attrNameLst>
                                          <p:attrName>style.rotation</p:attrName>
                                        </p:attrNameLst>
                                      </p:cBhvr>
                                      <p:tavLst>
                                        <p:tav tm="0">
                                          <p:val>
                                            <p:fltVal val="-90"/>
                                          </p:val>
                                        </p:tav>
                                        <p:tav tm="100000">
                                          <p:val>
                                            <p:fltVal val="0"/>
                                          </p:val>
                                        </p:tav>
                                      </p:tavLst>
                                    </p:anim>
                                    <p:anim calcmode="lin" valueType="num">
                                      <p:cBhvr>
                                        <p:cTn id="85" dur="800" decel="100000" fill="hold"/>
                                        <p:tgtEl>
                                          <p:spTgt spid="34"/>
                                        </p:tgtEl>
                                        <p:attrNameLst>
                                          <p:attrName>ppt_x</p:attrName>
                                        </p:attrNameLst>
                                      </p:cBhvr>
                                      <p:tavLst>
                                        <p:tav tm="0">
                                          <p:val>
                                            <p:strVal val="#ppt_x+0.4"/>
                                          </p:val>
                                        </p:tav>
                                        <p:tav tm="100000">
                                          <p:val>
                                            <p:strVal val="#ppt_x-0.05"/>
                                          </p:val>
                                        </p:tav>
                                      </p:tavLst>
                                    </p:anim>
                                    <p:anim calcmode="lin" valueType="num">
                                      <p:cBhvr>
                                        <p:cTn id="86" dur="800" decel="100000" fill="hold"/>
                                        <p:tgtEl>
                                          <p:spTgt spid="34"/>
                                        </p:tgtEl>
                                        <p:attrNameLst>
                                          <p:attrName>ppt_y</p:attrName>
                                        </p:attrNameLst>
                                      </p:cBhvr>
                                      <p:tavLst>
                                        <p:tav tm="0">
                                          <p:val>
                                            <p:strVal val="#ppt_y-0.4"/>
                                          </p:val>
                                        </p:tav>
                                        <p:tav tm="100000">
                                          <p:val>
                                            <p:strVal val="#ppt_y+0.1"/>
                                          </p:val>
                                        </p:tav>
                                      </p:tavLst>
                                    </p:anim>
                                    <p:anim calcmode="lin" valueType="num">
                                      <p:cBhvr>
                                        <p:cTn id="87" dur="200" accel="100000" fill="hold">
                                          <p:stCondLst>
                                            <p:cond delay="800"/>
                                          </p:stCondLst>
                                        </p:cTn>
                                        <p:tgtEl>
                                          <p:spTgt spid="34"/>
                                        </p:tgtEl>
                                        <p:attrNameLst>
                                          <p:attrName>ppt_x</p:attrName>
                                        </p:attrNameLst>
                                      </p:cBhvr>
                                      <p:tavLst>
                                        <p:tav tm="0">
                                          <p:val>
                                            <p:strVal val="#ppt_x-0.05"/>
                                          </p:val>
                                        </p:tav>
                                        <p:tav tm="100000">
                                          <p:val>
                                            <p:strVal val="#ppt_x"/>
                                          </p:val>
                                        </p:tav>
                                      </p:tavLst>
                                    </p:anim>
                                    <p:anim calcmode="lin" valueType="num">
                                      <p:cBhvr>
                                        <p:cTn id="88" dur="200" accel="100000" fill="hold">
                                          <p:stCondLst>
                                            <p:cond delay="800"/>
                                          </p:stCondLst>
                                        </p:cTn>
                                        <p:tgtEl>
                                          <p:spTgt spid="34"/>
                                        </p:tgtEl>
                                        <p:attrNameLst>
                                          <p:attrName>ppt_y</p:attrName>
                                        </p:attrNameLst>
                                      </p:cBhvr>
                                      <p:tavLst>
                                        <p:tav tm="0">
                                          <p:val>
                                            <p:strVal val="#ppt_y+0.1"/>
                                          </p:val>
                                        </p:tav>
                                        <p:tav tm="100000">
                                          <p:val>
                                            <p:strVal val="#ppt_y"/>
                                          </p:val>
                                        </p:tav>
                                      </p:tavLst>
                                    </p:anim>
                                  </p:childTnLst>
                                </p:cTn>
                              </p:par>
                              <p:par>
                                <p:cTn id="89" presetID="30" presetClass="entr" presetSubtype="0" fill="hold" grpId="0" nodeType="withEffect">
                                  <p:stCondLst>
                                    <p:cond delay="5900"/>
                                  </p:stCondLst>
                                  <p:childTnLst>
                                    <p:set>
                                      <p:cBhvr>
                                        <p:cTn id="90" dur="1" fill="hold">
                                          <p:stCondLst>
                                            <p:cond delay="0"/>
                                          </p:stCondLst>
                                        </p:cTn>
                                        <p:tgtEl>
                                          <p:spTgt spid="36"/>
                                        </p:tgtEl>
                                        <p:attrNameLst>
                                          <p:attrName>style.visibility</p:attrName>
                                        </p:attrNameLst>
                                      </p:cBhvr>
                                      <p:to>
                                        <p:strVal val="visible"/>
                                      </p:to>
                                    </p:set>
                                    <p:animEffect transition="in" filter="fade">
                                      <p:cBhvr>
                                        <p:cTn id="91" dur="800" decel="100000"/>
                                        <p:tgtEl>
                                          <p:spTgt spid="36"/>
                                        </p:tgtEl>
                                      </p:cBhvr>
                                    </p:animEffect>
                                    <p:anim calcmode="lin" valueType="num">
                                      <p:cBhvr>
                                        <p:cTn id="92" dur="800" decel="100000" fill="hold"/>
                                        <p:tgtEl>
                                          <p:spTgt spid="36"/>
                                        </p:tgtEl>
                                        <p:attrNameLst>
                                          <p:attrName>style.rotation</p:attrName>
                                        </p:attrNameLst>
                                      </p:cBhvr>
                                      <p:tavLst>
                                        <p:tav tm="0">
                                          <p:val>
                                            <p:fltVal val="-90"/>
                                          </p:val>
                                        </p:tav>
                                        <p:tav tm="100000">
                                          <p:val>
                                            <p:fltVal val="0"/>
                                          </p:val>
                                        </p:tav>
                                      </p:tavLst>
                                    </p:anim>
                                    <p:anim calcmode="lin" valueType="num">
                                      <p:cBhvr>
                                        <p:cTn id="93" dur="800" decel="100000" fill="hold"/>
                                        <p:tgtEl>
                                          <p:spTgt spid="36"/>
                                        </p:tgtEl>
                                        <p:attrNameLst>
                                          <p:attrName>ppt_x</p:attrName>
                                        </p:attrNameLst>
                                      </p:cBhvr>
                                      <p:tavLst>
                                        <p:tav tm="0">
                                          <p:val>
                                            <p:strVal val="#ppt_x+0.4"/>
                                          </p:val>
                                        </p:tav>
                                        <p:tav tm="100000">
                                          <p:val>
                                            <p:strVal val="#ppt_x-0.05"/>
                                          </p:val>
                                        </p:tav>
                                      </p:tavLst>
                                    </p:anim>
                                    <p:anim calcmode="lin" valueType="num">
                                      <p:cBhvr>
                                        <p:cTn id="94" dur="800" decel="100000" fill="hold"/>
                                        <p:tgtEl>
                                          <p:spTgt spid="36"/>
                                        </p:tgtEl>
                                        <p:attrNameLst>
                                          <p:attrName>ppt_y</p:attrName>
                                        </p:attrNameLst>
                                      </p:cBhvr>
                                      <p:tavLst>
                                        <p:tav tm="0">
                                          <p:val>
                                            <p:strVal val="#ppt_y-0.4"/>
                                          </p:val>
                                        </p:tav>
                                        <p:tav tm="100000">
                                          <p:val>
                                            <p:strVal val="#ppt_y+0.1"/>
                                          </p:val>
                                        </p:tav>
                                      </p:tavLst>
                                    </p:anim>
                                    <p:anim calcmode="lin" valueType="num">
                                      <p:cBhvr>
                                        <p:cTn id="95" dur="200" accel="100000" fill="hold">
                                          <p:stCondLst>
                                            <p:cond delay="800"/>
                                          </p:stCondLst>
                                        </p:cTn>
                                        <p:tgtEl>
                                          <p:spTgt spid="36"/>
                                        </p:tgtEl>
                                        <p:attrNameLst>
                                          <p:attrName>ppt_x</p:attrName>
                                        </p:attrNameLst>
                                      </p:cBhvr>
                                      <p:tavLst>
                                        <p:tav tm="0">
                                          <p:val>
                                            <p:strVal val="#ppt_x-0.05"/>
                                          </p:val>
                                        </p:tav>
                                        <p:tav tm="100000">
                                          <p:val>
                                            <p:strVal val="#ppt_x"/>
                                          </p:val>
                                        </p:tav>
                                      </p:tavLst>
                                    </p:anim>
                                    <p:anim calcmode="lin" valueType="num">
                                      <p:cBhvr>
                                        <p:cTn id="96" dur="200" accel="100000" fill="hold">
                                          <p:stCondLst>
                                            <p:cond delay="800"/>
                                          </p:stCondLst>
                                        </p:cTn>
                                        <p:tgtEl>
                                          <p:spTgt spid="36"/>
                                        </p:tgtEl>
                                        <p:attrNameLst>
                                          <p:attrName>ppt_y</p:attrName>
                                        </p:attrNameLst>
                                      </p:cBhvr>
                                      <p:tavLst>
                                        <p:tav tm="0">
                                          <p:val>
                                            <p:strVal val="#ppt_y+0.1"/>
                                          </p:val>
                                        </p:tav>
                                        <p:tav tm="100000">
                                          <p:val>
                                            <p:strVal val="#ppt_y"/>
                                          </p:val>
                                        </p:tav>
                                      </p:tavLst>
                                    </p:anim>
                                  </p:childTnLst>
                                </p:cTn>
                              </p:par>
                              <p:par>
                                <p:cTn id="97" presetID="30" presetClass="entr" presetSubtype="0" fill="hold" grpId="0" nodeType="withEffect">
                                  <p:stCondLst>
                                    <p:cond delay="590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800" decel="100000"/>
                                        <p:tgtEl>
                                          <p:spTgt spid="38"/>
                                        </p:tgtEl>
                                      </p:cBhvr>
                                    </p:animEffect>
                                    <p:anim calcmode="lin" valueType="num">
                                      <p:cBhvr>
                                        <p:cTn id="100" dur="800" decel="100000" fill="hold"/>
                                        <p:tgtEl>
                                          <p:spTgt spid="38"/>
                                        </p:tgtEl>
                                        <p:attrNameLst>
                                          <p:attrName>style.rotation</p:attrName>
                                        </p:attrNameLst>
                                      </p:cBhvr>
                                      <p:tavLst>
                                        <p:tav tm="0">
                                          <p:val>
                                            <p:fltVal val="-90"/>
                                          </p:val>
                                        </p:tav>
                                        <p:tav tm="100000">
                                          <p:val>
                                            <p:fltVal val="0"/>
                                          </p:val>
                                        </p:tav>
                                      </p:tavLst>
                                    </p:anim>
                                    <p:anim calcmode="lin" valueType="num">
                                      <p:cBhvr>
                                        <p:cTn id="101" dur="800" decel="100000" fill="hold"/>
                                        <p:tgtEl>
                                          <p:spTgt spid="38"/>
                                        </p:tgtEl>
                                        <p:attrNameLst>
                                          <p:attrName>ppt_x</p:attrName>
                                        </p:attrNameLst>
                                      </p:cBhvr>
                                      <p:tavLst>
                                        <p:tav tm="0">
                                          <p:val>
                                            <p:strVal val="#ppt_x+0.4"/>
                                          </p:val>
                                        </p:tav>
                                        <p:tav tm="100000">
                                          <p:val>
                                            <p:strVal val="#ppt_x-0.05"/>
                                          </p:val>
                                        </p:tav>
                                      </p:tavLst>
                                    </p:anim>
                                    <p:anim calcmode="lin" valueType="num">
                                      <p:cBhvr>
                                        <p:cTn id="102" dur="800" decel="100000" fill="hold"/>
                                        <p:tgtEl>
                                          <p:spTgt spid="38"/>
                                        </p:tgtEl>
                                        <p:attrNameLst>
                                          <p:attrName>ppt_y</p:attrName>
                                        </p:attrNameLst>
                                      </p:cBhvr>
                                      <p:tavLst>
                                        <p:tav tm="0">
                                          <p:val>
                                            <p:strVal val="#ppt_y-0.4"/>
                                          </p:val>
                                        </p:tav>
                                        <p:tav tm="100000">
                                          <p:val>
                                            <p:strVal val="#ppt_y+0.1"/>
                                          </p:val>
                                        </p:tav>
                                      </p:tavLst>
                                    </p:anim>
                                    <p:anim calcmode="lin" valueType="num">
                                      <p:cBhvr>
                                        <p:cTn id="103" dur="200" accel="100000" fill="hold">
                                          <p:stCondLst>
                                            <p:cond delay="800"/>
                                          </p:stCondLst>
                                        </p:cTn>
                                        <p:tgtEl>
                                          <p:spTgt spid="38"/>
                                        </p:tgtEl>
                                        <p:attrNameLst>
                                          <p:attrName>ppt_x</p:attrName>
                                        </p:attrNameLst>
                                      </p:cBhvr>
                                      <p:tavLst>
                                        <p:tav tm="0">
                                          <p:val>
                                            <p:strVal val="#ppt_x-0.05"/>
                                          </p:val>
                                        </p:tav>
                                        <p:tav tm="100000">
                                          <p:val>
                                            <p:strVal val="#ppt_x"/>
                                          </p:val>
                                        </p:tav>
                                      </p:tavLst>
                                    </p:anim>
                                    <p:anim calcmode="lin" valueType="num">
                                      <p:cBhvr>
                                        <p:cTn id="104" dur="200" accel="100000" fill="hold">
                                          <p:stCondLst>
                                            <p:cond delay="800"/>
                                          </p:stCondLst>
                                        </p:cTn>
                                        <p:tgtEl>
                                          <p:spTgt spid="3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2" grpId="1" bldLvl="0" animBg="1"/>
      <p:bldP spid="23" grpId="0" bldLvl="0" animBg="1"/>
      <p:bldP spid="24" grpId="0" bldLvl="0" animBg="1"/>
      <p:bldP spid="25" grpId="0" bldLvl="0" animBg="1"/>
      <p:bldP spid="26" grpId="0" bldLvl="0" animBg="1"/>
      <p:bldP spid="27" grpId="0"/>
      <p:bldP spid="27" grpId="1"/>
      <p:bldP spid="28" grpId="0"/>
      <p:bldP spid="28" grpId="1"/>
      <p:bldP spid="29" grpId="0"/>
      <p:bldP spid="29" grpId="1"/>
      <p:bldP spid="30" grpId="0"/>
      <p:bldP spid="30" grpId="1"/>
      <p:bldP spid="31" grpId="0"/>
      <p:bldP spid="32" grpId="0"/>
      <p:bldP spid="33" grpId="0"/>
      <p:bldP spid="34" grpId="0"/>
      <p:bldP spid="35" grpId="0"/>
      <p:bldP spid="36" grpId="0"/>
      <p:bldP spid="37" grpId="0"/>
      <p:bldP spid="38" grpId="0"/>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2905"/>
            <a:ext cx="3153303"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项目计划</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3</a:t>
            </a:r>
          </a:p>
        </p:txBody>
      </p:sp>
      <p:sp>
        <p:nvSpPr>
          <p:cNvPr id="6" name="矩形 5"/>
          <p:cNvSpPr/>
          <p:nvPr/>
        </p:nvSpPr>
        <p:spPr>
          <a:xfrm>
            <a:off x="1452880" y="1578051"/>
            <a:ext cx="9024264" cy="707886"/>
          </a:xfrm>
          <a:prstGeom prst="rect">
            <a:avLst/>
          </a:prstGeom>
        </p:spPr>
        <p:txBody>
          <a:bodyPr wrap="square">
            <a:spAutoFit/>
          </a:bodyPr>
          <a:lstStyle/>
          <a:p>
            <a:pPr algn="just">
              <a:spcAft>
                <a:spcPts val="0"/>
              </a:spcAft>
            </a:pPr>
            <a:r>
              <a:rPr lang="zh-CN" altLang="zh-CN" sz="2000" kern="100" dirty="0">
                <a:latin typeface="微软雅黑" panose="020B0503020204020204" charset="-122"/>
                <a:ea typeface="微软雅黑" panose="020B0503020204020204" charset="-122"/>
              </a:rPr>
              <a:t>根据</a:t>
            </a:r>
            <a:r>
              <a:rPr lang="zh-CN" altLang="zh-CN" sz="2000" b="1" kern="100" dirty="0">
                <a:solidFill>
                  <a:srgbClr val="FF0000"/>
                </a:solidFill>
                <a:latin typeface="微软雅黑" panose="020B0503020204020204" charset="-122"/>
                <a:ea typeface="微软雅黑" panose="020B0503020204020204" charset="-122"/>
              </a:rPr>
              <a:t>《</a:t>
            </a:r>
            <a:r>
              <a:rPr lang="en-US" altLang="zh-CN" sz="2000" b="1" kern="100" dirty="0">
                <a:solidFill>
                  <a:srgbClr val="FF0000"/>
                </a:solidFill>
                <a:latin typeface="微软雅黑" panose="020B0503020204020204" charset="-122"/>
                <a:ea typeface="微软雅黑" panose="020B0503020204020204" charset="-122"/>
              </a:rPr>
              <a:t>GB8567</a:t>
            </a:r>
            <a:r>
              <a:rPr lang="zh-CN" altLang="zh-CN" sz="2000" b="1" kern="100" dirty="0">
                <a:solidFill>
                  <a:srgbClr val="FF0000"/>
                </a:solidFill>
                <a:latin typeface="微软雅黑" panose="020B0503020204020204" charset="-122"/>
                <a:ea typeface="微软雅黑" panose="020B0503020204020204" charset="-122"/>
              </a:rPr>
              <a:t>－</a:t>
            </a:r>
            <a:r>
              <a:rPr lang="en-US" altLang="zh-CN" sz="2000" b="1" kern="100" dirty="0">
                <a:solidFill>
                  <a:srgbClr val="FF0000"/>
                </a:solidFill>
                <a:latin typeface="微软雅黑" panose="020B0503020204020204" charset="-122"/>
                <a:ea typeface="微软雅黑" panose="020B0503020204020204" charset="-122"/>
              </a:rPr>
              <a:t>88</a:t>
            </a:r>
            <a:r>
              <a:rPr lang="zh-CN" altLang="zh-CN" sz="2000" b="1" kern="100" dirty="0">
                <a:solidFill>
                  <a:srgbClr val="FF0000"/>
                </a:solidFill>
                <a:latin typeface="微软雅黑" panose="020B0503020204020204" charset="-122"/>
                <a:ea typeface="微软雅黑" panose="020B0503020204020204" charset="-122"/>
              </a:rPr>
              <a:t>计算机软件产品开发文件编制指南》</a:t>
            </a:r>
            <a:r>
              <a:rPr lang="zh-CN" altLang="zh-CN" sz="2000" kern="100" dirty="0">
                <a:latin typeface="微软雅黑" panose="020B0503020204020204" charset="-122"/>
                <a:ea typeface="微软雅黑" panose="020B0503020204020204" charset="-122"/>
              </a:rPr>
              <a:t>中项目开发计划的要求，结合实际情况调整后的《项目计划书》内容如下：</a:t>
            </a:r>
            <a:endParaRPr lang="zh-CN" altLang="zh-CN" kern="100" dirty="0">
              <a:effectLst/>
              <a:latin typeface="微软雅黑" panose="020B0503020204020204" charset="-122"/>
              <a:ea typeface="微软雅黑" panose="020B0503020204020204" charset="-122"/>
            </a:endParaRPr>
          </a:p>
        </p:txBody>
      </p:sp>
      <p:grpSp>
        <p:nvGrpSpPr>
          <p:cNvPr id="8" name="组 5"/>
          <p:cNvGrpSpPr/>
          <p:nvPr/>
        </p:nvGrpSpPr>
        <p:grpSpPr>
          <a:xfrm>
            <a:off x="4453448" y="2796913"/>
            <a:ext cx="2319215" cy="2319215"/>
            <a:chOff x="2938584" y="2242373"/>
            <a:chExt cx="2319215" cy="2319215"/>
          </a:xfrm>
        </p:grpSpPr>
        <p:pic>
          <p:nvPicPr>
            <p:cNvPr id="9" name="图片 3">
              <a:hlinkClick r:id="rId7" action="ppaction://hlinkfile"/>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0" name="文本框 4"/>
            <p:cNvSpPr txBox="1"/>
            <p:nvPr/>
          </p:nvSpPr>
          <p:spPr>
            <a:xfrm>
              <a:off x="3557017" y="2727435"/>
              <a:ext cx="1082348" cy="307777"/>
            </a:xfrm>
            <a:prstGeom prst="rect">
              <a:avLst/>
            </a:prstGeom>
            <a:noFill/>
          </p:spPr>
          <p:txBody>
            <a:bodyPr wrap="none" rtlCol="0">
              <a:spAutoFit/>
            </a:bodyPr>
            <a:lstStyle/>
            <a:p>
              <a:r>
                <a:rPr kumimoji="1" lang="zh-CN" altLang="en-US" sz="1400" dirty="0">
                  <a:latin typeface="微软雅黑 Light" panose="020B0502040204020203" pitchFamily="34" charset="-122"/>
                  <a:ea typeface="微软雅黑 Light" panose="020B0502040204020203" pitchFamily="34" charset="-122"/>
                  <a:cs typeface="微软雅黑 Light" panose="020B0502040204020203" pitchFamily="34" charset="-122"/>
                </a:rPr>
                <a:t>项目计划书</a:t>
              </a:r>
            </a:p>
          </p:txBody>
        </p:sp>
      </p:grpSp>
      <p:sp>
        <p:nvSpPr>
          <p:cNvPr id="11" name="文本框 6"/>
          <p:cNvSpPr txBox="1"/>
          <p:nvPr/>
        </p:nvSpPr>
        <p:spPr>
          <a:xfrm>
            <a:off x="3856143" y="5258804"/>
            <a:ext cx="3353803" cy="369332"/>
          </a:xfrm>
          <a:prstGeom prst="rect">
            <a:avLst/>
          </a:prstGeom>
          <a:noFill/>
        </p:spPr>
        <p:txBody>
          <a:bodyPr wrap="none" rtlCol="0">
            <a:spAutoFit/>
          </a:bodyPr>
          <a:lstStyle/>
          <a:p>
            <a:pPr algn="ctr"/>
            <a:r>
              <a:rPr kumimoji="1" lang="en-US" altLang="zh-CN" dirty="0" smtClean="0">
                <a:latin typeface="微软雅黑 Light" panose="020B0502040204020203" pitchFamily="34" charset="-122"/>
                <a:ea typeface="微软雅黑 Light" panose="020B0502040204020203" pitchFamily="34" charset="-122"/>
                <a:cs typeface="微软雅黑 Light" panose="020B0502040204020203" pitchFamily="34" charset="-122"/>
                <a:hlinkClick r:id="rId9" action="ppaction://hlinkfile"/>
              </a:rPr>
              <a:t>SE2020-G10-</a:t>
            </a:r>
            <a:r>
              <a:rPr kumimoji="1" lang="zh-CN" altLang="en-US" dirty="0" smtClean="0">
                <a:latin typeface="微软雅黑 Light" panose="020B0502040204020203" pitchFamily="34" charset="-122"/>
                <a:ea typeface="微软雅黑 Light" panose="020B0502040204020203" pitchFamily="34" charset="-122"/>
                <a:cs typeface="微软雅黑 Light" panose="020B0502040204020203" pitchFamily="34" charset="-122"/>
                <a:hlinkClick r:id="rId9" action="ppaction://hlinkfile"/>
              </a:rPr>
              <a:t>项目计划</a:t>
            </a:r>
            <a:r>
              <a:rPr kumimoji="1" lang="en-US" altLang="zh-CN" dirty="0" smtClean="0">
                <a:latin typeface="微软雅黑 Light" panose="020B0502040204020203" pitchFamily="34" charset="-122"/>
                <a:ea typeface="微软雅黑 Light" panose="020B0502040204020203" pitchFamily="34" charset="-122"/>
                <a:cs typeface="微软雅黑 Light" panose="020B0502040204020203" pitchFamily="34" charset="-122"/>
                <a:hlinkClick r:id="rId9" action="ppaction://hlinkfile"/>
              </a:rPr>
              <a:t>0.1.0.doc</a:t>
            </a:r>
            <a:endParaRPr kumimoji="1"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
        <p:nvSpPr>
          <p:cNvPr id="12" name="文本框 11"/>
          <p:cNvSpPr txBox="1"/>
          <p:nvPr/>
        </p:nvSpPr>
        <p:spPr>
          <a:xfrm>
            <a:off x="4997740" y="5769780"/>
            <a:ext cx="1287532" cy="369332"/>
          </a:xfrm>
          <a:prstGeom prst="rect">
            <a:avLst/>
          </a:prstGeom>
          <a:noFill/>
        </p:spPr>
        <p:txBody>
          <a:bodyPr wrap="none" rtlCol="0">
            <a:spAutoFit/>
          </a:bodyPr>
          <a:lstStyle/>
          <a:p>
            <a:r>
              <a:rPr kumimoji="1" lang="en-US" altLang="zh-CN" dirty="0" smtClean="0">
                <a:latin typeface="微软雅黑 Light" panose="020B0502040204020203" pitchFamily="34" charset="-122"/>
                <a:ea typeface="微软雅黑 Light" panose="020B0502040204020203" pitchFamily="34" charset="-122"/>
                <a:cs typeface="微软雅黑 Light" panose="020B0502040204020203" pitchFamily="34" charset="-122"/>
              </a:rPr>
              <a:t>2020.10.24</a:t>
            </a:r>
            <a:endParaRPr kumimoji="1"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2905"/>
            <a:ext cx="3199019"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项目计划</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3</a:t>
            </a:r>
          </a:p>
        </p:txBody>
      </p:sp>
      <p:sp>
        <p:nvSpPr>
          <p:cNvPr id="6" name="矩形 5"/>
          <p:cNvSpPr/>
          <p:nvPr/>
        </p:nvSpPr>
        <p:spPr>
          <a:xfrm>
            <a:off x="5178846" y="600680"/>
            <a:ext cx="9024264" cy="400110"/>
          </a:xfrm>
          <a:prstGeom prst="rect">
            <a:avLst/>
          </a:prstGeom>
        </p:spPr>
        <p:txBody>
          <a:bodyPr wrap="square">
            <a:spAutoFit/>
          </a:bodyPr>
          <a:lstStyle/>
          <a:p>
            <a:pPr algn="just">
              <a:spcAft>
                <a:spcPts val="0"/>
              </a:spcAft>
            </a:pPr>
            <a:r>
              <a:rPr lang="zh-CN" altLang="en-US" sz="2000" dirty="0" smtClean="0">
                <a:latin typeface="微软雅黑" panose="020B0503020204020204" charset="-122"/>
                <a:ea typeface="微软雅黑" panose="020B0503020204020204" charset="-122"/>
              </a:rPr>
              <a:t>项目计划</a:t>
            </a:r>
            <a:r>
              <a:rPr lang="en-US" altLang="zh-CN" sz="2000" dirty="0" smtClean="0">
                <a:latin typeface="微软雅黑" panose="020B0503020204020204" charset="-122"/>
                <a:ea typeface="微软雅黑" panose="020B0503020204020204" charset="-122"/>
              </a:rPr>
              <a:t>WBS</a:t>
            </a:r>
            <a:r>
              <a:rPr lang="zh-CN" altLang="en-US" sz="2000" dirty="0" smtClean="0">
                <a:latin typeface="微软雅黑" panose="020B0503020204020204" charset="-122"/>
                <a:ea typeface="微软雅黑" panose="020B0503020204020204" charset="-122"/>
              </a:rPr>
              <a:t>结构</a:t>
            </a:r>
            <a:r>
              <a:rPr lang="en-US" altLang="zh-CN" sz="2000" baseline="30000" dirty="0" smtClean="0">
                <a:latin typeface="微软雅黑" panose="020B0503020204020204" charset="-122"/>
                <a:ea typeface="微软雅黑" panose="020B0503020204020204" charset="-122"/>
              </a:rPr>
              <a:t>[5]</a:t>
            </a:r>
            <a:endParaRPr lang="zh-CN" altLang="zh-CN" kern="100" dirty="0">
              <a:effectLst/>
              <a:latin typeface="微软雅黑" panose="020B0503020204020204" charset="-122"/>
              <a:ea typeface="微软雅黑" panose="020B0503020204020204" charset="-122"/>
            </a:endParaRPr>
          </a:p>
        </p:txBody>
      </p:sp>
      <p:pic>
        <p:nvPicPr>
          <p:cNvPr id="3" name="图片 2" descr="WBS">
            <a:hlinkClick r:id="rId7" action="ppaction://hlinkfile"/>
          </p:cNvPr>
          <p:cNvPicPr>
            <a:picLocks noChangeAspect="1"/>
          </p:cNvPicPr>
          <p:nvPr/>
        </p:nvPicPr>
        <p:blipFill>
          <a:blip r:embed="rId8"/>
          <a:stretch>
            <a:fillRect/>
          </a:stretch>
        </p:blipFill>
        <p:spPr>
          <a:xfrm>
            <a:off x="1066800" y="329565"/>
            <a:ext cx="10058400" cy="6198235"/>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79" y="382905"/>
            <a:ext cx="4646079"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p>
        </p:txBody>
      </p:sp>
      <p:sp>
        <p:nvSpPr>
          <p:cNvPr id="6" name="矩形 5"/>
          <p:cNvSpPr/>
          <p:nvPr/>
        </p:nvSpPr>
        <p:spPr>
          <a:xfrm>
            <a:off x="1452880" y="1578051"/>
            <a:ext cx="9024264" cy="400110"/>
          </a:xfrm>
          <a:prstGeom prst="rect">
            <a:avLst/>
          </a:prstGeom>
        </p:spPr>
        <p:txBody>
          <a:bodyPr wrap="square">
            <a:spAutoFit/>
          </a:bodyPr>
          <a:lstStyle/>
          <a:p>
            <a:pPr algn="just">
              <a:spcAft>
                <a:spcPts val="0"/>
              </a:spcAft>
            </a:pPr>
            <a:r>
              <a:rPr lang="zh-CN" altLang="en-US" sz="2000" b="1" dirty="0" smtClean="0">
                <a:latin typeface="微软雅黑" panose="020B0503020204020204" charset="-122"/>
                <a:ea typeface="微软雅黑" panose="020B0503020204020204" charset="-122"/>
              </a:rPr>
              <a:t>项目大致分工</a:t>
            </a:r>
            <a:endParaRPr lang="zh-CN" altLang="zh-CN" b="1" kern="100" dirty="0">
              <a:effectLst/>
              <a:latin typeface="微软雅黑" panose="020B0503020204020204" charset="-122"/>
              <a:ea typeface="微软雅黑" panose="020B0503020204020204" charset="-122"/>
            </a:endParaRPr>
          </a:p>
        </p:txBody>
      </p:sp>
      <p:graphicFrame>
        <p:nvGraphicFramePr>
          <p:cNvPr id="8" name="表格 7"/>
          <p:cNvGraphicFramePr>
            <a:graphicFrameLocks noGrp="1"/>
          </p:cNvGraphicFramePr>
          <p:nvPr/>
        </p:nvGraphicFramePr>
        <p:xfrm>
          <a:off x="1553436" y="2292092"/>
          <a:ext cx="9342453" cy="3114040"/>
        </p:xfrm>
        <a:graphic>
          <a:graphicData uri="http://schemas.openxmlformats.org/drawingml/2006/table">
            <a:tbl>
              <a:tblPr firstRow="1" bandRow="1">
                <a:tableStyleId>{5C22544A-7EE6-4342-B048-85BDC9FD1C3A}</a:tableStyleId>
              </a:tblPr>
              <a:tblGrid>
                <a:gridCol w="1502354"/>
                <a:gridCol w="3384873"/>
                <a:gridCol w="4455226"/>
              </a:tblGrid>
              <a:tr h="370840">
                <a:tc>
                  <a:txBody>
                    <a:bodyPr/>
                    <a:lstStyle/>
                    <a:p>
                      <a:r>
                        <a:rPr lang="zh-CN" altLang="en-US" dirty="0" smtClean="0"/>
                        <a:t>姓名</a:t>
                      </a:r>
                      <a:endParaRPr lang="zh-CN" altLang="en-US" dirty="0"/>
                    </a:p>
                  </a:txBody>
                  <a:tcPr/>
                </a:tc>
                <a:tc>
                  <a:txBody>
                    <a:bodyPr/>
                    <a:lstStyle/>
                    <a:p>
                      <a:r>
                        <a:rPr lang="zh-CN" altLang="en-US" dirty="0" smtClean="0"/>
                        <a:t>角色</a:t>
                      </a:r>
                      <a:endParaRPr lang="zh-CN" altLang="en-US" dirty="0"/>
                    </a:p>
                  </a:txBody>
                  <a:tcPr/>
                </a:tc>
                <a:tc>
                  <a:txBody>
                    <a:bodyPr/>
                    <a:lstStyle/>
                    <a:p>
                      <a:r>
                        <a:rPr lang="zh-CN" altLang="en-US" dirty="0" smtClean="0"/>
                        <a:t>工作描述</a:t>
                      </a:r>
                      <a:endParaRPr lang="zh-CN" altLang="en-US" dirty="0"/>
                    </a:p>
                  </a:txBody>
                  <a:tcPr/>
                </a:tc>
              </a:tr>
              <a:tr h="370840">
                <a:tc>
                  <a:txBody>
                    <a:bodyPr/>
                    <a:lstStyle/>
                    <a:p>
                      <a:r>
                        <a:rPr lang="zh-CN" altLang="en-US" dirty="0" smtClean="0"/>
                        <a:t>沈瑞杰</a:t>
                      </a:r>
                      <a:endParaRPr lang="zh-CN" altLang="en-US" dirty="0"/>
                    </a:p>
                  </a:txBody>
                  <a:tcPr/>
                </a:tc>
                <a:tc>
                  <a:txBody>
                    <a:bodyPr/>
                    <a:lstStyle/>
                    <a:p>
                      <a:r>
                        <a:rPr lang="zh-CN" altLang="en-US" dirty="0" smtClean="0"/>
                        <a:t>分析，设计，编码，测试，</a:t>
                      </a:r>
                      <a:r>
                        <a:rPr lang="en-US" altLang="zh-CN" dirty="0" err="1" smtClean="0"/>
                        <a:t>ppt</a:t>
                      </a:r>
                      <a:r>
                        <a:rPr lang="zh-CN" altLang="en-US" dirty="0" smtClean="0"/>
                        <a:t>制作，审核</a:t>
                      </a:r>
                    </a:p>
                  </a:txBody>
                  <a:tcPr/>
                </a:tc>
                <a:tc>
                  <a:txBody>
                    <a:bodyPr/>
                    <a:lstStyle/>
                    <a:p>
                      <a:r>
                        <a:rPr lang="zh-CN" altLang="zh-CN" sz="1800" kern="100" dirty="0" smtClean="0">
                          <a:effectLst/>
                        </a:rPr>
                        <a:t>分析系统需求</a:t>
                      </a:r>
                      <a:r>
                        <a:rPr lang="zh-CN" altLang="en-US" sz="1800" kern="100" dirty="0" smtClean="0">
                          <a:effectLst/>
                        </a:rPr>
                        <a:t>，项目计划，项目团队管理进行任务分配，程序编写，对软件进行测试，检查小组进度， 对小组成员各项工作进行审核</a:t>
                      </a:r>
                      <a:endParaRPr lang="zh-CN" altLang="en-US" dirty="0"/>
                    </a:p>
                  </a:txBody>
                  <a:tcPr/>
                </a:tc>
              </a:tr>
              <a:tr h="370840">
                <a:tc>
                  <a:txBody>
                    <a:bodyPr/>
                    <a:lstStyle/>
                    <a:p>
                      <a:r>
                        <a:rPr lang="zh-CN" altLang="en-US" dirty="0" smtClean="0"/>
                        <a:t>黄文涛</a:t>
                      </a:r>
                      <a:endParaRPr lang="zh-CN" altLang="en-US" dirty="0"/>
                    </a:p>
                  </a:txBody>
                  <a:tcPr/>
                </a:tc>
                <a:tc>
                  <a:txBody>
                    <a:bodyPr/>
                    <a:lstStyle/>
                    <a:p>
                      <a:r>
                        <a:rPr lang="zh-CN" altLang="en-US" dirty="0" smtClean="0"/>
                        <a:t>分析，编码，制图，</a:t>
                      </a:r>
                      <a:r>
                        <a:rPr lang="en-US" altLang="zh-CN" dirty="0" err="1" smtClean="0"/>
                        <a:t>ppt</a:t>
                      </a:r>
                      <a:r>
                        <a:rPr lang="zh-CN" altLang="en-US" dirty="0" smtClean="0"/>
                        <a:t>制作，测试</a:t>
                      </a:r>
                      <a:endParaRPr lang="zh-CN" altLang="en-US" dirty="0"/>
                    </a:p>
                  </a:txBody>
                  <a:tcPr/>
                </a:tc>
                <a:tc>
                  <a:txBody>
                    <a:bodyPr/>
                    <a:lstStyle/>
                    <a:p>
                      <a:r>
                        <a:rPr lang="zh-CN" altLang="zh-CN" sz="1800" kern="100" dirty="0" smtClean="0">
                          <a:effectLst/>
                        </a:rPr>
                        <a:t>分析系统需求</a:t>
                      </a:r>
                      <a:r>
                        <a:rPr lang="zh-CN" altLang="en-US" sz="1800" kern="100" dirty="0" smtClean="0">
                          <a:effectLst/>
                        </a:rPr>
                        <a:t>，项目代码编写，项目相关图表绘制，项目相关</a:t>
                      </a:r>
                      <a:r>
                        <a:rPr lang="en-US" altLang="zh-CN" sz="1800" kern="100" dirty="0" err="1" smtClean="0">
                          <a:effectLst/>
                        </a:rPr>
                        <a:t>ppt</a:t>
                      </a:r>
                      <a:r>
                        <a:rPr lang="zh-CN" altLang="en-US" sz="1800" kern="100" dirty="0" smtClean="0">
                          <a:effectLst/>
                        </a:rPr>
                        <a:t>制作，软件测试</a:t>
                      </a:r>
                      <a:endParaRPr lang="zh-CN" altLang="en-US" dirty="0"/>
                    </a:p>
                  </a:txBody>
                  <a:tcPr/>
                </a:tc>
              </a:tr>
              <a:tr h="370840">
                <a:tc>
                  <a:txBody>
                    <a:bodyPr/>
                    <a:lstStyle/>
                    <a:p>
                      <a:r>
                        <a:rPr lang="zh-CN" altLang="en-US" dirty="0" smtClean="0"/>
                        <a:t>梅一枝</a:t>
                      </a:r>
                      <a:endParaRPr lang="zh-CN" altLang="en-US" dirty="0"/>
                    </a:p>
                  </a:txBody>
                  <a:tcPr/>
                </a:tc>
                <a:tc>
                  <a:txBody>
                    <a:bodyPr/>
                    <a:lstStyle/>
                    <a:p>
                      <a:r>
                        <a:rPr lang="zh-CN" altLang="en-US" dirty="0" smtClean="0"/>
                        <a:t>分析，设计，制图，编码，</a:t>
                      </a:r>
                      <a:r>
                        <a:rPr lang="en-US" altLang="zh-CN" dirty="0" err="1" smtClean="0"/>
                        <a:t>ppt</a:t>
                      </a:r>
                      <a:r>
                        <a:rPr lang="zh-CN" altLang="en-US" dirty="0" smtClean="0"/>
                        <a:t>制作，测试</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800" kern="100" dirty="0" smtClean="0">
                          <a:effectLst/>
                        </a:rPr>
                        <a:t>分析系统需求</a:t>
                      </a:r>
                      <a:r>
                        <a:rPr lang="zh-CN" altLang="en-US" sz="1800" kern="100" dirty="0" smtClean="0">
                          <a:effectLst/>
                        </a:rPr>
                        <a:t>，项目代码编写，项目相关图表绘制，项目相关</a:t>
                      </a:r>
                      <a:r>
                        <a:rPr lang="en-US" altLang="zh-CN" sz="1800" kern="100" dirty="0" err="1" smtClean="0">
                          <a:effectLst/>
                        </a:rPr>
                        <a:t>ppt</a:t>
                      </a:r>
                      <a:r>
                        <a:rPr lang="zh-CN" altLang="en-US" sz="1800" kern="100" dirty="0" smtClean="0">
                          <a:effectLst/>
                        </a:rPr>
                        <a:t>制作，网页原型设计，软件测试</a:t>
                      </a:r>
                      <a:endParaRPr lang="zh-CN" altLang="en-US" dirty="0" smtClean="0"/>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2905"/>
            <a:ext cx="4614634"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p>
        </p:txBody>
      </p:sp>
      <p:sp>
        <p:nvSpPr>
          <p:cNvPr id="6" name="矩形 5"/>
          <p:cNvSpPr/>
          <p:nvPr/>
        </p:nvSpPr>
        <p:spPr>
          <a:xfrm>
            <a:off x="1452880" y="1552414"/>
            <a:ext cx="9024264" cy="400110"/>
          </a:xfrm>
          <a:prstGeom prst="rect">
            <a:avLst/>
          </a:prstGeom>
        </p:spPr>
        <p:txBody>
          <a:bodyPr wrap="square">
            <a:spAutoFit/>
          </a:bodyPr>
          <a:lstStyle/>
          <a:p>
            <a:r>
              <a:rPr kumimoji="1" lang="zh-CN" altLang="en-US" sz="2000" b="1" dirty="0">
                <a:latin typeface="+mj-ea"/>
                <a:ea typeface="+mj-ea"/>
                <a:cs typeface="微软雅黑" panose="020B0503020204020204" charset="-122"/>
              </a:rPr>
              <a:t>项目近期具体分工</a:t>
            </a:r>
          </a:p>
        </p:txBody>
      </p:sp>
      <p:pic>
        <p:nvPicPr>
          <p:cNvPr id="4" name="图片 3"/>
          <p:cNvPicPr>
            <a:picLocks noChangeAspect="1"/>
          </p:cNvPicPr>
          <p:nvPr/>
        </p:nvPicPr>
        <p:blipFill>
          <a:blip r:embed="rId7"/>
          <a:stretch>
            <a:fillRect/>
          </a:stretch>
        </p:blipFill>
        <p:spPr>
          <a:xfrm>
            <a:off x="1452879" y="2286372"/>
            <a:ext cx="6813905" cy="4182793"/>
          </a:xfrm>
          <a:prstGeom prst="rect">
            <a:avLst/>
          </a:prstGeom>
        </p:spPr>
      </p:pic>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custDataLst>
              <p:tags r:id="rId2"/>
            </p:custDataLst>
          </p:nvPr>
        </p:nvSpPr>
        <p:spPr>
          <a:xfrm>
            <a:off x="7819390" y="2703176"/>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项目计划</a:t>
            </a:r>
          </a:p>
        </p:txBody>
      </p:sp>
      <p:sp>
        <p:nvSpPr>
          <p:cNvPr id="47" name="文本框 46"/>
          <p:cNvSpPr txBox="1"/>
          <p:nvPr>
            <p:custDataLst>
              <p:tags r:id="rId3"/>
            </p:custDataLst>
          </p:nvPr>
        </p:nvSpPr>
        <p:spPr>
          <a:xfrm>
            <a:off x="7809228" y="1517136"/>
            <a:ext cx="2524760" cy="492125"/>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项目概述</a:t>
            </a:r>
          </a:p>
        </p:txBody>
      </p:sp>
      <p:sp>
        <p:nvSpPr>
          <p:cNvPr id="19" name="文本框 18"/>
          <p:cNvSpPr txBox="1"/>
          <p:nvPr>
            <p:custDataLst>
              <p:tags r:id="rId4"/>
            </p:custDataLst>
          </p:nvPr>
        </p:nvSpPr>
        <p:spPr>
          <a:xfrm>
            <a:off x="7809230" y="524193"/>
            <a:ext cx="1733550" cy="768350"/>
          </a:xfrm>
          <a:prstGeom prst="rect">
            <a:avLst/>
          </a:prstGeom>
          <a:noFill/>
        </p:spPr>
        <p:txBody>
          <a:bodyPr wrap="square" lIns="91440" tIns="45720" rIns="91440" bIns="45720" rtlCol="0">
            <a:normAutofit lnSpcReduction="10000"/>
          </a:bodyPr>
          <a:lstStyle>
            <a:defPPr>
              <a:defRPr lang="zh-CN"/>
            </a:defPPr>
            <a:lvl1pPr>
              <a:defRPr sz="4800" b="1" spc="60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b="0" dirty="0">
                <a:solidFill>
                  <a:schemeClr val="accent4">
                    <a:lumMod val="60000"/>
                    <a:lumOff val="40000"/>
                  </a:schemeClr>
                </a:solidFill>
                <a:ea typeface="汉仪旗黑-85S" panose="00020600040101010101" pitchFamily="18" charset="-122"/>
                <a:sym typeface="Arial" panose="020B0604020202020204" pitchFamily="34" charset="0"/>
              </a:rPr>
              <a:t>目录</a:t>
            </a:r>
          </a:p>
        </p:txBody>
      </p:sp>
      <p:sp>
        <p:nvSpPr>
          <p:cNvPr id="2" name="菱形 1"/>
          <p:cNvSpPr/>
          <p:nvPr>
            <p:custDataLst>
              <p:tags r:id="rId5"/>
            </p:custDataLst>
          </p:nvPr>
        </p:nvSpPr>
        <p:spPr>
          <a:xfrm>
            <a:off x="7163120" y="3862168"/>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5</a:t>
            </a:r>
          </a:p>
        </p:txBody>
      </p:sp>
      <p:sp>
        <p:nvSpPr>
          <p:cNvPr id="3" name="文本框 2"/>
          <p:cNvSpPr txBox="1"/>
          <p:nvPr>
            <p:custDataLst>
              <p:tags r:id="rId6"/>
            </p:custDataLst>
          </p:nvPr>
        </p:nvSpPr>
        <p:spPr>
          <a:xfrm>
            <a:off x="7809228" y="3864497"/>
            <a:ext cx="2540635" cy="492760"/>
          </a:xfrm>
          <a:prstGeom prst="rect">
            <a:avLst/>
          </a:prstGeom>
        </p:spPr>
        <p:txBody>
          <a:bodyPr vert="horz" wrap="square" lIns="90000" tIns="0" rIns="90000" bIns="46800" anchor="t" anchorCtr="0">
            <a:normAutofit fontScale="97500"/>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甘特</a:t>
            </a:r>
            <a:r>
              <a:rPr lang="zh-CN" altLang="en-US" sz="2400" spc="150" dirty="0" smtClean="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图</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7809228" y="3259824"/>
            <a:ext cx="2524760" cy="492125"/>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项目团队建设</a:t>
            </a:r>
          </a:p>
        </p:txBody>
      </p:sp>
      <p:sp>
        <p:nvSpPr>
          <p:cNvPr id="7" name="矩形 6"/>
          <p:cNvSpPr/>
          <p:nvPr>
            <p:custDataLst>
              <p:tags r:id="rId8"/>
            </p:custDataLst>
          </p:nvPr>
        </p:nvSpPr>
        <p:spPr>
          <a:xfrm>
            <a:off x="7317425" y="4333506"/>
            <a:ext cx="230505" cy="271780"/>
          </a:xfrm>
          <a:prstGeom prst="rect">
            <a:avLst/>
          </a:prstGeom>
        </p:spPr>
        <p:txBody>
          <a:bodyPr wrap="square">
            <a:normAutofit fontScale="75000" lnSpcReduction="20000"/>
          </a:bodyPr>
          <a:lstStyle/>
          <a:p>
            <a:pPr algn="ctr">
              <a:lnSpc>
                <a:spcPct val="100000"/>
              </a:lnSpc>
            </a:pPr>
            <a:endPar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custDataLst>
              <p:tags r:id="rId9"/>
            </p:custDataLst>
          </p:nvPr>
        </p:nvSpPr>
        <p:spPr>
          <a:xfrm>
            <a:off x="7819389" y="2076313"/>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可行性分析</a:t>
            </a:r>
          </a:p>
        </p:txBody>
      </p:sp>
      <p:pic>
        <p:nvPicPr>
          <p:cNvPr id="20" name="图片 19"/>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84927" y="1826846"/>
            <a:ext cx="3107391" cy="3107391"/>
          </a:xfrm>
          <a:prstGeom prst="rect">
            <a:avLst/>
          </a:prstGeom>
        </p:spPr>
      </p:pic>
      <p:sp>
        <p:nvSpPr>
          <p:cNvPr id="8" name="菱形 7"/>
          <p:cNvSpPr/>
          <p:nvPr>
            <p:custDataLst>
              <p:tags r:id="rId10"/>
            </p:custDataLst>
          </p:nvPr>
        </p:nvSpPr>
        <p:spPr>
          <a:xfrm>
            <a:off x="7154230" y="4449636"/>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6</a:t>
            </a:r>
          </a:p>
        </p:txBody>
      </p:sp>
      <p:sp>
        <p:nvSpPr>
          <p:cNvPr id="12" name="文本框 11"/>
          <p:cNvSpPr txBox="1"/>
          <p:nvPr>
            <p:custDataLst>
              <p:tags r:id="rId11"/>
            </p:custDataLst>
          </p:nvPr>
        </p:nvSpPr>
        <p:spPr>
          <a:xfrm>
            <a:off x="7809229" y="4448947"/>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预算</a:t>
            </a:r>
          </a:p>
        </p:txBody>
      </p:sp>
      <p:sp>
        <p:nvSpPr>
          <p:cNvPr id="14" name="菱形 13"/>
          <p:cNvSpPr/>
          <p:nvPr>
            <p:custDataLst>
              <p:tags r:id="rId12"/>
            </p:custDataLst>
          </p:nvPr>
        </p:nvSpPr>
        <p:spPr>
          <a:xfrm>
            <a:off x="7154229" y="4999107"/>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7</a:t>
            </a:r>
          </a:p>
        </p:txBody>
      </p:sp>
      <p:sp>
        <p:nvSpPr>
          <p:cNvPr id="15" name="文本框 14"/>
          <p:cNvSpPr txBox="1"/>
          <p:nvPr>
            <p:custDataLst>
              <p:tags r:id="rId13"/>
            </p:custDataLst>
          </p:nvPr>
        </p:nvSpPr>
        <p:spPr>
          <a:xfrm>
            <a:off x="7809230" y="5036787"/>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latin typeface="Arial" panose="020B0604020202020204" pitchFamily="34" charset="0"/>
                <a:ea typeface="微软雅黑" panose="020B0503020204020204" charset="-122"/>
                <a:sym typeface="Arial" panose="020B0604020202020204" pitchFamily="34" charset="0"/>
              </a:rPr>
              <a:t>会议记录</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6" name="菱形 15"/>
          <p:cNvSpPr/>
          <p:nvPr>
            <p:custDataLst>
              <p:tags r:id="rId14"/>
            </p:custDataLst>
          </p:nvPr>
        </p:nvSpPr>
        <p:spPr>
          <a:xfrm>
            <a:off x="7163754" y="3266251"/>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4</a:t>
            </a:r>
          </a:p>
        </p:txBody>
      </p:sp>
      <p:sp>
        <p:nvSpPr>
          <p:cNvPr id="21" name="菱形 20"/>
          <p:cNvSpPr/>
          <p:nvPr>
            <p:custDataLst>
              <p:tags r:id="rId15"/>
            </p:custDataLst>
          </p:nvPr>
        </p:nvSpPr>
        <p:spPr>
          <a:xfrm>
            <a:off x="7173915" y="1521380"/>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1</a:t>
            </a:r>
          </a:p>
        </p:txBody>
      </p:sp>
      <p:sp>
        <p:nvSpPr>
          <p:cNvPr id="22" name="菱形 21"/>
          <p:cNvSpPr/>
          <p:nvPr>
            <p:custDataLst>
              <p:tags r:id="rId16"/>
            </p:custDataLst>
          </p:nvPr>
        </p:nvSpPr>
        <p:spPr>
          <a:xfrm>
            <a:off x="7173915" y="2115451"/>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2</a:t>
            </a:r>
          </a:p>
        </p:txBody>
      </p:sp>
      <p:sp>
        <p:nvSpPr>
          <p:cNvPr id="23" name="菱形 22"/>
          <p:cNvSpPr/>
          <p:nvPr>
            <p:custDataLst>
              <p:tags r:id="rId17"/>
            </p:custDataLst>
          </p:nvPr>
        </p:nvSpPr>
        <p:spPr>
          <a:xfrm>
            <a:off x="7173915" y="2712427"/>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3</a:t>
            </a:r>
          </a:p>
        </p:txBody>
      </p:sp>
      <p:sp>
        <p:nvSpPr>
          <p:cNvPr id="24" name="菱形 23"/>
          <p:cNvSpPr/>
          <p:nvPr>
            <p:custDataLst>
              <p:tags r:id="rId18"/>
            </p:custDataLst>
          </p:nvPr>
        </p:nvSpPr>
        <p:spPr>
          <a:xfrm>
            <a:off x="7164389" y="5578850"/>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8</a:t>
            </a:r>
          </a:p>
        </p:txBody>
      </p:sp>
      <p:sp>
        <p:nvSpPr>
          <p:cNvPr id="25" name="文本框 24"/>
          <p:cNvSpPr txBox="1"/>
          <p:nvPr>
            <p:custDataLst>
              <p:tags r:id="rId19"/>
            </p:custDataLst>
          </p:nvPr>
        </p:nvSpPr>
        <p:spPr>
          <a:xfrm>
            <a:off x="7819390" y="5578850"/>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绩效评价</a:t>
            </a:r>
          </a:p>
        </p:txBody>
      </p:sp>
      <p:sp>
        <p:nvSpPr>
          <p:cNvPr id="26" name="菱形 25"/>
          <p:cNvSpPr/>
          <p:nvPr>
            <p:custDataLst>
              <p:tags r:id="rId20"/>
            </p:custDataLst>
          </p:nvPr>
        </p:nvSpPr>
        <p:spPr>
          <a:xfrm>
            <a:off x="7154229" y="6070808"/>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9</a:t>
            </a:r>
          </a:p>
        </p:txBody>
      </p:sp>
      <p:sp>
        <p:nvSpPr>
          <p:cNvPr id="27" name="文本框 26"/>
          <p:cNvSpPr txBox="1"/>
          <p:nvPr>
            <p:custDataLst>
              <p:tags r:id="rId21"/>
            </p:custDataLst>
          </p:nvPr>
        </p:nvSpPr>
        <p:spPr>
          <a:xfrm>
            <a:off x="7809230" y="6070808"/>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latin typeface="Arial" panose="020B0604020202020204" pitchFamily="34" charset="0"/>
                <a:ea typeface="微软雅黑" panose="020B0503020204020204" charset="-122"/>
                <a:sym typeface="Arial" panose="020B0604020202020204" pitchFamily="34" charset="0"/>
              </a:rPr>
              <a:t>参考文献</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79" y="382905"/>
            <a:ext cx="4580451"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p>
        </p:txBody>
      </p:sp>
      <p:sp>
        <p:nvSpPr>
          <p:cNvPr id="8" name="文本框 6"/>
          <p:cNvSpPr txBox="1"/>
          <p:nvPr/>
        </p:nvSpPr>
        <p:spPr>
          <a:xfrm>
            <a:off x="1452880" y="1420325"/>
            <a:ext cx="3888241"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400" b="1" kern="100" dirty="0">
                <a:latin typeface="+mn-ea"/>
              </a:rPr>
              <a:t>参与人员</a:t>
            </a:r>
            <a:r>
              <a:rPr lang="en-US" altLang="zh-CN" sz="2400" b="1" kern="100" dirty="0">
                <a:latin typeface="+mn-ea"/>
              </a:rPr>
              <a:t>OBS</a:t>
            </a:r>
            <a:r>
              <a:rPr lang="zh-CN" altLang="en-US" sz="2400" b="1" kern="100" dirty="0">
                <a:latin typeface="+mn-ea"/>
              </a:rPr>
              <a:t>组织结构图</a:t>
            </a:r>
          </a:p>
        </p:txBody>
      </p:sp>
      <p:sp>
        <p:nvSpPr>
          <p:cNvPr id="3" name="矩形 2"/>
          <p:cNvSpPr/>
          <p:nvPr/>
        </p:nvSpPr>
        <p:spPr>
          <a:xfrm>
            <a:off x="4876708" y="2336151"/>
            <a:ext cx="1418602" cy="64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876708" y="2336152"/>
            <a:ext cx="1418602" cy="646331"/>
          </a:xfrm>
          <a:prstGeom prst="rect">
            <a:avLst/>
          </a:prstGeom>
          <a:noFill/>
        </p:spPr>
        <p:txBody>
          <a:bodyPr wrap="square" rtlCol="0">
            <a:spAutoFit/>
          </a:bodyPr>
          <a:lstStyle/>
          <a:p>
            <a:pPr algn="ctr"/>
            <a:r>
              <a:rPr lang="zh-CN" altLang="en-US" dirty="0" smtClean="0"/>
              <a:t>杨枨</a:t>
            </a:r>
            <a:endParaRPr lang="en-US" altLang="zh-CN" dirty="0" smtClean="0"/>
          </a:p>
          <a:p>
            <a:pPr algn="ctr"/>
            <a:r>
              <a:rPr lang="zh-CN" altLang="en-US" dirty="0" smtClean="0"/>
              <a:t>项目经理</a:t>
            </a:r>
            <a:endParaRPr lang="zh-CN" altLang="en-US" dirty="0"/>
          </a:p>
        </p:txBody>
      </p:sp>
      <p:sp>
        <p:nvSpPr>
          <p:cNvPr id="10" name="矩形 9"/>
          <p:cNvSpPr/>
          <p:nvPr/>
        </p:nvSpPr>
        <p:spPr>
          <a:xfrm>
            <a:off x="4876708" y="3633687"/>
            <a:ext cx="1418602" cy="64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876708" y="3633688"/>
            <a:ext cx="1418602" cy="646331"/>
          </a:xfrm>
          <a:prstGeom prst="rect">
            <a:avLst/>
          </a:prstGeom>
          <a:noFill/>
        </p:spPr>
        <p:txBody>
          <a:bodyPr wrap="square" rtlCol="0">
            <a:spAutoFit/>
          </a:bodyPr>
          <a:lstStyle/>
          <a:p>
            <a:pPr algn="ctr"/>
            <a:r>
              <a:rPr lang="zh-CN" altLang="en-US" dirty="0"/>
              <a:t>沈瑞杰</a:t>
            </a:r>
            <a:endParaRPr lang="en-US" altLang="zh-CN" dirty="0" smtClean="0"/>
          </a:p>
          <a:p>
            <a:pPr algn="ctr"/>
            <a:r>
              <a:rPr lang="zh-CN" altLang="en-US" dirty="0" smtClean="0"/>
              <a:t>项目组长</a:t>
            </a:r>
            <a:endParaRPr lang="zh-CN" altLang="en-US" dirty="0"/>
          </a:p>
        </p:txBody>
      </p:sp>
      <p:sp>
        <p:nvSpPr>
          <p:cNvPr id="12" name="矩形 11"/>
          <p:cNvSpPr/>
          <p:nvPr/>
        </p:nvSpPr>
        <p:spPr>
          <a:xfrm>
            <a:off x="3492289" y="4922379"/>
            <a:ext cx="1418602" cy="646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492289" y="4922676"/>
            <a:ext cx="1418602" cy="646331"/>
          </a:xfrm>
          <a:prstGeom prst="rect">
            <a:avLst/>
          </a:prstGeom>
          <a:noFill/>
        </p:spPr>
        <p:txBody>
          <a:bodyPr wrap="square" rtlCol="0">
            <a:spAutoFit/>
          </a:bodyPr>
          <a:lstStyle/>
          <a:p>
            <a:pPr algn="ctr"/>
            <a:r>
              <a:rPr lang="zh-CN" altLang="en-US" dirty="0"/>
              <a:t>黄文涛</a:t>
            </a:r>
            <a:endParaRPr lang="en-US" altLang="zh-CN" dirty="0" smtClean="0"/>
          </a:p>
          <a:p>
            <a:pPr algn="ctr"/>
            <a:r>
              <a:rPr lang="zh-CN" altLang="en-US" dirty="0" smtClean="0"/>
              <a:t>项目组员</a:t>
            </a:r>
            <a:endParaRPr lang="zh-CN" altLang="en-US" dirty="0"/>
          </a:p>
        </p:txBody>
      </p:sp>
      <p:sp>
        <p:nvSpPr>
          <p:cNvPr id="14" name="矩形 13"/>
          <p:cNvSpPr/>
          <p:nvPr/>
        </p:nvSpPr>
        <p:spPr>
          <a:xfrm>
            <a:off x="6295310" y="4922676"/>
            <a:ext cx="1418602" cy="64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295310" y="4922677"/>
            <a:ext cx="1418602" cy="646331"/>
          </a:xfrm>
          <a:prstGeom prst="rect">
            <a:avLst/>
          </a:prstGeom>
          <a:noFill/>
        </p:spPr>
        <p:txBody>
          <a:bodyPr wrap="square" rtlCol="0">
            <a:spAutoFit/>
          </a:bodyPr>
          <a:lstStyle/>
          <a:p>
            <a:pPr algn="ctr"/>
            <a:r>
              <a:rPr lang="zh-CN" altLang="en-US" dirty="0" smtClean="0"/>
              <a:t>梅一枝</a:t>
            </a:r>
            <a:endParaRPr lang="en-US" altLang="zh-CN" dirty="0" smtClean="0"/>
          </a:p>
          <a:p>
            <a:pPr algn="ctr"/>
            <a:r>
              <a:rPr lang="zh-CN" altLang="en-US" dirty="0" smtClean="0"/>
              <a:t>项目组员</a:t>
            </a:r>
            <a:endParaRPr lang="zh-CN" altLang="en-US" dirty="0"/>
          </a:p>
        </p:txBody>
      </p:sp>
      <p:cxnSp>
        <p:nvCxnSpPr>
          <p:cNvPr id="17" name="直接连接符 16"/>
          <p:cNvCxnSpPr>
            <a:stCxn id="3" idx="2"/>
            <a:endCxn id="11" idx="0"/>
          </p:cNvCxnSpPr>
          <p:nvPr/>
        </p:nvCxnSpPr>
        <p:spPr>
          <a:xfrm>
            <a:off x="5586009" y="2982482"/>
            <a:ext cx="0" cy="651206"/>
          </a:xfrm>
          <a:prstGeom prst="line">
            <a:avLst/>
          </a:prstGeom>
        </p:spPr>
        <p:style>
          <a:lnRef idx="1">
            <a:schemeClr val="dk1"/>
          </a:lnRef>
          <a:fillRef idx="0">
            <a:schemeClr val="dk1"/>
          </a:fillRef>
          <a:effectRef idx="0">
            <a:schemeClr val="dk1"/>
          </a:effectRef>
          <a:fontRef idx="minor">
            <a:schemeClr val="tx1"/>
          </a:fontRef>
        </p:style>
      </p:cxnSp>
      <p:cxnSp>
        <p:nvCxnSpPr>
          <p:cNvPr id="19" name="肘形连接符 18"/>
          <p:cNvCxnSpPr/>
          <p:nvPr/>
        </p:nvCxnSpPr>
        <p:spPr>
          <a:xfrm rot="16200000" flipH="1">
            <a:off x="5979586" y="3892047"/>
            <a:ext cx="642658" cy="1418602"/>
          </a:xfrm>
          <a:prstGeom prst="bentConnector3">
            <a:avLst>
              <a:gd name="adj1" fmla="val 51330"/>
            </a:avLst>
          </a:prstGeom>
        </p:spPr>
        <p:style>
          <a:lnRef idx="1">
            <a:schemeClr val="dk1"/>
          </a:lnRef>
          <a:fillRef idx="0">
            <a:schemeClr val="dk1"/>
          </a:fillRef>
          <a:effectRef idx="0">
            <a:schemeClr val="dk1"/>
          </a:effectRef>
          <a:fontRef idx="minor">
            <a:schemeClr val="tx1"/>
          </a:fontRef>
        </p:style>
      </p:cxnSp>
      <p:cxnSp>
        <p:nvCxnSpPr>
          <p:cNvPr id="21" name="肘形连接符 20"/>
          <p:cNvCxnSpPr>
            <a:stCxn id="12" idx="0"/>
          </p:cNvCxnSpPr>
          <p:nvPr/>
        </p:nvCxnSpPr>
        <p:spPr>
          <a:xfrm rot="5400000" flipH="1" flipV="1">
            <a:off x="4735701" y="4072072"/>
            <a:ext cx="316196" cy="1384419"/>
          </a:xfrm>
          <a:prstGeom prst="bentConnector2">
            <a:avLst/>
          </a:prstGeom>
        </p:spPr>
        <p:style>
          <a:lnRef idx="1">
            <a:schemeClr val="dk1"/>
          </a:lnRef>
          <a:fillRef idx="0">
            <a:schemeClr val="dk1"/>
          </a:fillRef>
          <a:effectRef idx="0">
            <a:schemeClr val="dk1"/>
          </a:effectRef>
          <a:fontRef idx="minor">
            <a:schemeClr val="tx1"/>
          </a:fontRef>
        </p:style>
      </p:cxn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79" y="382905"/>
            <a:ext cx="4426627"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p>
        </p:txBody>
      </p:sp>
      <p:sp>
        <p:nvSpPr>
          <p:cNvPr id="8" name="文本框 6"/>
          <p:cNvSpPr txBox="1"/>
          <p:nvPr/>
        </p:nvSpPr>
        <p:spPr>
          <a:xfrm>
            <a:off x="2486921" y="1531419"/>
            <a:ext cx="3019235" cy="55976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400" b="1" kern="100" dirty="0" smtClean="0">
                <a:latin typeface="+mn-ea"/>
              </a:rPr>
              <a:t>项目团队内部协作</a:t>
            </a:r>
            <a:endParaRPr lang="zh-CN" altLang="en-US" sz="2400" b="1" kern="100" dirty="0">
              <a:latin typeface="+mn-ea"/>
            </a:endParaRPr>
          </a:p>
        </p:txBody>
      </p:sp>
      <p:sp>
        <p:nvSpPr>
          <p:cNvPr id="6" name="矩形 5"/>
          <p:cNvSpPr/>
          <p:nvPr/>
        </p:nvSpPr>
        <p:spPr>
          <a:xfrm>
            <a:off x="2486921" y="2243361"/>
            <a:ext cx="6096000" cy="3000821"/>
          </a:xfrm>
          <a:prstGeom prst="rect">
            <a:avLst/>
          </a:prstGeom>
        </p:spPr>
        <p:txBody>
          <a:bodyPr>
            <a:spAutoFit/>
          </a:bodyPr>
          <a:lstStyle/>
          <a:p>
            <a:pPr>
              <a:lnSpc>
                <a:spcPct val="150000"/>
              </a:lnSpc>
            </a:pPr>
            <a:r>
              <a:rPr lang="zh-CN" altLang="en-US" dirty="0" smtClean="0">
                <a:latin typeface="+mn-ea"/>
                <a:cs typeface="微软雅黑 Light" panose="020B0502040204020203" pitchFamily="34" charset="-122"/>
              </a:rPr>
              <a:t>协作</a:t>
            </a:r>
            <a:r>
              <a:rPr lang="zh-CN" altLang="en-US" dirty="0">
                <a:latin typeface="+mn-ea"/>
                <a:cs typeface="微软雅黑 Light" panose="020B0502040204020203" pitchFamily="34" charset="-122"/>
              </a:rPr>
              <a:t>模式：每周两次会议，主要为线下面谈，其次是网络联系（微信电话）</a:t>
            </a:r>
            <a:endParaRPr lang="en-US" altLang="zh-CN" dirty="0">
              <a:latin typeface="+mn-ea"/>
              <a:cs typeface="微软雅黑 Light" panose="020B0502040204020203" pitchFamily="34" charset="-122"/>
            </a:endParaRPr>
          </a:p>
          <a:p>
            <a:pPr>
              <a:lnSpc>
                <a:spcPct val="150000"/>
              </a:lnSpc>
            </a:pPr>
            <a:r>
              <a:rPr lang="zh-CN" altLang="en-US" dirty="0" smtClean="0">
                <a:latin typeface="+mn-ea"/>
                <a:cs typeface="微软雅黑 Light" panose="020B0502040204020203" pitchFamily="34" charset="-122"/>
              </a:rPr>
              <a:t>沟通</a:t>
            </a:r>
            <a:r>
              <a:rPr lang="zh-CN" altLang="en-US" dirty="0">
                <a:latin typeface="+mn-ea"/>
                <a:cs typeface="微软雅黑 Light" panose="020B0502040204020203" pitchFamily="34" charset="-122"/>
              </a:rPr>
              <a:t>方式：每周会议、微信等</a:t>
            </a:r>
            <a:endParaRPr lang="en-US" altLang="zh-CN" dirty="0">
              <a:latin typeface="+mn-ea"/>
              <a:cs typeface="微软雅黑 Light" panose="020B0502040204020203" pitchFamily="34" charset="-122"/>
            </a:endParaRPr>
          </a:p>
          <a:p>
            <a:pPr>
              <a:lnSpc>
                <a:spcPct val="150000"/>
              </a:lnSpc>
            </a:pPr>
            <a:r>
              <a:rPr lang="zh-CN" altLang="en-US" dirty="0" smtClean="0">
                <a:latin typeface="+mn-ea"/>
                <a:cs typeface="微软雅黑 Light" panose="020B0502040204020203" pitchFamily="34" charset="-122"/>
              </a:rPr>
              <a:t>邮件</a:t>
            </a:r>
            <a:r>
              <a:rPr lang="zh-CN" altLang="en-US" dirty="0">
                <a:latin typeface="+mn-ea"/>
                <a:cs typeface="微软雅黑 Light" panose="020B0502040204020203" pitchFamily="34" charset="-122"/>
              </a:rPr>
              <a:t>沟通：主送</a:t>
            </a:r>
            <a:r>
              <a:rPr lang="zh-CN" altLang="en-US" dirty="0" smtClean="0">
                <a:latin typeface="+mn-ea"/>
                <a:cs typeface="微软雅黑 Light" panose="020B0502040204020203" pitchFamily="34" charset="-122"/>
              </a:rPr>
              <a:t>人为沈瑞杰，</a:t>
            </a:r>
            <a:r>
              <a:rPr lang="zh-CN" altLang="en-US" dirty="0">
                <a:latin typeface="+mn-ea"/>
                <a:cs typeface="微软雅黑 Light" panose="020B0502040204020203" pitchFamily="34" charset="-122"/>
              </a:rPr>
              <a:t>抄送</a:t>
            </a:r>
            <a:r>
              <a:rPr lang="zh-CN" altLang="en-US" dirty="0" smtClean="0">
                <a:latin typeface="+mn-ea"/>
                <a:cs typeface="微软雅黑 Light" panose="020B0502040204020203" pitchFamily="34" charset="-122"/>
              </a:rPr>
              <a:t>人为</a:t>
            </a:r>
            <a:r>
              <a:rPr lang="zh-CN" altLang="en-US" dirty="0">
                <a:latin typeface="+mn-ea"/>
                <a:cs typeface="微软雅黑 Light" panose="020B0502040204020203" pitchFamily="34" charset="-122"/>
              </a:rPr>
              <a:t>黄文涛</a:t>
            </a:r>
            <a:r>
              <a:rPr lang="zh-CN" altLang="en-US" dirty="0" smtClean="0">
                <a:latin typeface="+mn-ea"/>
                <a:cs typeface="微软雅黑 Light" panose="020B0502040204020203" pitchFamily="34" charset="-122"/>
              </a:rPr>
              <a:t>、梅一枝</a:t>
            </a:r>
            <a:endParaRPr lang="en-US" altLang="zh-CN" dirty="0">
              <a:latin typeface="+mn-ea"/>
              <a:cs typeface="微软雅黑 Light" panose="020B0502040204020203" pitchFamily="34" charset="-122"/>
            </a:endParaRPr>
          </a:p>
          <a:p>
            <a:pPr>
              <a:lnSpc>
                <a:spcPct val="150000"/>
              </a:lnSpc>
            </a:pPr>
            <a:r>
              <a:rPr lang="zh-CN" altLang="en-US" dirty="0" smtClean="0">
                <a:latin typeface="+mn-ea"/>
                <a:cs typeface="微软雅黑 Light" panose="020B0502040204020203" pitchFamily="34" charset="-122"/>
              </a:rPr>
              <a:t>工作</a:t>
            </a:r>
            <a:r>
              <a:rPr lang="zh-CN" altLang="en-US" dirty="0">
                <a:latin typeface="+mn-ea"/>
                <a:cs typeface="微软雅黑 Light" panose="020B0502040204020203" pitchFamily="34" charset="-122"/>
              </a:rPr>
              <a:t>进度审核：组长约定一周两次任务成果审核初审、二审时间，并在每周三</a:t>
            </a:r>
            <a:r>
              <a:rPr lang="en-US" altLang="zh-CN" dirty="0">
                <a:latin typeface="+mn-ea"/>
                <a:cs typeface="微软雅黑 Light" panose="020B0502040204020203" pitchFamily="34" charset="-122"/>
              </a:rPr>
              <a:t>/</a:t>
            </a:r>
            <a:r>
              <a:rPr lang="zh-CN" altLang="en-US" dirty="0">
                <a:latin typeface="+mn-ea"/>
                <a:cs typeface="微软雅黑 Light" panose="020B0502040204020203" pitchFamily="34" charset="-122"/>
              </a:rPr>
              <a:t>五晚</a:t>
            </a:r>
            <a:r>
              <a:rPr lang="en-US" altLang="zh-CN" dirty="0">
                <a:latin typeface="+mn-ea"/>
                <a:cs typeface="微软雅黑 Light" panose="020B0502040204020203" pitchFamily="34" charset="-122"/>
              </a:rPr>
              <a:t>10</a:t>
            </a:r>
            <a:r>
              <a:rPr lang="zh-CN" altLang="en-US" dirty="0">
                <a:latin typeface="+mn-ea"/>
                <a:cs typeface="微软雅黑 Light" panose="020B0502040204020203" pitchFamily="34" charset="-122"/>
              </a:rPr>
              <a:t>：</a:t>
            </a:r>
            <a:r>
              <a:rPr lang="en-US" altLang="zh-CN" dirty="0">
                <a:latin typeface="+mn-ea"/>
                <a:cs typeface="微软雅黑 Light" panose="020B0502040204020203" pitchFamily="34" charset="-122"/>
              </a:rPr>
              <a:t>00</a:t>
            </a:r>
            <a:r>
              <a:rPr lang="zh-CN" altLang="en-US" dirty="0">
                <a:latin typeface="+mn-ea"/>
                <a:cs typeface="微软雅黑 Light" panose="020B0502040204020203" pitchFamily="34" charset="-122"/>
              </a:rPr>
              <a:t>前向组长报告学习进度和任务进度并作为组内绩效评定的条件之一</a:t>
            </a:r>
            <a:endParaRPr lang="en-US" altLang="zh-CN" dirty="0">
              <a:latin typeface="+mn-ea"/>
              <a:cs typeface="微软雅黑 Light" panose="020B0502040204020203" pitchFamily="34" charset="-122"/>
            </a:endParaRP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79" y="382905"/>
            <a:ext cx="4506203"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p>
        </p:txBody>
      </p:sp>
      <p:sp>
        <p:nvSpPr>
          <p:cNvPr id="8" name="文本框 6"/>
          <p:cNvSpPr txBox="1"/>
          <p:nvPr/>
        </p:nvSpPr>
        <p:spPr>
          <a:xfrm>
            <a:off x="2939848" y="1702335"/>
            <a:ext cx="3802784"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400" b="1" kern="100" dirty="0" smtClean="0">
                <a:latin typeface="+mn-ea"/>
              </a:rPr>
              <a:t>项目团队外部沟通与协作</a:t>
            </a:r>
            <a:endParaRPr lang="zh-CN" altLang="en-US" sz="2400" b="1" kern="100" dirty="0">
              <a:latin typeface="+mn-ea"/>
            </a:endParaRPr>
          </a:p>
        </p:txBody>
      </p:sp>
      <p:sp>
        <p:nvSpPr>
          <p:cNvPr id="9" name="矩形 8"/>
          <p:cNvSpPr/>
          <p:nvPr/>
        </p:nvSpPr>
        <p:spPr>
          <a:xfrm>
            <a:off x="2939848" y="2463200"/>
            <a:ext cx="4572000" cy="3000821"/>
          </a:xfrm>
          <a:prstGeom prst="rect">
            <a:avLst/>
          </a:prstGeom>
        </p:spPr>
        <p:txBody>
          <a:bodyPr>
            <a:spAutoFit/>
          </a:bodyPr>
          <a:lstStyle/>
          <a:p>
            <a:pPr>
              <a:lnSpc>
                <a:spcPct val="150000"/>
              </a:lnSpc>
            </a:pPr>
            <a:r>
              <a:rPr lang="zh-CN" altLang="en-US" dirty="0">
                <a:latin typeface="+mn-ea"/>
                <a:cs typeface="微软雅黑 Light" panose="020B0502040204020203" pitchFamily="34" charset="-122"/>
              </a:rPr>
              <a:t>与客户（老师）之间的沟通方式包括：</a:t>
            </a:r>
            <a:endParaRPr lang="en-US" altLang="zh-CN" dirty="0">
              <a:latin typeface="+mn-ea"/>
              <a:cs typeface="微软雅黑 Light" panose="020B0502040204020203" pitchFamily="34" charset="-122"/>
            </a:endParaRPr>
          </a:p>
          <a:p>
            <a:pPr>
              <a:lnSpc>
                <a:spcPct val="150000"/>
              </a:lnSpc>
            </a:pPr>
            <a:r>
              <a:rPr lang="zh-CN" altLang="en-US" dirty="0">
                <a:latin typeface="+mn-ea"/>
                <a:cs typeface="微软雅黑 Light" panose="020B0502040204020203" pitchFamily="34" charset="-122"/>
              </a:rPr>
              <a:t>正式沟通方式：</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rPr>
              <a:t>	</a:t>
            </a:r>
            <a:r>
              <a:rPr lang="en-US" altLang="zh-CN" dirty="0" smtClean="0">
                <a:latin typeface="+mn-ea"/>
                <a:cs typeface="微软雅黑 Light" panose="020B0502040204020203" pitchFamily="34" charset="-122"/>
              </a:rPr>
              <a:t>A</a:t>
            </a:r>
            <a:r>
              <a:rPr lang="en-US" altLang="zh-CN" dirty="0">
                <a:latin typeface="+mn-ea"/>
                <a:cs typeface="微软雅黑 Light" panose="020B0502040204020203" pitchFamily="34" charset="-122"/>
              </a:rPr>
              <a:t>.</a:t>
            </a:r>
            <a:r>
              <a:rPr lang="zh-CN" altLang="en-US" dirty="0">
                <a:latin typeface="+mn-ea"/>
                <a:cs typeface="微软雅黑 Light" panose="020B0502040204020203" pitchFamily="34" charset="-122"/>
              </a:rPr>
              <a:t>变更备忘</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rPr>
              <a:t>	</a:t>
            </a:r>
            <a:r>
              <a:rPr lang="en-US" altLang="zh-CN" dirty="0" smtClean="0">
                <a:latin typeface="+mn-ea"/>
                <a:cs typeface="微软雅黑 Light" panose="020B0502040204020203" pitchFamily="34" charset="-122"/>
              </a:rPr>
              <a:t>B</a:t>
            </a:r>
            <a:r>
              <a:rPr lang="en-US" altLang="zh-CN" dirty="0">
                <a:latin typeface="+mn-ea"/>
                <a:cs typeface="微软雅黑 Light" panose="020B0502040204020203" pitchFamily="34" charset="-122"/>
              </a:rPr>
              <a:t>.</a:t>
            </a:r>
            <a:r>
              <a:rPr lang="zh-CN" altLang="en-US" dirty="0">
                <a:latin typeface="+mn-ea"/>
                <a:cs typeface="微软雅黑 Light" panose="020B0502040204020203" pitchFamily="34" charset="-122"/>
              </a:rPr>
              <a:t>评审会议</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rPr>
              <a:t>	</a:t>
            </a:r>
            <a:r>
              <a:rPr lang="en-US" altLang="zh-CN" dirty="0" smtClean="0">
                <a:latin typeface="+mn-ea"/>
                <a:cs typeface="微软雅黑 Light" panose="020B0502040204020203" pitchFamily="34" charset="-122"/>
              </a:rPr>
              <a:t>C</a:t>
            </a:r>
            <a:r>
              <a:rPr lang="en-US" altLang="zh-CN" dirty="0">
                <a:latin typeface="+mn-ea"/>
                <a:cs typeface="微软雅黑 Light" panose="020B0502040204020203" pitchFamily="34" charset="-122"/>
              </a:rPr>
              <a:t>.</a:t>
            </a:r>
            <a:r>
              <a:rPr lang="zh-CN" altLang="en-US" dirty="0">
                <a:latin typeface="+mn-ea"/>
                <a:cs typeface="微软雅黑 Light" panose="020B0502040204020203" pitchFamily="34" charset="-122"/>
              </a:rPr>
              <a:t>执行情况报告，展示相关</a:t>
            </a:r>
            <a:r>
              <a:rPr lang="en-US" altLang="zh-CN" dirty="0">
                <a:latin typeface="+mn-ea"/>
                <a:cs typeface="微软雅黑 Light" panose="020B0502040204020203" pitchFamily="34" charset="-122"/>
              </a:rPr>
              <a:t>ppt</a:t>
            </a:r>
          </a:p>
          <a:p>
            <a:pPr>
              <a:lnSpc>
                <a:spcPct val="150000"/>
              </a:lnSpc>
            </a:pPr>
            <a:r>
              <a:rPr lang="zh-CN" altLang="en-US" dirty="0">
                <a:latin typeface="+mn-ea"/>
                <a:cs typeface="微软雅黑 Light" panose="020B0502040204020203" pitchFamily="34" charset="-122"/>
              </a:rPr>
              <a:t>非正式沟通方式：</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rPr>
              <a:t>	</a:t>
            </a:r>
            <a:r>
              <a:rPr lang="en-US" altLang="zh-CN" dirty="0" smtClean="0">
                <a:latin typeface="+mn-ea"/>
                <a:cs typeface="微软雅黑 Light" panose="020B0502040204020203" pitchFamily="34" charset="-122"/>
              </a:rPr>
              <a:t>A</a:t>
            </a:r>
            <a:r>
              <a:rPr lang="en-US" altLang="zh-CN" dirty="0">
                <a:latin typeface="+mn-ea"/>
                <a:cs typeface="微软雅黑 Light" panose="020B0502040204020203" pitchFamily="34" charset="-122"/>
              </a:rPr>
              <a:t>.</a:t>
            </a:r>
            <a:r>
              <a:rPr lang="zh-CN" altLang="en-US" dirty="0">
                <a:latin typeface="+mn-ea"/>
                <a:cs typeface="微软雅黑 Light" panose="020B0502040204020203" pitchFamily="34" charset="-122"/>
              </a:rPr>
              <a:t>线</a:t>
            </a:r>
            <a:r>
              <a:rPr lang="zh-CN" altLang="en-US" dirty="0" smtClean="0">
                <a:latin typeface="+mn-ea"/>
                <a:cs typeface="微软雅黑 Light" panose="020B0502040204020203" pitchFamily="34" charset="-122"/>
              </a:rPr>
              <a:t>下面谈</a:t>
            </a:r>
            <a:endParaRPr lang="en-US" altLang="zh-CN" dirty="0">
              <a:latin typeface="+mn-ea"/>
              <a:cs typeface="微软雅黑 Light" panose="020B0502040204020203" pitchFamily="34" charset="-122"/>
            </a:endParaRP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3222"/>
            <a:ext cx="3042208"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hlinkClick r:id="rId7" action="ppaction://hlinkfile"/>
              </a:rPr>
              <a:t>甘</a:t>
            </a:r>
            <a:r>
              <a:rPr lang="zh-CN" altLang="en-US" spc="150" dirty="0" smtClean="0">
                <a:solidFill>
                  <a:schemeClr val="tx1">
                    <a:lumMod val="65000"/>
                    <a:lumOff val="35000"/>
                  </a:schemeClr>
                </a:solidFill>
                <a:ea typeface="微软雅黑" panose="020B0503020204020204" charset="-122"/>
                <a:sym typeface="Arial" panose="020B0604020202020204" pitchFamily="34" charset="0"/>
                <a:hlinkClick r:id="rId7" action="ppaction://hlinkfile"/>
              </a:rPr>
              <a:t>特图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5</a:t>
            </a:r>
          </a:p>
        </p:txBody>
      </p:sp>
      <p:pic>
        <p:nvPicPr>
          <p:cNvPr id="3" name="图片 2"/>
          <p:cNvPicPr>
            <a:picLocks noChangeAspect="1"/>
          </p:cNvPicPr>
          <p:nvPr/>
        </p:nvPicPr>
        <p:blipFill>
          <a:blip r:embed="rId8"/>
          <a:stretch>
            <a:fillRect/>
          </a:stretch>
        </p:blipFill>
        <p:spPr>
          <a:xfrm>
            <a:off x="4124325" y="525780"/>
            <a:ext cx="6113145" cy="5602605"/>
          </a:xfrm>
          <a:prstGeom prst="rect">
            <a:avLst/>
          </a:prstGeom>
        </p:spPr>
      </p:pic>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3222"/>
            <a:ext cx="2956750"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甘</a:t>
            </a:r>
            <a:r>
              <a:rPr lang="zh-CN" altLang="en-US" spc="150" dirty="0" smtClean="0">
                <a:solidFill>
                  <a:schemeClr val="tx1">
                    <a:lumMod val="65000"/>
                    <a:lumOff val="35000"/>
                  </a:schemeClr>
                </a:solidFill>
                <a:ea typeface="微软雅黑" panose="020B0503020204020204" charset="-122"/>
                <a:sym typeface="Arial" panose="020B0604020202020204" pitchFamily="34" charset="0"/>
              </a:rPr>
              <a:t>特图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5</a:t>
            </a:r>
          </a:p>
        </p:txBody>
      </p:sp>
      <p:pic>
        <p:nvPicPr>
          <p:cNvPr id="4" name="图片 3"/>
          <p:cNvPicPr>
            <a:picLocks noChangeAspect="1"/>
          </p:cNvPicPr>
          <p:nvPr/>
        </p:nvPicPr>
        <p:blipFill>
          <a:blip r:embed="rId7"/>
          <a:stretch>
            <a:fillRect/>
          </a:stretch>
        </p:blipFill>
        <p:spPr>
          <a:xfrm>
            <a:off x="3967480" y="624205"/>
            <a:ext cx="6121400" cy="5610225"/>
          </a:xfrm>
          <a:prstGeom prst="rect">
            <a:avLst/>
          </a:prstGeom>
        </p:spPr>
      </p:pic>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3222"/>
            <a:ext cx="2956750"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甘</a:t>
            </a:r>
            <a:r>
              <a:rPr lang="zh-CN" altLang="en-US" spc="150" dirty="0" smtClean="0">
                <a:solidFill>
                  <a:schemeClr val="tx1">
                    <a:lumMod val="65000"/>
                    <a:lumOff val="35000"/>
                  </a:schemeClr>
                </a:solidFill>
                <a:ea typeface="微软雅黑" panose="020B0503020204020204" charset="-122"/>
                <a:sym typeface="Arial" panose="020B0604020202020204" pitchFamily="34" charset="0"/>
              </a:rPr>
              <a:t>特图</a:t>
            </a:r>
            <a:endParaRPr lang="zh-CN" altLang="en-US" dirty="0"/>
          </a:p>
        </p:txBody>
      </p:sp>
      <p:sp>
        <p:nvSpPr>
          <p:cNvPr id="6" name="椭圆 5"/>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8"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5</a:t>
            </a:r>
          </a:p>
        </p:txBody>
      </p:sp>
      <p:pic>
        <p:nvPicPr>
          <p:cNvPr id="9" name="图片 8"/>
          <p:cNvPicPr>
            <a:picLocks noChangeAspect="1"/>
          </p:cNvPicPr>
          <p:nvPr/>
        </p:nvPicPr>
        <p:blipFill>
          <a:blip r:embed="rId6"/>
          <a:stretch>
            <a:fillRect/>
          </a:stretch>
        </p:blipFill>
        <p:spPr>
          <a:xfrm>
            <a:off x="3957955" y="737870"/>
            <a:ext cx="6121400" cy="5610225"/>
          </a:xfrm>
          <a:prstGeom prst="rect">
            <a:avLst/>
          </a:prstGeom>
        </p:spPr>
      </p:pic>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3222"/>
            <a:ext cx="1991265"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预算</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6</a:t>
            </a:r>
          </a:p>
        </p:txBody>
      </p:sp>
      <p:sp>
        <p:nvSpPr>
          <p:cNvPr id="6" name="文本框 6"/>
          <p:cNvSpPr txBox="1"/>
          <p:nvPr/>
        </p:nvSpPr>
        <p:spPr>
          <a:xfrm>
            <a:off x="1452880" y="1533588"/>
            <a:ext cx="9605378" cy="44319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zh-CN" altLang="en-US" sz="2400" b="1" dirty="0" smtClean="0">
                <a:latin typeface="+mn-ea"/>
              </a:rPr>
              <a:t>基础成本</a:t>
            </a:r>
            <a:endParaRPr lang="en-US" altLang="zh-CN" sz="2400" b="1" dirty="0" smtClean="0">
              <a:latin typeface="+mn-ea"/>
            </a:endParaRPr>
          </a:p>
          <a:p>
            <a:pPr lvl="0">
              <a:lnSpc>
                <a:spcPct val="150000"/>
              </a:lnSpc>
            </a:pPr>
            <a:r>
              <a:rPr lang="zh-CN" altLang="en-US" sz="2000" dirty="0" smtClean="0">
                <a:latin typeface="+mn-ea"/>
              </a:rPr>
              <a:t>阿里云服务器</a:t>
            </a:r>
            <a:r>
              <a:rPr lang="en-US" altLang="zh-CN" sz="2000" dirty="0" smtClean="0">
                <a:latin typeface="+mn-ea"/>
              </a:rPr>
              <a:t>		9.5</a:t>
            </a:r>
            <a:r>
              <a:rPr lang="zh-CN" altLang="en-US" sz="2000" dirty="0" smtClean="0">
                <a:latin typeface="+mn-ea"/>
              </a:rPr>
              <a:t>元</a:t>
            </a:r>
            <a:r>
              <a:rPr lang="en-US" altLang="zh-CN" sz="2000" dirty="0" smtClean="0">
                <a:latin typeface="+mn-ea"/>
              </a:rPr>
              <a:t>/</a:t>
            </a:r>
            <a:r>
              <a:rPr lang="zh-CN" altLang="en-US" sz="2000" dirty="0" smtClean="0">
                <a:latin typeface="+mn-ea"/>
              </a:rPr>
              <a:t>月 * </a:t>
            </a:r>
            <a:r>
              <a:rPr lang="en-US" altLang="zh-CN" sz="2000" dirty="0" smtClean="0">
                <a:latin typeface="+mn-ea"/>
              </a:rPr>
              <a:t>12 = 114</a:t>
            </a:r>
            <a:r>
              <a:rPr lang="zh-CN" altLang="en-US" sz="2000" dirty="0" smtClean="0">
                <a:latin typeface="+mn-ea"/>
              </a:rPr>
              <a:t>元</a:t>
            </a:r>
            <a:endParaRPr lang="en-US" altLang="zh-CN" sz="2000" dirty="0" smtClean="0">
              <a:latin typeface="+mn-ea"/>
            </a:endParaRPr>
          </a:p>
          <a:p>
            <a:pPr lvl="0">
              <a:lnSpc>
                <a:spcPct val="150000"/>
              </a:lnSpc>
            </a:pPr>
            <a:r>
              <a:rPr lang="zh-CN" altLang="en-US" sz="2000" dirty="0" smtClean="0">
                <a:latin typeface="+mn-ea"/>
              </a:rPr>
              <a:t>域名        </a:t>
            </a:r>
            <a:r>
              <a:rPr lang="en-US" altLang="zh-CN" sz="2000" dirty="0" smtClean="0">
                <a:latin typeface="+mn-ea"/>
              </a:rPr>
              <a:t>		9</a:t>
            </a:r>
            <a:r>
              <a:rPr lang="zh-CN" altLang="en-US" sz="2000" dirty="0" smtClean="0">
                <a:latin typeface="+mn-ea"/>
              </a:rPr>
              <a:t>元</a:t>
            </a:r>
            <a:r>
              <a:rPr lang="en-US" altLang="zh-CN" sz="2000" dirty="0" smtClean="0">
                <a:latin typeface="+mn-ea"/>
              </a:rPr>
              <a:t>/</a:t>
            </a:r>
            <a:r>
              <a:rPr lang="zh-CN" altLang="en-US" sz="2000" dirty="0" smtClean="0">
                <a:latin typeface="+mn-ea"/>
              </a:rPr>
              <a:t>年   * </a:t>
            </a:r>
            <a:r>
              <a:rPr lang="en-US" altLang="zh-CN" sz="2000" dirty="0" smtClean="0">
                <a:latin typeface="+mn-ea"/>
              </a:rPr>
              <a:t>1  = 9</a:t>
            </a:r>
            <a:r>
              <a:rPr lang="zh-CN" altLang="en-US" sz="2000" dirty="0" smtClean="0">
                <a:latin typeface="+mn-ea"/>
              </a:rPr>
              <a:t>元</a:t>
            </a:r>
            <a:endParaRPr lang="en-US" altLang="zh-CN" sz="2000" dirty="0" smtClean="0">
              <a:latin typeface="+mn-ea"/>
            </a:endParaRPr>
          </a:p>
          <a:p>
            <a:pPr lvl="0">
              <a:lnSpc>
                <a:spcPct val="150000"/>
              </a:lnSpc>
            </a:pPr>
            <a:r>
              <a:rPr lang="zh-CN" altLang="en-US" sz="2400" b="1" dirty="0" smtClean="0">
                <a:latin typeface="+mn-ea"/>
              </a:rPr>
              <a:t>整体预算</a:t>
            </a:r>
            <a:endParaRPr lang="en-US" altLang="zh-CN" sz="2400" b="1" dirty="0" smtClean="0">
              <a:latin typeface="+mn-ea"/>
            </a:endParaRPr>
          </a:p>
          <a:p>
            <a:pPr lvl="0">
              <a:lnSpc>
                <a:spcPct val="150000"/>
              </a:lnSpc>
            </a:pPr>
            <a:r>
              <a:rPr lang="zh-CN" altLang="zh-CN" sz="2000" dirty="0"/>
              <a:t>按照</a:t>
            </a:r>
            <a:r>
              <a:rPr lang="en-US" altLang="zh-CN" sz="2000" dirty="0"/>
              <a:t>2019</a:t>
            </a:r>
            <a:r>
              <a:rPr lang="zh-CN" altLang="zh-CN" sz="2000" dirty="0"/>
              <a:t>年</a:t>
            </a:r>
            <a:r>
              <a:rPr lang="en-US" altLang="zh-CN" sz="2000" dirty="0"/>
              <a:t>IT</a:t>
            </a:r>
            <a:r>
              <a:rPr lang="zh-CN" altLang="en-US" sz="2000" dirty="0"/>
              <a:t>行业年薪计算出私营单位开发人员时薪</a:t>
            </a:r>
            <a:r>
              <a:rPr lang="zh-CN" altLang="zh-CN" sz="2000" dirty="0" smtClean="0"/>
              <a:t>每人</a:t>
            </a:r>
            <a:r>
              <a:rPr lang="en-US" altLang="zh-CN" sz="2000" dirty="0" smtClean="0"/>
              <a:t>61.27</a:t>
            </a:r>
            <a:r>
              <a:rPr lang="zh-CN" altLang="zh-CN" sz="2000" dirty="0" smtClean="0"/>
              <a:t>元</a:t>
            </a:r>
            <a:r>
              <a:rPr lang="zh-CN" altLang="zh-CN" sz="2000" dirty="0"/>
              <a:t>每小时的薪资</a:t>
            </a:r>
            <a:r>
              <a:rPr lang="zh-CN" altLang="zh-CN" sz="2000" dirty="0" smtClean="0"/>
              <a:t>水平</a:t>
            </a:r>
            <a:r>
              <a:rPr lang="zh-CN" altLang="en-US" sz="2000" dirty="0" smtClean="0">
                <a:latin typeface="+mn-ea"/>
                <a:cs typeface="微软雅黑 Light" panose="020B0502040204020203" pitchFamily="34" charset="-122"/>
              </a:rPr>
              <a:t>，结合</a:t>
            </a:r>
            <a:r>
              <a:rPr lang="zh-CN" altLang="en-US" sz="2000" dirty="0">
                <a:latin typeface="+mn-ea"/>
                <a:cs typeface="微软雅黑 Light" panose="020B0502040204020203" pitchFamily="34" charset="-122"/>
              </a:rPr>
              <a:t>甘特图中给出的具体所需</a:t>
            </a:r>
            <a:r>
              <a:rPr lang="zh-CN" altLang="en-US" sz="2000" dirty="0" smtClean="0">
                <a:latin typeface="+mn-ea"/>
                <a:cs typeface="微软雅黑 Light" panose="020B0502040204020203" pitchFamily="34" charset="-122"/>
              </a:rPr>
              <a:t>时间</a:t>
            </a:r>
            <a:r>
              <a:rPr lang="zh-CN" altLang="en-US" sz="2000" dirty="0">
                <a:latin typeface="+mn-ea"/>
                <a:cs typeface="微软雅黑 Light" panose="020B0502040204020203" pitchFamily="34" charset="-122"/>
              </a:rPr>
              <a:t>，整个项目开发时间成本预期</a:t>
            </a:r>
            <a:r>
              <a:rPr lang="zh-CN" altLang="en-US" sz="2000" dirty="0" smtClean="0">
                <a:latin typeface="+mn-ea"/>
                <a:cs typeface="微软雅黑 Light" panose="020B0502040204020203" pitchFamily="34" charset="-122"/>
              </a:rPr>
              <a:t>在</a:t>
            </a:r>
            <a:r>
              <a:rPr lang="en-US" altLang="zh-CN" sz="2000" dirty="0" smtClean="0">
                <a:latin typeface="+mn-ea"/>
                <a:cs typeface="微软雅黑 Light" panose="020B0502040204020203" pitchFamily="34" charset="-122"/>
              </a:rPr>
              <a:t>60,110.77</a:t>
            </a:r>
            <a:r>
              <a:rPr lang="zh-CN" altLang="en-US" sz="2000" dirty="0" smtClean="0">
                <a:latin typeface="+mn-ea"/>
                <a:cs typeface="微软雅黑 Light" panose="020B0502040204020203" pitchFamily="34" charset="-122"/>
              </a:rPr>
              <a:t>元。</a:t>
            </a:r>
            <a:endParaRPr lang="en-US" altLang="zh-CN" sz="2000" dirty="0" smtClean="0">
              <a:latin typeface="+mn-ea"/>
              <a:cs typeface="微软雅黑 Light" panose="020B0502040204020203" pitchFamily="34" charset="-122"/>
            </a:endParaRPr>
          </a:p>
          <a:p>
            <a:pPr lvl="0">
              <a:lnSpc>
                <a:spcPct val="150000"/>
              </a:lnSpc>
            </a:pPr>
            <a:r>
              <a:rPr lang="zh-CN" altLang="en-US" sz="2000" dirty="0">
                <a:latin typeface="+mn-ea"/>
              </a:rPr>
              <a:t>招募体验</a:t>
            </a:r>
            <a:r>
              <a:rPr lang="zh-CN" altLang="en-US" sz="2000" dirty="0" smtClean="0">
                <a:latin typeface="+mn-ea"/>
              </a:rPr>
              <a:t>用户：</a:t>
            </a:r>
            <a:r>
              <a:rPr lang="en-US" altLang="zh-CN" sz="2000" dirty="0" smtClean="0">
                <a:latin typeface="+mn-ea"/>
              </a:rPr>
              <a:t>		50</a:t>
            </a:r>
            <a:r>
              <a:rPr lang="zh-CN" altLang="en-US" sz="2000" dirty="0" smtClean="0">
                <a:latin typeface="+mn-ea"/>
              </a:rPr>
              <a:t>元</a:t>
            </a:r>
            <a:r>
              <a:rPr lang="en-US" altLang="zh-CN" sz="2000" dirty="0" smtClean="0">
                <a:latin typeface="+mn-ea"/>
              </a:rPr>
              <a:t>/</a:t>
            </a:r>
            <a:r>
              <a:rPr lang="zh-CN" altLang="en-US" sz="2000" dirty="0" smtClean="0">
                <a:latin typeface="+mn-ea"/>
              </a:rPr>
              <a:t>人  * </a:t>
            </a:r>
            <a:r>
              <a:rPr lang="en-US" altLang="zh-CN" sz="2000" dirty="0" smtClean="0">
                <a:latin typeface="+mn-ea"/>
              </a:rPr>
              <a:t>4  = 200</a:t>
            </a:r>
            <a:r>
              <a:rPr lang="zh-CN" altLang="en-US" sz="2000" dirty="0" smtClean="0">
                <a:latin typeface="+mn-ea"/>
              </a:rPr>
              <a:t>元</a:t>
            </a:r>
            <a:endParaRPr lang="en-US" altLang="zh-CN" sz="2000" dirty="0" smtClean="0">
              <a:latin typeface="+mn-ea"/>
            </a:endParaRPr>
          </a:p>
          <a:p>
            <a:pPr lvl="0">
              <a:lnSpc>
                <a:spcPct val="150000"/>
              </a:lnSpc>
            </a:pPr>
            <a:r>
              <a:rPr lang="zh-CN" altLang="en-US" sz="2000" dirty="0">
                <a:latin typeface="+mn-ea"/>
              </a:rPr>
              <a:t>团</a:t>
            </a:r>
            <a:r>
              <a:rPr lang="zh-CN" altLang="en-US" sz="2000" dirty="0" smtClean="0">
                <a:latin typeface="+mn-ea"/>
              </a:rPr>
              <a:t>建：</a:t>
            </a:r>
            <a:r>
              <a:rPr lang="en-US" altLang="zh-CN" sz="2000" dirty="0" smtClean="0">
                <a:latin typeface="+mn-ea"/>
              </a:rPr>
              <a:t>			100</a:t>
            </a:r>
            <a:r>
              <a:rPr lang="zh-CN" altLang="en-US" sz="2000" dirty="0" smtClean="0">
                <a:latin typeface="+mn-ea"/>
              </a:rPr>
              <a:t>元</a:t>
            </a:r>
            <a:r>
              <a:rPr lang="en-US" altLang="zh-CN" sz="2000" dirty="0" smtClean="0">
                <a:latin typeface="+mn-ea"/>
              </a:rPr>
              <a:t>/</a:t>
            </a:r>
            <a:r>
              <a:rPr lang="zh-CN" altLang="en-US" sz="2000" dirty="0" smtClean="0">
                <a:latin typeface="+mn-ea"/>
              </a:rPr>
              <a:t>月 * </a:t>
            </a:r>
            <a:r>
              <a:rPr lang="en-US" altLang="zh-CN" sz="2000" dirty="0" smtClean="0">
                <a:latin typeface="+mn-ea"/>
              </a:rPr>
              <a:t>3  = 300</a:t>
            </a:r>
            <a:r>
              <a:rPr lang="zh-CN" altLang="en-US" sz="2000" dirty="0" smtClean="0">
                <a:latin typeface="+mn-ea"/>
              </a:rPr>
              <a:t>元</a:t>
            </a:r>
            <a:endParaRPr lang="en-US" altLang="zh-CN" sz="2000" dirty="0">
              <a:latin typeface="+mn-ea"/>
            </a:endParaRPr>
          </a:p>
          <a:p>
            <a:pPr lvl="0">
              <a:lnSpc>
                <a:spcPct val="150000"/>
              </a:lnSpc>
            </a:pPr>
            <a:r>
              <a:rPr lang="zh-CN" altLang="en-US" sz="2000" dirty="0" smtClean="0">
                <a:latin typeface="+mn-ea"/>
              </a:rPr>
              <a:t>合计：</a:t>
            </a:r>
            <a:r>
              <a:rPr lang="en-US" altLang="zh-CN" sz="2000" dirty="0" smtClean="0">
                <a:latin typeface="+mn-ea"/>
              </a:rPr>
              <a:t>		</a:t>
            </a:r>
            <a:r>
              <a:rPr lang="en-US" altLang="zh-CN" sz="2000" smtClean="0">
                <a:latin typeface="+mn-ea"/>
              </a:rPr>
              <a:t>	60,610.77</a:t>
            </a:r>
            <a:r>
              <a:rPr lang="zh-CN" altLang="en-US" sz="2000" dirty="0" smtClean="0">
                <a:latin typeface="+mn-ea"/>
              </a:rPr>
              <a:t>元</a:t>
            </a:r>
            <a:endParaRPr lang="en-US" altLang="zh-CN" sz="2000" dirty="0">
              <a:latin typeface="+mn-ea"/>
            </a:endParaRPr>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3222"/>
            <a:ext cx="1991265"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预算</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6</a:t>
            </a:r>
          </a:p>
        </p:txBody>
      </p:sp>
      <p:sp>
        <p:nvSpPr>
          <p:cNvPr id="6" name="文本框 6"/>
          <p:cNvSpPr txBox="1"/>
          <p:nvPr/>
        </p:nvSpPr>
        <p:spPr>
          <a:xfrm>
            <a:off x="1452880" y="1533588"/>
            <a:ext cx="7727713" cy="45231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zh-CN" altLang="en-US" sz="2400" b="1" dirty="0" smtClean="0">
                <a:latin typeface="+mn-ea"/>
              </a:rPr>
              <a:t>项目具体任务预算</a:t>
            </a:r>
            <a:endParaRPr lang="en-US" altLang="zh-CN" sz="2400" b="1" dirty="0" smtClean="0">
              <a:latin typeface="+mn-ea"/>
            </a:endParaRPr>
          </a:p>
          <a:p>
            <a:pPr lvl="0">
              <a:lnSpc>
                <a:spcPct val="150000"/>
              </a:lnSpc>
            </a:pPr>
            <a:r>
              <a:rPr lang="zh-CN" altLang="en-US" sz="2400" dirty="0">
                <a:latin typeface="+mn-ea"/>
              </a:rPr>
              <a:t>前期</a:t>
            </a:r>
            <a:r>
              <a:rPr lang="zh-CN" altLang="en-US" sz="2400" dirty="0" smtClean="0">
                <a:latin typeface="+mn-ea"/>
              </a:rPr>
              <a:t>准备：</a:t>
            </a:r>
            <a:r>
              <a:rPr lang="en-US" altLang="zh-CN" sz="2400" dirty="0" smtClean="0">
                <a:latin typeface="+mn-ea"/>
              </a:rPr>
              <a:t>14550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可行性分析：</a:t>
            </a:r>
            <a:r>
              <a:rPr lang="en-US" altLang="zh-CN" sz="2400" dirty="0" smtClean="0">
                <a:latin typeface="+mn-ea"/>
              </a:rPr>
              <a:t>4500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需求分析：</a:t>
            </a:r>
            <a:r>
              <a:rPr lang="en-US" altLang="zh-CN" sz="2400" dirty="0" smtClean="0">
                <a:latin typeface="+mn-ea"/>
              </a:rPr>
              <a:t>4500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项目需求评审：</a:t>
            </a:r>
            <a:r>
              <a:rPr lang="en-US" altLang="zh-CN" sz="2400" dirty="0" smtClean="0">
                <a:latin typeface="+mn-ea"/>
              </a:rPr>
              <a:t>4500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设计：</a:t>
            </a:r>
            <a:r>
              <a:rPr lang="en-US" altLang="zh-CN" sz="2400" dirty="0" smtClean="0">
                <a:latin typeface="+mn-ea"/>
              </a:rPr>
              <a:t>12300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实现：</a:t>
            </a:r>
            <a:r>
              <a:rPr lang="en-US" altLang="zh-CN" sz="2400" dirty="0" smtClean="0">
                <a:latin typeface="+mn-ea"/>
              </a:rPr>
              <a:t>40350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a:latin typeface="+mn-ea"/>
              </a:rPr>
              <a:t>测试</a:t>
            </a:r>
            <a:r>
              <a:rPr lang="zh-CN" altLang="en-US" sz="2400" dirty="0" smtClean="0">
                <a:latin typeface="+mn-ea"/>
              </a:rPr>
              <a:t>维护：</a:t>
            </a:r>
            <a:r>
              <a:rPr lang="en-US" altLang="zh-CN" sz="2400" dirty="0" smtClean="0">
                <a:latin typeface="+mn-ea"/>
              </a:rPr>
              <a:t>7800</a:t>
            </a:r>
            <a:r>
              <a:rPr lang="zh-CN" altLang="en-US" sz="2400" dirty="0" smtClean="0">
                <a:latin typeface="+mn-ea"/>
              </a:rPr>
              <a:t>元</a:t>
            </a:r>
            <a:endParaRPr lang="en-US" altLang="zh-CN" sz="2400" dirty="0" smtClean="0">
              <a:latin typeface="+mn-ea"/>
            </a:endParaRPr>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3222"/>
            <a:ext cx="3221670"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会议记录</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7</a:t>
            </a:r>
          </a:p>
        </p:txBody>
      </p:sp>
      <p:sp>
        <p:nvSpPr>
          <p:cNvPr id="6" name="TextBox 8"/>
          <p:cNvSpPr txBox="1"/>
          <p:nvPr/>
        </p:nvSpPr>
        <p:spPr>
          <a:xfrm>
            <a:off x="950814" y="2006028"/>
            <a:ext cx="4804012" cy="369332"/>
          </a:xfrm>
          <a:prstGeom prst="rect">
            <a:avLst/>
          </a:prstGeom>
          <a:noFill/>
        </p:spPr>
        <p:txBody>
          <a:bodyPr wrap="square" rtlCol="0">
            <a:spAutoFit/>
          </a:bodyPr>
          <a:lstStyle/>
          <a:p>
            <a:r>
              <a:rPr lang="zh-CN" altLang="en-US" dirty="0"/>
              <a:t>每次开会均有电子文档保存并当晚上传至</a:t>
            </a:r>
            <a:r>
              <a:rPr lang="en-US" altLang="zh-CN" dirty="0" err="1"/>
              <a:t>Git</a:t>
            </a:r>
            <a:endParaRPr lang="zh-CN" altLang="en-US" dirty="0"/>
          </a:p>
        </p:txBody>
      </p:sp>
      <p:pic>
        <p:nvPicPr>
          <p:cNvPr id="4" name="图片 3"/>
          <p:cNvPicPr>
            <a:picLocks noChangeAspect="1"/>
          </p:cNvPicPr>
          <p:nvPr/>
        </p:nvPicPr>
        <p:blipFill>
          <a:blip r:embed="rId7"/>
          <a:stretch>
            <a:fillRect/>
          </a:stretch>
        </p:blipFill>
        <p:spPr>
          <a:xfrm>
            <a:off x="950814" y="2931520"/>
            <a:ext cx="4665291" cy="3048526"/>
          </a:xfrm>
          <a:prstGeom prst="rect">
            <a:avLst/>
          </a:prstGeom>
        </p:spPr>
      </p:pic>
      <p:pic>
        <p:nvPicPr>
          <p:cNvPr id="9" name="图片 8">
            <a:hlinkClick r:id="rId8" action="ppaction://hlinkfile"/>
          </p:cNvPr>
          <p:cNvPicPr>
            <a:picLocks noChangeAspect="1"/>
          </p:cNvPicPr>
          <p:nvPr/>
        </p:nvPicPr>
        <p:blipFill>
          <a:blip r:embed="rId9"/>
          <a:srcRect l="2178" t="984"/>
          <a:stretch>
            <a:fillRect/>
          </a:stretch>
        </p:blipFill>
        <p:spPr>
          <a:xfrm>
            <a:off x="6642735" y="397510"/>
            <a:ext cx="4661535" cy="6063615"/>
          </a:xfrm>
          <a:prstGeom prst="rect">
            <a:avLst/>
          </a:prstGeom>
        </p:spPr>
      </p:pic>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79" y="383222"/>
            <a:ext cx="3144757"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绩效评价</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smtClean="0">
                <a:solidFill>
                  <a:schemeClr val="bg1"/>
                </a:solidFill>
                <a:latin typeface="Arial" panose="020B0604020202020204" pitchFamily="34" charset="0"/>
                <a:ea typeface="微软雅黑" panose="020B0503020204020204" charset="-122"/>
                <a:cs typeface="Arial" panose="020B0604020202020204" pitchFamily="34" charset="0"/>
                <a:sym typeface="+mn-lt"/>
              </a:rPr>
              <a:t>8</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pic>
        <p:nvPicPr>
          <p:cNvPr id="3" name="图片 2"/>
          <p:cNvPicPr>
            <a:picLocks noChangeAspect="1"/>
          </p:cNvPicPr>
          <p:nvPr/>
        </p:nvPicPr>
        <p:blipFill>
          <a:blip r:embed="rId7"/>
          <a:stretch>
            <a:fillRect/>
          </a:stretch>
        </p:blipFill>
        <p:spPr>
          <a:xfrm>
            <a:off x="535940" y="1569085"/>
            <a:ext cx="11298555" cy="3719830"/>
          </a:xfrm>
          <a:prstGeom prst="rect">
            <a:avLst/>
          </a:prstGeom>
        </p:spPr>
      </p:pic>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p>
        </p:txBody>
      </p:sp>
      <p:sp>
        <p:nvSpPr>
          <p:cNvPr id="10" name="文本框 9"/>
          <p:cNvSpPr txBox="1"/>
          <p:nvPr/>
        </p:nvSpPr>
        <p:spPr>
          <a:xfrm>
            <a:off x="935990" y="946150"/>
            <a:ext cx="10326370" cy="2584450"/>
          </a:xfrm>
          <a:prstGeom prst="rect">
            <a:avLst/>
          </a:prstGeom>
          <a:noFill/>
        </p:spPr>
        <p:txBody>
          <a:bodyPr wrap="square" rtlCol="0">
            <a:spAutoFit/>
          </a:bodyPr>
          <a:lstStyle/>
          <a:p>
            <a:pPr fontAlgn="auto">
              <a:lnSpc>
                <a:spcPct val="150000"/>
              </a:lnSpc>
            </a:pPr>
            <a:r>
              <a:rPr lang="en-US" altLang="zh-CN" sz="2800" dirty="0"/>
              <a:t>1</a:t>
            </a:r>
            <a:r>
              <a:rPr lang="zh-CN" altLang="en-US" sz="2800" dirty="0"/>
              <a:t>、项目背景</a:t>
            </a:r>
          </a:p>
          <a:p>
            <a:pPr fontAlgn="auto">
              <a:lnSpc>
                <a:spcPct val="150000"/>
              </a:lnSpc>
            </a:pPr>
            <a:r>
              <a:rPr lang="zh-CN" altLang="en-US" dirty="0"/>
              <a:t>       </a:t>
            </a:r>
            <a:r>
              <a:rPr lang="zh-CN" altLang="en-US" dirty="0" smtClean="0"/>
              <a:t> </a:t>
            </a:r>
            <a:r>
              <a:rPr lang="zh-CN" altLang="en-US" sz="2000" dirty="0" smtClean="0"/>
              <a:t>随着</a:t>
            </a:r>
            <a:r>
              <a:rPr lang="zh-CN" altLang="en-US" sz="2000" dirty="0"/>
              <a:t>人们物质生活水平的提高，对精神文明建设的需求愈发热烈。</a:t>
            </a:r>
          </a:p>
          <a:p>
            <a:pPr fontAlgn="auto">
              <a:lnSpc>
                <a:spcPct val="150000"/>
              </a:lnSpc>
            </a:pPr>
            <a:r>
              <a:rPr lang="en-US" altLang="zh-CN" sz="2000" dirty="0"/>
              <a:t>       </a:t>
            </a:r>
            <a:r>
              <a:rPr lang="zh-CN" altLang="en-US" sz="2000" dirty="0"/>
              <a:t>鉴于如今大多数书籍网站鱼龙混杂，有较多网络小说、社科类书籍、工具书充斥在书籍市场，对于爱好文学的读者</a:t>
            </a:r>
            <a:r>
              <a:rPr lang="zh-CN" altLang="en-US" sz="2000" dirty="0">
                <a:sym typeface="+mn-ea"/>
              </a:rPr>
              <a:t>，本网站聚焦于纯文学书籍，并提供一个此类书籍交流、推荐的平台。</a:t>
            </a:r>
          </a:p>
        </p:txBody>
      </p:sp>
      <p:sp>
        <p:nvSpPr>
          <p:cNvPr id="2" name="椭圆 1"/>
          <p:cNvSpPr/>
          <p:nvPr>
            <p:custDataLst>
              <p:tags r:id="rId2"/>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sp>
        <p:nvSpPr>
          <p:cNvPr id="3" name="文本框 2"/>
          <p:cNvSpPr txBox="1"/>
          <p:nvPr/>
        </p:nvSpPr>
        <p:spPr>
          <a:xfrm>
            <a:off x="935990" y="3974981"/>
            <a:ext cx="10104755" cy="1660525"/>
          </a:xfrm>
          <a:prstGeom prst="rect">
            <a:avLst/>
          </a:prstGeom>
          <a:noFill/>
        </p:spPr>
        <p:txBody>
          <a:bodyPr wrap="square" rtlCol="0">
            <a:spAutoFit/>
          </a:bodyPr>
          <a:lstStyle/>
          <a:p>
            <a:pPr fontAlgn="auto">
              <a:lnSpc>
                <a:spcPct val="150000"/>
              </a:lnSpc>
            </a:pPr>
            <a:r>
              <a:rPr lang="en-US" altLang="zh-CN" sz="2800" dirty="0"/>
              <a:t>2</a:t>
            </a:r>
            <a:r>
              <a:rPr lang="zh-CN" altLang="en-US" sz="2800" dirty="0"/>
              <a:t>、项目呈现</a:t>
            </a:r>
          </a:p>
          <a:p>
            <a:pPr fontAlgn="auto">
              <a:lnSpc>
                <a:spcPct val="150000"/>
              </a:lnSpc>
            </a:pPr>
            <a:r>
              <a:rPr lang="zh-CN" altLang="en-US" dirty="0"/>
              <a:t>       </a:t>
            </a:r>
            <a:r>
              <a:rPr lang="zh-CN" altLang="en-US" sz="2000" dirty="0"/>
              <a:t>网站能够向用户推荐文学领域热门书籍与新书，用户可以搜索书籍，查看其简介，浏览其他读者的书评，参与讨论，发表看法。</a:t>
            </a:r>
            <a:endParaRPr lang="zh-CN" altLang="en-US" sz="2000" dirty="0">
              <a:sym typeface="+mn-ea"/>
            </a:endParaRP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2"/>
            </p:custDataLst>
          </p:nvPr>
        </p:nvSpPr>
        <p:spPr>
          <a:xfrm>
            <a:off x="383223" y="22447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336868" y="26257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9</a:t>
            </a:r>
          </a:p>
        </p:txBody>
      </p:sp>
      <p:sp>
        <p:nvSpPr>
          <p:cNvPr id="5" name="标题 4"/>
          <p:cNvSpPr>
            <a:spLocks noGrp="1"/>
          </p:cNvSpPr>
          <p:nvPr>
            <p:ph type="title"/>
            <p:custDataLst>
              <p:tags r:id="rId4"/>
            </p:custDataLst>
          </p:nvPr>
        </p:nvSpPr>
        <p:spPr>
          <a:xfrm>
            <a:off x="1624965" y="347345"/>
            <a:ext cx="3340142" cy="835660"/>
          </a:xfrm>
        </p:spPr>
        <p:txBody>
          <a:bodyPr>
            <a:normAutofit fontScale="90000"/>
          </a:bodyPr>
          <a:lstStyle/>
          <a:p>
            <a:pPr algn="l"/>
            <a:r>
              <a:rPr lang="zh-CN" altLang="en-US" spc="150" smtClean="0">
                <a:solidFill>
                  <a:schemeClr val="tx1">
                    <a:lumMod val="65000"/>
                    <a:lumOff val="35000"/>
                  </a:schemeClr>
                </a:solidFill>
                <a:ea typeface="微软雅黑" panose="020B0503020204020204" charset="-122"/>
                <a:sym typeface="Arial" panose="020B0604020202020204" pitchFamily="34" charset="0"/>
              </a:rPr>
              <a:t>参考</a:t>
            </a:r>
            <a:r>
              <a:rPr lang="zh-CN" altLang="en-US" spc="150">
                <a:solidFill>
                  <a:schemeClr val="tx1">
                    <a:lumMod val="65000"/>
                    <a:lumOff val="35000"/>
                  </a:schemeClr>
                </a:solidFill>
                <a:ea typeface="微软雅黑" panose="020B0503020204020204" charset="-122"/>
                <a:sym typeface="Arial" panose="020B0604020202020204" pitchFamily="34" charset="0"/>
              </a:rPr>
              <a:t>资料</a:t>
            </a:r>
            <a:endParaRPr lang="zh-CN" altLang="en-US" dirty="0"/>
          </a:p>
        </p:txBody>
      </p:sp>
      <p:sp>
        <p:nvSpPr>
          <p:cNvPr id="4" name="文本框 3"/>
          <p:cNvSpPr txBox="1"/>
          <p:nvPr/>
        </p:nvSpPr>
        <p:spPr>
          <a:xfrm>
            <a:off x="881698" y="1714500"/>
            <a:ext cx="10928350" cy="4524315"/>
          </a:xfrm>
          <a:prstGeom prst="rect">
            <a:avLst/>
          </a:prstGeom>
          <a:noFill/>
        </p:spPr>
        <p:txBody>
          <a:bodyPr wrap="square" rtlCol="0">
            <a:spAutoFit/>
          </a:bodyPr>
          <a:lstStyle/>
          <a:p>
            <a:pPr fontAlgn="auto">
              <a:lnSpc>
                <a:spcPct val="150000"/>
              </a:lnSpc>
            </a:pPr>
            <a:r>
              <a:rPr lang="zh-CN" altLang="en-US" sz="2400" dirty="0"/>
              <a:t>[1]陈新博,段飞志.基于B/S架构下的慕课平台设计与实现[J].数码世界,2020(09):256-258.</a:t>
            </a:r>
          </a:p>
          <a:p>
            <a:pPr fontAlgn="auto">
              <a:lnSpc>
                <a:spcPct val="150000"/>
              </a:lnSpc>
            </a:pPr>
            <a:r>
              <a:rPr lang="zh-CN" altLang="en-US" sz="2400" dirty="0"/>
              <a:t>[</a:t>
            </a:r>
            <a:r>
              <a:rPr lang="en-US" altLang="zh-CN" sz="2400" dirty="0"/>
              <a:t>2</a:t>
            </a:r>
            <a:r>
              <a:rPr lang="zh-CN" altLang="en-US" sz="2400" dirty="0"/>
              <a:t>]耿庆阳. 基于Spring Boot与Vue的电子商城设计与实现[D].西安石油大学,2020.</a:t>
            </a:r>
          </a:p>
          <a:p>
            <a:pPr fontAlgn="auto">
              <a:lnSpc>
                <a:spcPct val="150000"/>
              </a:lnSpc>
            </a:pPr>
            <a:r>
              <a:rPr lang="en-US" altLang="zh-CN" sz="2400" dirty="0"/>
              <a:t>[3]</a:t>
            </a:r>
            <a:r>
              <a:rPr lang="zh-CN" altLang="en-US" sz="2400" dirty="0"/>
              <a:t>豆瓣网站 </a:t>
            </a:r>
            <a:r>
              <a:rPr lang="zh-CN" altLang="en-US" sz="2400" dirty="0">
                <a:hlinkClick r:id="rId7"/>
              </a:rPr>
              <a:t>https://book.douban.com</a:t>
            </a:r>
            <a:r>
              <a:rPr lang="zh-CN" altLang="en-US" sz="2400" dirty="0" smtClean="0">
                <a:hlinkClick r:id="rId7"/>
              </a:rPr>
              <a:t>/</a:t>
            </a:r>
            <a:endParaRPr lang="en-US" altLang="zh-CN" sz="2400" dirty="0" smtClean="0"/>
          </a:p>
          <a:p>
            <a:pPr fontAlgn="auto">
              <a:lnSpc>
                <a:spcPct val="150000"/>
              </a:lnSpc>
            </a:pPr>
            <a:r>
              <a:rPr lang="en-US" altLang="zh-CN" sz="2400" dirty="0" smtClean="0"/>
              <a:t>[4]</a:t>
            </a:r>
            <a:r>
              <a:rPr lang="zh-CN" altLang="en-US" sz="2400" dirty="0"/>
              <a:t>陈豪</a:t>
            </a:r>
            <a:r>
              <a:rPr lang="en-US" altLang="zh-CN" sz="2400" dirty="0"/>
              <a:t>. </a:t>
            </a:r>
            <a:r>
              <a:rPr lang="zh-CN" altLang="en-US" sz="2400" dirty="0"/>
              <a:t>个性化推荐方法在高校图书馆书目推荐中的应用研究</a:t>
            </a:r>
            <a:r>
              <a:rPr lang="en-US" altLang="zh-CN" sz="2400" dirty="0"/>
              <a:t>[D].</a:t>
            </a:r>
            <a:r>
              <a:rPr lang="zh-CN" altLang="en-US" sz="2400" dirty="0"/>
              <a:t>贵州财经大学</a:t>
            </a:r>
            <a:r>
              <a:rPr lang="en-US" altLang="zh-CN" sz="2400" dirty="0"/>
              <a:t>,2019</a:t>
            </a:r>
            <a:r>
              <a:rPr lang="en-US" altLang="zh-CN" sz="2400" dirty="0" smtClean="0"/>
              <a:t>.</a:t>
            </a:r>
          </a:p>
          <a:p>
            <a:pPr fontAlgn="auto">
              <a:lnSpc>
                <a:spcPct val="150000"/>
              </a:lnSpc>
            </a:pPr>
            <a:r>
              <a:rPr lang="en-US" altLang="zh-CN" sz="2400" dirty="0" smtClean="0"/>
              <a:t>[</a:t>
            </a:r>
            <a:r>
              <a:rPr lang="en-US" altLang="zh-CN" sz="2400" dirty="0"/>
              <a:t>5] 《Project Management Body Of </a:t>
            </a:r>
            <a:r>
              <a:rPr lang="en-US" altLang="zh-CN" sz="2400" dirty="0" smtClean="0"/>
              <a:t>Knowledge》P158,P159</a:t>
            </a:r>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29790" y="1607185"/>
            <a:ext cx="7931785" cy="1568450"/>
          </a:xfrm>
          <a:prstGeom prst="rect">
            <a:avLst/>
          </a:prstGeom>
          <a:noFill/>
        </p:spPr>
        <p:txBody>
          <a:bodyPr wrap="square" rtlCol="0">
            <a:spAutoFit/>
          </a:bodyPr>
          <a:lstStyle/>
          <a:p>
            <a:pPr algn="ctr"/>
            <a:r>
              <a:rPr lang="en-US" altLang="zh-CN" sz="9600" b="1" i="1"/>
              <a:t>THANKS</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p:nvPr>
            <p:custDataLst>
              <p:tags r:id="rId2"/>
            </p:custDataLst>
          </p:nvPr>
        </p:nvPicPr>
        <p:blipFill>
          <a:blip r:embed="rId16" r:link="rId17" cstate="email"/>
          <a:stretch>
            <a:fillRect/>
          </a:stretch>
        </p:blipFill>
        <p:spPr>
          <a:xfrm>
            <a:off x="0" y="0"/>
            <a:ext cx="720090" cy="514350"/>
          </a:xfrm>
          <a:prstGeom prst="rect">
            <a:avLst/>
          </a:prstGeom>
        </p:spPr>
      </p:pic>
      <p:pic>
        <p:nvPicPr>
          <p:cNvPr id="23" name="图片 22"/>
          <p:cNvPicPr/>
          <p:nvPr>
            <p:custDataLst>
              <p:tags r:id="rId3"/>
            </p:custDataLst>
          </p:nvPr>
        </p:nvPicPr>
        <p:blipFill>
          <a:blip r:embed="rId18" r:link="rId19" cstate="email"/>
          <a:stretch>
            <a:fillRect/>
          </a:stretch>
        </p:blipFill>
        <p:spPr>
          <a:xfrm>
            <a:off x="11471910" y="0"/>
            <a:ext cx="720090" cy="514350"/>
          </a:xfrm>
          <a:prstGeom prst="rect">
            <a:avLst/>
          </a:prstGeom>
        </p:spPr>
      </p:pic>
      <p:sp>
        <p:nvSpPr>
          <p:cNvPr id="5" name="任意多边形: 形状 4"/>
          <p:cNvSpPr/>
          <p:nvPr>
            <p:custDataLst>
              <p:tags r:id="rId4"/>
            </p:custDataLst>
          </p:nvPr>
        </p:nvSpPr>
        <p:spPr>
          <a:xfrm>
            <a:off x="1820253" y="3159630"/>
            <a:ext cx="4006668" cy="1656870"/>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6" name="任意多边形: 形状 5"/>
          <p:cNvSpPr/>
          <p:nvPr>
            <p:custDataLst>
              <p:tags r:id="rId5"/>
            </p:custDataLst>
          </p:nvPr>
        </p:nvSpPr>
        <p:spPr>
          <a:xfrm>
            <a:off x="5939698" y="3159630"/>
            <a:ext cx="4006667" cy="1656869"/>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8" name="任意多边形: 形状 7"/>
          <p:cNvSpPr/>
          <p:nvPr>
            <p:custDataLst>
              <p:tags r:id="rId6"/>
            </p:custDataLst>
          </p:nvPr>
        </p:nvSpPr>
        <p:spPr>
          <a:xfrm>
            <a:off x="1820252" y="4901788"/>
            <a:ext cx="4006669" cy="1656870"/>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9" name="任意多边形: 形状 8"/>
          <p:cNvSpPr/>
          <p:nvPr>
            <p:custDataLst>
              <p:tags r:id="rId7"/>
            </p:custDataLst>
          </p:nvPr>
        </p:nvSpPr>
        <p:spPr>
          <a:xfrm>
            <a:off x="5939698" y="4901788"/>
            <a:ext cx="4006668" cy="1656870"/>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10" name="直角三角形 9"/>
          <p:cNvSpPr/>
          <p:nvPr>
            <p:custDataLst>
              <p:tags r:id="rId8"/>
            </p:custDataLst>
          </p:nvPr>
        </p:nvSpPr>
        <p:spPr>
          <a:xfrm flipH="1">
            <a:off x="4897257" y="3775950"/>
            <a:ext cx="929665" cy="1040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9" name="直角三角形 18"/>
          <p:cNvSpPr/>
          <p:nvPr>
            <p:custDataLst>
              <p:tags r:id="rId9"/>
            </p:custDataLst>
          </p:nvPr>
        </p:nvSpPr>
        <p:spPr>
          <a:xfrm>
            <a:off x="5939697" y="3775950"/>
            <a:ext cx="929665" cy="10405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0" name="直角三角形 19"/>
          <p:cNvSpPr/>
          <p:nvPr>
            <p:custDataLst>
              <p:tags r:id="rId10"/>
            </p:custDataLst>
          </p:nvPr>
        </p:nvSpPr>
        <p:spPr>
          <a:xfrm flipV="1">
            <a:off x="5939697" y="4901787"/>
            <a:ext cx="929665" cy="10405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1" name="直角三角形 20"/>
          <p:cNvSpPr/>
          <p:nvPr>
            <p:custDataLst>
              <p:tags r:id="rId11"/>
            </p:custDataLst>
          </p:nvPr>
        </p:nvSpPr>
        <p:spPr>
          <a:xfrm flipH="1" flipV="1">
            <a:off x="4897257" y="4901787"/>
            <a:ext cx="929665" cy="1040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6" name="椭圆 25"/>
          <p:cNvSpPr/>
          <p:nvPr>
            <p:custDataLst>
              <p:tags r:id="rId12"/>
            </p:custDataLst>
          </p:nvPr>
        </p:nvSpPr>
        <p:spPr>
          <a:xfrm>
            <a:off x="481177" y="268984"/>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27" name="TextBox 2"/>
          <p:cNvSpPr txBox="1"/>
          <p:nvPr>
            <p:custDataLst>
              <p:tags r:id="rId13"/>
            </p:custDataLst>
          </p:nvPr>
        </p:nvSpPr>
        <p:spPr>
          <a:xfrm>
            <a:off x="418947" y="318514"/>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sp>
        <p:nvSpPr>
          <p:cNvPr id="28" name="文本框 27"/>
          <p:cNvSpPr txBox="1"/>
          <p:nvPr/>
        </p:nvSpPr>
        <p:spPr>
          <a:xfrm>
            <a:off x="1687801" y="328751"/>
            <a:ext cx="2459355" cy="706755"/>
          </a:xfrm>
          <a:prstGeom prst="rect">
            <a:avLst/>
          </a:prstGeom>
          <a:noFill/>
        </p:spPr>
        <p:txBody>
          <a:bodyPr wrap="square" rtlCol="0">
            <a:spAutoFit/>
          </a:bodyPr>
          <a:lstStyle/>
          <a:p>
            <a:r>
              <a:rPr lang="zh-CN" altLang="en-US" sz="4000" dirty="0"/>
              <a:t>项目概述</a:t>
            </a:r>
          </a:p>
        </p:txBody>
      </p:sp>
      <p:sp>
        <p:nvSpPr>
          <p:cNvPr id="2" name="矩形 1"/>
          <p:cNvSpPr/>
          <p:nvPr/>
        </p:nvSpPr>
        <p:spPr>
          <a:xfrm>
            <a:off x="1338321" y="1120794"/>
            <a:ext cx="2510624" cy="646331"/>
          </a:xfrm>
          <a:prstGeom prst="rect">
            <a:avLst/>
          </a:prstGeom>
        </p:spPr>
        <p:txBody>
          <a:bodyPr wrap="none">
            <a:spAutoFit/>
          </a:bodyPr>
          <a:lstStyle/>
          <a:p>
            <a:pPr fontAlgn="auto">
              <a:lnSpc>
                <a:spcPct val="150000"/>
              </a:lnSpc>
            </a:pPr>
            <a:r>
              <a:rPr lang="en-US" altLang="zh-CN" sz="2400" dirty="0"/>
              <a:t>3</a:t>
            </a:r>
            <a:r>
              <a:rPr lang="zh-CN" altLang="en-US" sz="2400" dirty="0"/>
              <a:t>、目标</a:t>
            </a:r>
            <a:r>
              <a:rPr lang="zh-CN" altLang="en-US" sz="2400" dirty="0" smtClean="0"/>
              <a:t>用户群体</a:t>
            </a:r>
            <a:endParaRPr lang="zh-CN" altLang="en-US" sz="2400" dirty="0"/>
          </a:p>
        </p:txBody>
      </p:sp>
      <p:sp>
        <p:nvSpPr>
          <p:cNvPr id="3" name="文本框 2"/>
          <p:cNvSpPr txBox="1"/>
          <p:nvPr/>
        </p:nvSpPr>
        <p:spPr>
          <a:xfrm>
            <a:off x="3823587" y="1875811"/>
            <a:ext cx="5725682" cy="461665"/>
          </a:xfrm>
          <a:prstGeom prst="rect">
            <a:avLst/>
          </a:prstGeom>
          <a:noFill/>
        </p:spPr>
        <p:txBody>
          <a:bodyPr wrap="square" rtlCol="0">
            <a:spAutoFit/>
          </a:bodyPr>
          <a:lstStyle/>
          <a:p>
            <a:r>
              <a:rPr lang="zh-CN" altLang="en-US" sz="2400" b="1" dirty="0" smtClean="0">
                <a:solidFill>
                  <a:srgbClr val="C00000"/>
                </a:solidFill>
              </a:rPr>
              <a:t>任何对文学类书籍有兴趣的人</a:t>
            </a:r>
            <a:endParaRPr lang="zh-CN" altLang="en-US" sz="2400" b="1" dirty="0">
              <a:solidFill>
                <a:srgbClr val="C00000"/>
              </a:solidFill>
            </a:endParaRPr>
          </a:p>
        </p:txBody>
      </p:sp>
      <p:sp>
        <p:nvSpPr>
          <p:cNvPr id="30" name="矩形 29"/>
          <p:cNvSpPr/>
          <p:nvPr/>
        </p:nvSpPr>
        <p:spPr>
          <a:xfrm>
            <a:off x="1820252" y="2337476"/>
            <a:ext cx="1415772" cy="580415"/>
          </a:xfrm>
          <a:prstGeom prst="rect">
            <a:avLst/>
          </a:prstGeom>
        </p:spPr>
        <p:txBody>
          <a:bodyPr wrap="none">
            <a:spAutoFit/>
          </a:bodyPr>
          <a:lstStyle/>
          <a:p>
            <a:pPr fontAlgn="auto">
              <a:lnSpc>
                <a:spcPct val="150000"/>
              </a:lnSpc>
            </a:pPr>
            <a:r>
              <a:rPr lang="zh-CN" altLang="en-US" sz="2400" dirty="0"/>
              <a:t>典型</a:t>
            </a:r>
            <a:r>
              <a:rPr lang="zh-CN" altLang="en-US" sz="2400" dirty="0" smtClean="0"/>
              <a:t>用户</a:t>
            </a:r>
            <a:endParaRPr lang="zh-CN" altLang="en-US" sz="2400" dirty="0"/>
          </a:p>
        </p:txBody>
      </p:sp>
      <p:sp>
        <p:nvSpPr>
          <p:cNvPr id="7" name="文本框 6"/>
          <p:cNvSpPr txBox="1"/>
          <p:nvPr/>
        </p:nvSpPr>
        <p:spPr>
          <a:xfrm>
            <a:off x="1940932" y="3375840"/>
            <a:ext cx="3616327" cy="369332"/>
          </a:xfrm>
          <a:prstGeom prst="rect">
            <a:avLst/>
          </a:prstGeom>
          <a:noFill/>
        </p:spPr>
        <p:txBody>
          <a:bodyPr wrap="square" rtlCol="0">
            <a:spAutoFit/>
          </a:bodyPr>
          <a:lstStyle/>
          <a:p>
            <a:r>
              <a:rPr lang="zh-CN" altLang="en-US" dirty="0" smtClean="0"/>
              <a:t>浙江音乐学院 流行演唱</a:t>
            </a:r>
            <a:r>
              <a:rPr lang="en-US" altLang="zh-CN" dirty="0" smtClean="0"/>
              <a:t>181</a:t>
            </a:r>
            <a:r>
              <a:rPr lang="zh-CN" altLang="en-US" dirty="0" smtClean="0"/>
              <a:t>班</a:t>
            </a:r>
            <a:endParaRPr lang="zh-CN" altLang="en-US" dirty="0"/>
          </a:p>
        </p:txBody>
      </p:sp>
      <p:sp>
        <p:nvSpPr>
          <p:cNvPr id="31" name="文本框 30"/>
          <p:cNvSpPr txBox="1"/>
          <p:nvPr/>
        </p:nvSpPr>
        <p:spPr>
          <a:xfrm>
            <a:off x="1966422" y="4049434"/>
            <a:ext cx="1295092" cy="461665"/>
          </a:xfrm>
          <a:prstGeom prst="rect">
            <a:avLst/>
          </a:prstGeom>
          <a:noFill/>
        </p:spPr>
        <p:txBody>
          <a:bodyPr wrap="square" rtlCol="0">
            <a:spAutoFit/>
          </a:bodyPr>
          <a:lstStyle/>
          <a:p>
            <a:r>
              <a:rPr lang="zh-CN" altLang="en-US" sz="2400" dirty="0" smtClean="0"/>
              <a:t>蔡韵宜</a:t>
            </a:r>
            <a:endParaRPr lang="zh-CN" altLang="en-US" sz="2400" dirty="0"/>
          </a:p>
        </p:txBody>
      </p:sp>
      <p:sp>
        <p:nvSpPr>
          <p:cNvPr id="32" name="文本框 31"/>
          <p:cNvSpPr txBox="1"/>
          <p:nvPr/>
        </p:nvSpPr>
        <p:spPr>
          <a:xfrm>
            <a:off x="6077583" y="3375840"/>
            <a:ext cx="3730896" cy="369332"/>
          </a:xfrm>
          <a:prstGeom prst="rect">
            <a:avLst/>
          </a:prstGeom>
          <a:noFill/>
        </p:spPr>
        <p:txBody>
          <a:bodyPr wrap="square" rtlCol="0">
            <a:spAutoFit/>
          </a:bodyPr>
          <a:lstStyle/>
          <a:p>
            <a:r>
              <a:rPr lang="zh-CN" altLang="en-US" dirty="0" smtClean="0"/>
              <a:t>宁波大学 小学教育（师范）</a:t>
            </a:r>
            <a:r>
              <a:rPr lang="en-US" altLang="zh-CN" dirty="0" smtClean="0"/>
              <a:t>182</a:t>
            </a:r>
            <a:r>
              <a:rPr lang="zh-CN" altLang="en-US" dirty="0" smtClean="0"/>
              <a:t>班</a:t>
            </a:r>
            <a:endParaRPr lang="zh-CN" altLang="en-US" dirty="0"/>
          </a:p>
        </p:txBody>
      </p:sp>
      <p:sp>
        <p:nvSpPr>
          <p:cNvPr id="33" name="文本框 32"/>
          <p:cNvSpPr txBox="1"/>
          <p:nvPr/>
        </p:nvSpPr>
        <p:spPr>
          <a:xfrm>
            <a:off x="6452075" y="6070307"/>
            <a:ext cx="3324314" cy="369332"/>
          </a:xfrm>
          <a:prstGeom prst="rect">
            <a:avLst/>
          </a:prstGeom>
          <a:noFill/>
        </p:spPr>
        <p:txBody>
          <a:bodyPr wrap="square" rtlCol="0">
            <a:spAutoFit/>
          </a:bodyPr>
          <a:lstStyle/>
          <a:p>
            <a:r>
              <a:rPr lang="zh-CN" altLang="en-US" dirty="0" smtClean="0"/>
              <a:t>浙大城市</a:t>
            </a:r>
            <a:r>
              <a:rPr lang="zh-CN" altLang="en-US" smtClean="0"/>
              <a:t>学院 </a:t>
            </a:r>
            <a:r>
              <a:rPr lang="zh-CN" altLang="en-US"/>
              <a:t>临床医学</a:t>
            </a:r>
            <a:r>
              <a:rPr lang="en-US" altLang="zh-CN" smtClean="0"/>
              <a:t>1801</a:t>
            </a:r>
            <a:r>
              <a:rPr lang="zh-CN" altLang="en-US" dirty="0" smtClean="0"/>
              <a:t>班</a:t>
            </a:r>
            <a:endParaRPr lang="zh-CN" altLang="en-US" dirty="0"/>
          </a:p>
        </p:txBody>
      </p:sp>
      <p:sp>
        <p:nvSpPr>
          <p:cNvPr id="34" name="文本框 33"/>
          <p:cNvSpPr txBox="1"/>
          <p:nvPr/>
        </p:nvSpPr>
        <p:spPr>
          <a:xfrm>
            <a:off x="8576506" y="5297205"/>
            <a:ext cx="1199881" cy="461665"/>
          </a:xfrm>
          <a:prstGeom prst="rect">
            <a:avLst/>
          </a:prstGeom>
          <a:noFill/>
        </p:spPr>
        <p:txBody>
          <a:bodyPr wrap="square" rtlCol="0">
            <a:spAutoFit/>
          </a:bodyPr>
          <a:lstStyle/>
          <a:p>
            <a:r>
              <a:rPr lang="zh-CN" altLang="en-US" sz="2400" dirty="0"/>
              <a:t>李雯婷</a:t>
            </a:r>
            <a:endParaRPr lang="zh-CN" altLang="en-US" sz="2400" dirty="0"/>
          </a:p>
        </p:txBody>
      </p:sp>
      <p:sp>
        <p:nvSpPr>
          <p:cNvPr id="35" name="文本框 34"/>
          <p:cNvSpPr txBox="1"/>
          <p:nvPr/>
        </p:nvSpPr>
        <p:spPr>
          <a:xfrm>
            <a:off x="1940932" y="6033331"/>
            <a:ext cx="3477102" cy="369332"/>
          </a:xfrm>
          <a:prstGeom prst="rect">
            <a:avLst/>
          </a:prstGeom>
          <a:noFill/>
        </p:spPr>
        <p:txBody>
          <a:bodyPr wrap="square" rtlCol="0">
            <a:spAutoFit/>
          </a:bodyPr>
          <a:lstStyle/>
          <a:p>
            <a:r>
              <a:rPr lang="zh-CN" altLang="en-US" dirty="0"/>
              <a:t>浙大城市</a:t>
            </a:r>
            <a:r>
              <a:rPr lang="zh-CN" altLang="en-US" dirty="0" smtClean="0"/>
              <a:t>学院 中文</a:t>
            </a:r>
            <a:r>
              <a:rPr lang="en-US" altLang="zh-CN" dirty="0" smtClean="0"/>
              <a:t>1901</a:t>
            </a:r>
            <a:r>
              <a:rPr lang="zh-CN" altLang="en-US" dirty="0" smtClean="0"/>
              <a:t>班</a:t>
            </a:r>
            <a:endParaRPr lang="zh-CN" altLang="en-US" dirty="0"/>
          </a:p>
        </p:txBody>
      </p:sp>
      <p:sp>
        <p:nvSpPr>
          <p:cNvPr id="36" name="文本框 35"/>
          <p:cNvSpPr txBox="1"/>
          <p:nvPr/>
        </p:nvSpPr>
        <p:spPr>
          <a:xfrm>
            <a:off x="8576507" y="4065392"/>
            <a:ext cx="1199881" cy="461665"/>
          </a:xfrm>
          <a:prstGeom prst="rect">
            <a:avLst/>
          </a:prstGeom>
          <a:noFill/>
        </p:spPr>
        <p:txBody>
          <a:bodyPr wrap="square" rtlCol="0">
            <a:spAutoFit/>
          </a:bodyPr>
          <a:lstStyle/>
          <a:p>
            <a:r>
              <a:rPr lang="zh-CN" altLang="en-US" sz="2400" dirty="0" smtClean="0"/>
              <a:t>杨艺宁</a:t>
            </a:r>
            <a:endParaRPr lang="zh-CN" altLang="en-US" sz="2400" dirty="0"/>
          </a:p>
        </p:txBody>
      </p:sp>
      <p:sp>
        <p:nvSpPr>
          <p:cNvPr id="37" name="文本框 36"/>
          <p:cNvSpPr txBox="1"/>
          <p:nvPr/>
        </p:nvSpPr>
        <p:spPr>
          <a:xfrm>
            <a:off x="1940932" y="5301712"/>
            <a:ext cx="1186829" cy="461665"/>
          </a:xfrm>
          <a:prstGeom prst="rect">
            <a:avLst/>
          </a:prstGeom>
          <a:noFill/>
        </p:spPr>
        <p:txBody>
          <a:bodyPr wrap="square" rtlCol="0">
            <a:spAutoFit/>
          </a:bodyPr>
          <a:lstStyle/>
          <a:p>
            <a:r>
              <a:rPr lang="zh-CN" altLang="en-US" sz="2400" dirty="0"/>
              <a:t>范丽娜</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p>
        </p:txBody>
      </p:sp>
      <p:sp>
        <p:nvSpPr>
          <p:cNvPr id="4" name="椭圆 3"/>
          <p:cNvSpPr/>
          <p:nvPr>
            <p:custDataLst>
              <p:tags r:id="rId2"/>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sp>
        <p:nvSpPr>
          <p:cNvPr id="10" name="文本框 9"/>
          <p:cNvSpPr txBox="1"/>
          <p:nvPr/>
        </p:nvSpPr>
        <p:spPr>
          <a:xfrm>
            <a:off x="907178" y="1048385"/>
            <a:ext cx="10326370" cy="4893647"/>
          </a:xfrm>
          <a:prstGeom prst="rect">
            <a:avLst/>
          </a:prstGeom>
          <a:noFill/>
        </p:spPr>
        <p:txBody>
          <a:bodyPr wrap="square" rtlCol="0">
            <a:spAutoFit/>
          </a:bodyPr>
          <a:lstStyle/>
          <a:p>
            <a:pPr fontAlgn="auto">
              <a:lnSpc>
                <a:spcPct val="150000"/>
              </a:lnSpc>
            </a:pPr>
            <a:r>
              <a:rPr lang="en-US" altLang="zh-CN" sz="3200" dirty="0"/>
              <a:t>4</a:t>
            </a:r>
            <a:r>
              <a:rPr lang="zh-CN" altLang="en-US" sz="3200" dirty="0"/>
              <a:t>、项目</a:t>
            </a:r>
            <a:r>
              <a:rPr lang="zh-CN" altLang="en-US" sz="3200" dirty="0" smtClean="0"/>
              <a:t>目标</a:t>
            </a:r>
            <a:endParaRPr lang="zh-CN" altLang="en-US" sz="3200" dirty="0"/>
          </a:p>
          <a:p>
            <a:pPr fontAlgn="auto">
              <a:lnSpc>
                <a:spcPct val="150000"/>
              </a:lnSpc>
            </a:pPr>
            <a:r>
              <a:rPr lang="zh-CN" altLang="en-US" dirty="0"/>
              <a:t>       </a:t>
            </a:r>
            <a:r>
              <a:rPr lang="zh-CN" altLang="en-US" dirty="0" smtClean="0"/>
              <a:t>   </a:t>
            </a:r>
            <a:r>
              <a:rPr lang="zh-CN" altLang="en-US" sz="2400" dirty="0" smtClean="0"/>
              <a:t>第一</a:t>
            </a:r>
            <a:r>
              <a:rPr lang="zh-CN" altLang="en-US" sz="2400" dirty="0"/>
              <a:t>目标：打开网页，用户可以登录个人账号发表个人动态和浏览他人动态，可以检索书籍并查看书籍详情。</a:t>
            </a:r>
          </a:p>
          <a:p>
            <a:pPr fontAlgn="auto">
              <a:lnSpc>
                <a:spcPct val="150000"/>
              </a:lnSpc>
            </a:pPr>
            <a:endParaRPr lang="zh-CN" altLang="en-US" sz="2400" dirty="0"/>
          </a:p>
          <a:p>
            <a:pPr fontAlgn="auto">
              <a:lnSpc>
                <a:spcPct val="150000"/>
              </a:lnSpc>
            </a:pPr>
            <a:r>
              <a:rPr lang="zh-CN" altLang="en-US" sz="2800" dirty="0"/>
              <a:t>      </a:t>
            </a:r>
            <a:r>
              <a:rPr lang="zh-CN" altLang="en-US" sz="2400" dirty="0"/>
              <a:t>第二目标：用户可以在书籍详情页面留下书评并完成留言回复、关注点赞的社交功能。</a:t>
            </a:r>
          </a:p>
          <a:p>
            <a:pPr fontAlgn="auto">
              <a:lnSpc>
                <a:spcPct val="150000"/>
              </a:lnSpc>
            </a:pPr>
            <a:endParaRPr lang="zh-CN" altLang="en-US" sz="2800" dirty="0"/>
          </a:p>
          <a:p>
            <a:pPr fontAlgn="auto">
              <a:lnSpc>
                <a:spcPct val="150000"/>
              </a:lnSpc>
            </a:pPr>
            <a:r>
              <a:rPr lang="zh-CN" altLang="en-US" sz="2400" dirty="0">
                <a:sym typeface="+mn-ea"/>
              </a:rPr>
              <a:t>      第三目标：网站可以根据用户的行为数据分析，推荐相关的书籍。</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845455" y="1507464"/>
            <a:ext cx="9810473" cy="2954655"/>
          </a:xfrm>
          <a:prstGeom prst="rect">
            <a:avLst/>
          </a:prstGeom>
          <a:noFill/>
        </p:spPr>
        <p:txBody>
          <a:bodyPr wrap="square" rtlCol="0">
            <a:spAutoFit/>
          </a:bodyPr>
          <a:lstStyle/>
          <a:p>
            <a:pPr fontAlgn="auto">
              <a:lnSpc>
                <a:spcPct val="150000"/>
              </a:lnSpc>
            </a:pPr>
            <a:r>
              <a:rPr lang="en-US" altLang="zh-CN" sz="2800" dirty="0"/>
              <a:t>5</a:t>
            </a:r>
            <a:r>
              <a:rPr lang="zh-CN" altLang="en-US" sz="2800" dirty="0" smtClean="0"/>
              <a:t>、</a:t>
            </a:r>
            <a:r>
              <a:rPr lang="zh-CN" altLang="en-US" sz="2800" dirty="0"/>
              <a:t>具体功能</a:t>
            </a:r>
            <a:r>
              <a:rPr lang="en-US" altLang="zh-CN" sz="2800" baseline="30000" dirty="0"/>
              <a:t>[3</a:t>
            </a:r>
            <a:r>
              <a:rPr lang="en-US" altLang="zh-CN" sz="2800" baseline="30000" dirty="0" smtClean="0"/>
              <a:t>]</a:t>
            </a:r>
            <a:endParaRPr lang="zh-CN" altLang="en-US" sz="2800" dirty="0"/>
          </a:p>
          <a:p>
            <a:pPr fontAlgn="auto">
              <a:lnSpc>
                <a:spcPct val="150000"/>
              </a:lnSpc>
            </a:pPr>
            <a:r>
              <a:rPr lang="zh-CN" altLang="en-US" sz="2400" dirty="0"/>
              <a:t>       用户模块：用户登录、注册，个人主页、个人动态、书单，社交</a:t>
            </a:r>
          </a:p>
          <a:p>
            <a:pPr fontAlgn="auto">
              <a:lnSpc>
                <a:spcPct val="150000"/>
              </a:lnSpc>
            </a:pPr>
            <a:r>
              <a:rPr lang="en-US" altLang="zh-CN" sz="2400" dirty="0"/>
              <a:t>       </a:t>
            </a:r>
            <a:r>
              <a:rPr lang="zh-CN" altLang="en-US" sz="2400" dirty="0"/>
              <a:t>书籍模块：搜索书籍</a:t>
            </a:r>
            <a:r>
              <a:rPr lang="zh-CN" altLang="en-US" sz="2400" dirty="0" smtClean="0"/>
              <a:t>，书籍推荐，</a:t>
            </a:r>
            <a:r>
              <a:rPr lang="zh-CN" altLang="en-US" sz="2400" dirty="0"/>
              <a:t>查看书评，查看书</a:t>
            </a:r>
            <a:r>
              <a:rPr lang="zh-CN" altLang="en-US" sz="2400" dirty="0" smtClean="0"/>
              <a:t>摘</a:t>
            </a:r>
            <a:endParaRPr lang="zh-CN" altLang="en-US" sz="2400" dirty="0"/>
          </a:p>
          <a:p>
            <a:pPr fontAlgn="auto">
              <a:lnSpc>
                <a:spcPct val="150000"/>
              </a:lnSpc>
            </a:pPr>
            <a:r>
              <a:rPr lang="en-US" altLang="zh-CN" sz="2400" dirty="0"/>
              <a:t>       </a:t>
            </a:r>
            <a:r>
              <a:rPr lang="zh-CN" altLang="en-US" sz="2400" dirty="0"/>
              <a:t>作家模块：搜索作家，查看作品</a:t>
            </a:r>
          </a:p>
          <a:p>
            <a:pPr fontAlgn="auto">
              <a:lnSpc>
                <a:spcPct val="150000"/>
              </a:lnSpc>
            </a:pPr>
            <a:r>
              <a:rPr lang="en-US" altLang="zh-CN" sz="2400" dirty="0"/>
              <a:t>       </a:t>
            </a:r>
            <a:r>
              <a:rPr lang="zh-CN" altLang="en-US" sz="2400" dirty="0"/>
              <a:t>社区模块：用户动态分享交流</a:t>
            </a:r>
          </a:p>
        </p:txBody>
      </p:sp>
      <p:sp>
        <p:nvSpPr>
          <p:cNvPr id="9" name="文本框 8"/>
          <p:cNvSpPr txBox="1"/>
          <p:nvPr/>
        </p:nvSpPr>
        <p:spPr>
          <a:xfrm>
            <a:off x="1270000" y="282575"/>
            <a:ext cx="2459355" cy="706755"/>
          </a:xfrm>
          <a:prstGeom prst="rect">
            <a:avLst/>
          </a:prstGeom>
          <a:noFill/>
        </p:spPr>
        <p:txBody>
          <a:bodyPr wrap="square" rtlCol="0">
            <a:spAutoFit/>
          </a:bodyPr>
          <a:lstStyle/>
          <a:p>
            <a:r>
              <a:rPr lang="zh-CN" altLang="en-US" sz="4000" dirty="0" smtClean="0"/>
              <a:t>项目概述</a:t>
            </a:r>
            <a:endParaRPr lang="zh-CN" altLang="en-US" sz="4000" dirty="0"/>
          </a:p>
        </p:txBody>
      </p:sp>
      <p:sp>
        <p:nvSpPr>
          <p:cNvPr id="8" name="椭圆 7"/>
          <p:cNvSpPr/>
          <p:nvPr>
            <p:custDataLst>
              <p:tags r:id="rId2"/>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11" name="TextBox 2"/>
          <p:cNvSpPr txBox="1"/>
          <p:nvPr>
            <p:custDataLst>
              <p:tags r:id="rId3"/>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pic>
        <p:nvPicPr>
          <p:cNvPr id="2" name="图片 1"/>
          <p:cNvPicPr>
            <a:picLocks noChangeAspect="1"/>
          </p:cNvPicPr>
          <p:nvPr/>
        </p:nvPicPr>
        <p:blipFill>
          <a:blip r:embed="rId6"/>
          <a:stretch>
            <a:fillRect/>
          </a:stretch>
        </p:blipFill>
        <p:spPr>
          <a:xfrm>
            <a:off x="5233035" y="652145"/>
            <a:ext cx="6085840" cy="555371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p>
        </p:txBody>
      </p:sp>
      <p:sp>
        <p:nvSpPr>
          <p:cNvPr id="4" name="椭圆 3"/>
          <p:cNvSpPr/>
          <p:nvPr>
            <p:custDataLst>
              <p:tags r:id="rId2"/>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sp>
        <p:nvSpPr>
          <p:cNvPr id="10" name="文本框 9"/>
          <p:cNvSpPr txBox="1"/>
          <p:nvPr/>
        </p:nvSpPr>
        <p:spPr>
          <a:xfrm>
            <a:off x="932815" y="1048385"/>
            <a:ext cx="10326370" cy="5032147"/>
          </a:xfrm>
          <a:prstGeom prst="rect">
            <a:avLst/>
          </a:prstGeom>
          <a:noFill/>
        </p:spPr>
        <p:txBody>
          <a:bodyPr wrap="square" rtlCol="0">
            <a:spAutoFit/>
          </a:bodyPr>
          <a:lstStyle/>
          <a:p>
            <a:pPr fontAlgn="auto">
              <a:lnSpc>
                <a:spcPct val="150000"/>
              </a:lnSpc>
            </a:pPr>
            <a:r>
              <a:rPr lang="en-US" altLang="zh-CN" sz="3200" dirty="0"/>
              <a:t>6</a:t>
            </a:r>
            <a:r>
              <a:rPr lang="zh-CN" altLang="en-US" sz="3200" dirty="0" smtClean="0"/>
              <a:t>、</a:t>
            </a:r>
            <a:r>
              <a:rPr lang="zh-CN" altLang="en-US" sz="3200" dirty="0"/>
              <a:t>项目</a:t>
            </a:r>
            <a:r>
              <a:rPr lang="zh-CN" altLang="en-US" sz="3200" dirty="0" smtClean="0"/>
              <a:t>实现</a:t>
            </a:r>
            <a:r>
              <a:rPr lang="en-US" altLang="zh-CN" sz="3200" baseline="30000" dirty="0" smtClean="0"/>
              <a:t>[1][2]</a:t>
            </a:r>
            <a:endParaRPr lang="zh-CN" altLang="en-US" sz="3200" dirty="0"/>
          </a:p>
          <a:p>
            <a:pPr fontAlgn="auto">
              <a:lnSpc>
                <a:spcPct val="150000"/>
              </a:lnSpc>
            </a:pPr>
            <a:r>
              <a:rPr lang="zh-CN" altLang="en-US" sz="2000" dirty="0"/>
              <a:t>       </a:t>
            </a:r>
            <a:r>
              <a:rPr lang="zh-CN" altLang="en-US" sz="2000" dirty="0" smtClean="0"/>
              <a:t>  </a:t>
            </a:r>
            <a:r>
              <a:rPr lang="zh-CN" altLang="en-US" sz="2600" dirty="0" smtClean="0"/>
              <a:t>网站</a:t>
            </a:r>
            <a:r>
              <a:rPr lang="zh-CN" altLang="en-US" sz="2600" dirty="0"/>
              <a:t>前端采用</a:t>
            </a:r>
            <a:r>
              <a:rPr lang="en-US" altLang="zh-CN" sz="2600" dirty="0" err="1"/>
              <a:t>vue</a:t>
            </a:r>
            <a:r>
              <a:rPr lang="zh-CN" altLang="en-US" sz="2600" dirty="0"/>
              <a:t>框架</a:t>
            </a:r>
            <a:r>
              <a:rPr lang="en-US" altLang="zh-CN" sz="2600" dirty="0"/>
              <a:t>+element </a:t>
            </a:r>
            <a:r>
              <a:rPr lang="en-US" altLang="zh-CN" sz="2600" dirty="0" err="1"/>
              <a:t>ui</a:t>
            </a:r>
            <a:r>
              <a:rPr lang="zh-CN" altLang="en-US" sz="2600" dirty="0"/>
              <a:t>组件库，完成网页交互界面的实现。</a:t>
            </a:r>
          </a:p>
          <a:p>
            <a:pPr fontAlgn="auto">
              <a:lnSpc>
                <a:spcPct val="150000"/>
              </a:lnSpc>
            </a:pPr>
            <a:r>
              <a:rPr lang="zh-CN" altLang="en-US" sz="2600" dirty="0"/>
              <a:t>       网站后端使用</a:t>
            </a:r>
            <a:r>
              <a:rPr lang="en-US" altLang="zh-CN" sz="2600" dirty="0"/>
              <a:t>Tomcat</a:t>
            </a:r>
            <a:r>
              <a:rPr lang="zh-CN" altLang="en-US" sz="2600" dirty="0"/>
              <a:t>服务器</a:t>
            </a:r>
            <a:r>
              <a:rPr lang="en-US" altLang="zh-CN" sz="2600" dirty="0"/>
              <a:t>+</a:t>
            </a:r>
            <a:r>
              <a:rPr lang="en-US" altLang="zh-CN" sz="2600" dirty="0" err="1"/>
              <a:t>mysql</a:t>
            </a:r>
            <a:r>
              <a:rPr lang="zh-CN" altLang="en-US" sz="2600" dirty="0"/>
              <a:t>数据库</a:t>
            </a:r>
            <a:r>
              <a:rPr lang="en-US" altLang="zh-CN" sz="2600" dirty="0"/>
              <a:t>+spring boot</a:t>
            </a:r>
            <a:r>
              <a:rPr lang="zh-CN" altLang="en-US" sz="2600" dirty="0"/>
              <a:t>框架。</a:t>
            </a:r>
          </a:p>
          <a:p>
            <a:pPr fontAlgn="auto">
              <a:lnSpc>
                <a:spcPct val="150000"/>
              </a:lnSpc>
            </a:pPr>
            <a:r>
              <a:rPr lang="zh-CN" altLang="en-US" sz="2600" dirty="0"/>
              <a:t>       用户通过浏览器访问服务器，请求数据库内容，并加载到网页上供用户浏览。</a:t>
            </a:r>
            <a:endParaRPr lang="zh-CN" altLang="en-US" sz="2600" dirty="0">
              <a:sym typeface="+mn-ea"/>
            </a:endParaRPr>
          </a:p>
          <a:p>
            <a:pPr fontAlgn="auto">
              <a:lnSpc>
                <a:spcPct val="150000"/>
              </a:lnSpc>
            </a:pPr>
            <a:r>
              <a:rPr lang="zh-CN" altLang="en-US" sz="2600" dirty="0">
                <a:sym typeface="+mn-ea"/>
              </a:rPr>
              <a:t>       网站采集用户的行为数据，通过基于协同</a:t>
            </a:r>
            <a:r>
              <a:rPr lang="zh-CN" altLang="en-US" sz="2600" dirty="0" smtClean="0">
                <a:sym typeface="+mn-ea"/>
              </a:rPr>
              <a:t>过滤</a:t>
            </a:r>
            <a:r>
              <a:rPr lang="en-US" altLang="zh-CN" sz="2600" baseline="30000" dirty="0" smtClean="0">
                <a:sym typeface="+mn-ea"/>
              </a:rPr>
              <a:t>[4]</a:t>
            </a:r>
            <a:r>
              <a:rPr lang="zh-CN" altLang="en-US" sz="2600" dirty="0" smtClean="0">
                <a:sym typeface="+mn-ea"/>
              </a:rPr>
              <a:t>的</a:t>
            </a:r>
            <a:r>
              <a:rPr lang="zh-CN" altLang="en-US" sz="2600" dirty="0">
                <a:sym typeface="+mn-ea"/>
              </a:rPr>
              <a:t>推荐算法，分析用户偏好，给出相关书籍的推荐。</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p>
        </p:txBody>
      </p:sp>
      <p:sp>
        <p:nvSpPr>
          <p:cNvPr id="4" name="椭圆 3"/>
          <p:cNvSpPr/>
          <p:nvPr>
            <p:custDataLst>
              <p:tags r:id="rId2"/>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sp>
        <p:nvSpPr>
          <p:cNvPr id="10" name="文本框 9"/>
          <p:cNvSpPr txBox="1"/>
          <p:nvPr/>
        </p:nvSpPr>
        <p:spPr>
          <a:xfrm>
            <a:off x="932815" y="946150"/>
            <a:ext cx="3605530" cy="2214880"/>
          </a:xfrm>
          <a:prstGeom prst="rect">
            <a:avLst/>
          </a:prstGeom>
          <a:noFill/>
        </p:spPr>
        <p:txBody>
          <a:bodyPr wrap="square" rtlCol="0">
            <a:spAutoFit/>
          </a:bodyPr>
          <a:lstStyle/>
          <a:p>
            <a:pPr fontAlgn="auto">
              <a:lnSpc>
                <a:spcPct val="150000"/>
              </a:lnSpc>
            </a:pPr>
            <a:r>
              <a:rPr lang="en-US" altLang="zh-CN" sz="3200" dirty="0"/>
              <a:t>7</a:t>
            </a:r>
            <a:r>
              <a:rPr lang="zh-CN" altLang="en-US" sz="3200" dirty="0" smtClean="0"/>
              <a:t>、</a:t>
            </a:r>
            <a:r>
              <a:rPr lang="zh-CN" altLang="en-US" sz="3200" dirty="0"/>
              <a:t>项目开发工具</a:t>
            </a:r>
          </a:p>
          <a:p>
            <a:pPr fontAlgn="auto">
              <a:lnSpc>
                <a:spcPct val="150000"/>
              </a:lnSpc>
            </a:pPr>
            <a:r>
              <a:rPr lang="en-US" altLang="zh-CN" sz="3200" dirty="0"/>
              <a:t>	</a:t>
            </a:r>
            <a:endParaRPr lang="zh-CN" altLang="en-US" sz="3200" dirty="0"/>
          </a:p>
          <a:p>
            <a:pPr fontAlgn="auto">
              <a:lnSpc>
                <a:spcPct val="150000"/>
              </a:lnSpc>
            </a:pPr>
            <a:endParaRPr lang="zh-CN" altLang="en-US" sz="2800" dirty="0">
              <a:sym typeface="+mn-ea"/>
            </a:endParaRPr>
          </a:p>
        </p:txBody>
      </p:sp>
      <p:grpSp>
        <p:nvGrpSpPr>
          <p:cNvPr id="14" name="组合 13"/>
          <p:cNvGrpSpPr/>
          <p:nvPr/>
        </p:nvGrpSpPr>
        <p:grpSpPr>
          <a:xfrm>
            <a:off x="1626235" y="1865630"/>
            <a:ext cx="4849495" cy="860425"/>
            <a:chOff x="2561" y="2938"/>
            <a:chExt cx="7637" cy="1355"/>
          </a:xfrm>
        </p:grpSpPr>
        <p:pic>
          <p:nvPicPr>
            <p:cNvPr id="2" name="图片 1"/>
            <p:cNvPicPr>
              <a:picLocks noChangeAspect="1"/>
            </p:cNvPicPr>
            <p:nvPr/>
          </p:nvPicPr>
          <p:blipFill>
            <a:blip r:embed="rId5"/>
            <a:stretch>
              <a:fillRect/>
            </a:stretch>
          </p:blipFill>
          <p:spPr>
            <a:xfrm>
              <a:off x="2561" y="2938"/>
              <a:ext cx="989" cy="989"/>
            </a:xfrm>
            <a:prstGeom prst="rect">
              <a:avLst/>
            </a:prstGeom>
          </p:spPr>
        </p:pic>
        <p:sp>
          <p:nvSpPr>
            <p:cNvPr id="5" name="文本框 4"/>
            <p:cNvSpPr txBox="1"/>
            <p:nvPr/>
          </p:nvSpPr>
          <p:spPr>
            <a:xfrm>
              <a:off x="3550" y="2938"/>
              <a:ext cx="6648" cy="1355"/>
            </a:xfrm>
            <a:prstGeom prst="rect">
              <a:avLst/>
            </a:prstGeom>
            <a:noFill/>
          </p:spPr>
          <p:txBody>
            <a:bodyPr wrap="square" rtlCol="0">
              <a:spAutoFit/>
            </a:bodyPr>
            <a:lstStyle/>
            <a:p>
              <a:r>
                <a:rPr lang="zh-CN" altLang="en-US" sz="1600" kern="100" dirty="0">
                  <a:latin typeface="微软雅黑 Light" panose="020B0502040204020203" pitchFamily="34" charset="-122"/>
                  <a:ea typeface="微软雅黑 Light" panose="020B0502040204020203" pitchFamily="34" charset="-122"/>
                </a:rPr>
                <a:t>vue.js：一套用于构建用户界面的渐进式JavaScript框架。</a:t>
              </a:r>
            </a:p>
            <a:p>
              <a:endParaRPr lang="en-US" altLang="zh-CN"/>
            </a:p>
          </p:txBody>
        </p:sp>
      </p:grpSp>
      <p:grpSp>
        <p:nvGrpSpPr>
          <p:cNvPr id="8" name="组 7"/>
          <p:cNvGrpSpPr/>
          <p:nvPr/>
        </p:nvGrpSpPr>
        <p:grpSpPr>
          <a:xfrm>
            <a:off x="1600664" y="2918269"/>
            <a:ext cx="5214390" cy="657553"/>
            <a:chOff x="3100534" y="3146614"/>
            <a:chExt cx="5214390" cy="657553"/>
          </a:xfrm>
        </p:grpSpPr>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00534" y="3176261"/>
              <a:ext cx="627906" cy="627906"/>
            </a:xfrm>
            <a:prstGeom prst="rect">
              <a:avLst/>
            </a:prstGeom>
          </p:spPr>
        </p:pic>
        <p:sp>
          <p:nvSpPr>
            <p:cNvPr id="23" name="矩形 22"/>
            <p:cNvSpPr/>
            <p:nvPr/>
          </p:nvSpPr>
          <p:spPr>
            <a:xfrm>
              <a:off x="3742924" y="3146614"/>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MySQL</a:t>
              </a:r>
              <a:r>
                <a:rPr lang="zh-CN" altLang="en-US" sz="1600" kern="100" dirty="0">
                  <a:latin typeface="微软雅黑 Light" panose="020B0502040204020203" pitchFamily="34" charset="-122"/>
                  <a:ea typeface="微软雅黑 Light" panose="020B0502040204020203" pitchFamily="34" charset="-122"/>
                </a:rPr>
                <a:t>：用于访问和处理数据库的标准的计算机语言。</a:t>
              </a:r>
            </a:p>
          </p:txBody>
        </p:sp>
      </p:grpSp>
      <p:grpSp>
        <p:nvGrpSpPr>
          <p:cNvPr id="11" name="组 10"/>
          <p:cNvGrpSpPr/>
          <p:nvPr/>
        </p:nvGrpSpPr>
        <p:grpSpPr>
          <a:xfrm>
            <a:off x="1601111" y="3896492"/>
            <a:ext cx="5132665" cy="584775"/>
            <a:chOff x="3182259" y="3787652"/>
            <a:chExt cx="5132665" cy="584775"/>
          </a:xfrm>
        </p:grpSpPr>
        <p:pic>
          <p:nvPicPr>
            <p:cNvPr id="25" name="图片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82259" y="3837642"/>
              <a:ext cx="497114" cy="497114"/>
            </a:xfrm>
            <a:prstGeom prst="rect">
              <a:avLst/>
            </a:prstGeom>
          </p:spPr>
        </p:pic>
        <p:sp>
          <p:nvSpPr>
            <p:cNvPr id="26" name="矩形 25"/>
            <p:cNvSpPr/>
            <p:nvPr/>
          </p:nvSpPr>
          <p:spPr>
            <a:xfrm>
              <a:off x="3742924" y="3787652"/>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Git</a:t>
              </a:r>
              <a:r>
                <a:rPr lang="zh-CN" altLang="en-US" sz="1600" kern="100" dirty="0">
                  <a:latin typeface="微软雅黑 Light" panose="020B0502040204020203" pitchFamily="34" charset="-122"/>
                  <a:ea typeface="微软雅黑 Light" panose="020B0502040204020203" pitchFamily="34" charset="-122"/>
                </a:rPr>
                <a:t>：一个开源的分布式版本控制系统，可以高效处理从很小到非常大的项目版本管理。</a:t>
              </a:r>
            </a:p>
          </p:txBody>
        </p:sp>
      </p:grpSp>
      <p:grpSp>
        <p:nvGrpSpPr>
          <p:cNvPr id="12" name="组 11"/>
          <p:cNvGrpSpPr/>
          <p:nvPr/>
        </p:nvGrpSpPr>
        <p:grpSpPr>
          <a:xfrm>
            <a:off x="1600787" y="4897367"/>
            <a:ext cx="4156879" cy="464269"/>
            <a:chOff x="3119705" y="4495792"/>
            <a:chExt cx="4156879" cy="464269"/>
          </a:xfrm>
        </p:grpSpPr>
        <p:pic>
          <p:nvPicPr>
            <p:cNvPr id="28" name="图片 27"/>
            <p:cNvPicPr>
              <a:picLocks noChangeAspect="1"/>
            </p:cNvPicPr>
            <p:nvPr/>
          </p:nvPicPr>
          <p:blipFill rotWithShape="1">
            <a:blip r:embed="rId8" cstate="print">
              <a:extLst>
                <a:ext uri="{28A0092B-C50C-407E-A947-70E740481C1C}">
                  <a14:useLocalDpi xmlns:a14="http://schemas.microsoft.com/office/drawing/2010/main" val="0"/>
                </a:ext>
              </a:extLst>
            </a:blip>
            <a:srcRect b="7217"/>
            <a:stretch>
              <a:fillRect/>
            </a:stretch>
          </p:blipFill>
          <p:spPr>
            <a:xfrm>
              <a:off x="3119705" y="4495792"/>
              <a:ext cx="589564" cy="464269"/>
            </a:xfrm>
            <a:prstGeom prst="rect">
              <a:avLst/>
            </a:prstGeom>
          </p:spPr>
        </p:pic>
        <p:sp>
          <p:nvSpPr>
            <p:cNvPr id="29" name="矩形 28"/>
            <p:cNvSpPr/>
            <p:nvPr/>
          </p:nvSpPr>
          <p:spPr>
            <a:xfrm>
              <a:off x="3742924" y="4543261"/>
              <a:ext cx="3533660" cy="338554"/>
            </a:xfrm>
            <a:prstGeom prst="rect">
              <a:avLst/>
            </a:prstGeom>
          </p:spPr>
          <p:txBody>
            <a:bodyPr wrap="none">
              <a:spAutoFit/>
            </a:bodyPr>
            <a:lstStyle/>
            <a:p>
              <a:r>
                <a:rPr lang="en-US" altLang="zh-CN" sz="1600" kern="100" dirty="0">
                  <a:latin typeface="微软雅黑 Light" panose="020B0502040204020203" pitchFamily="34" charset="-122"/>
                  <a:ea typeface="微软雅黑 Light" panose="020B0502040204020203" pitchFamily="34" charset="-122"/>
                </a:rPr>
                <a:t>Project</a:t>
              </a:r>
              <a:r>
                <a:rPr lang="zh-CN" altLang="en-US" sz="1600" kern="100" dirty="0">
                  <a:latin typeface="微软雅黑 Light" panose="020B0502040204020203" pitchFamily="34" charset="-122"/>
                  <a:ea typeface="微软雅黑 Light" panose="020B0502040204020203" pitchFamily="34" charset="-122"/>
                </a:rPr>
                <a:t>：通用的项目管理工具软件。</a:t>
              </a:r>
            </a:p>
          </p:txBody>
        </p:sp>
      </p:grpSp>
      <p:grpSp>
        <p:nvGrpSpPr>
          <p:cNvPr id="15" name="组合 14"/>
          <p:cNvGrpSpPr/>
          <p:nvPr/>
        </p:nvGrpSpPr>
        <p:grpSpPr>
          <a:xfrm>
            <a:off x="1557020" y="5636260"/>
            <a:ext cx="4867910" cy="584200"/>
            <a:chOff x="2729" y="9481"/>
            <a:chExt cx="7666" cy="920"/>
          </a:xfrm>
        </p:grpSpPr>
        <p:pic>
          <p:nvPicPr>
            <p:cNvPr id="6" name="图片 5"/>
            <p:cNvPicPr>
              <a:picLocks noChangeAspect="1"/>
            </p:cNvPicPr>
            <p:nvPr/>
          </p:nvPicPr>
          <p:blipFill>
            <a:blip r:embed="rId9"/>
            <a:stretch>
              <a:fillRect/>
            </a:stretch>
          </p:blipFill>
          <p:spPr>
            <a:xfrm>
              <a:off x="2729" y="9550"/>
              <a:ext cx="940" cy="851"/>
            </a:xfrm>
            <a:prstGeom prst="rect">
              <a:avLst/>
            </a:prstGeom>
          </p:spPr>
        </p:pic>
        <p:sp>
          <p:nvSpPr>
            <p:cNvPr id="13" name="文本框 12"/>
            <p:cNvSpPr txBox="1"/>
            <p:nvPr/>
          </p:nvSpPr>
          <p:spPr>
            <a:xfrm>
              <a:off x="3747" y="9481"/>
              <a:ext cx="6648" cy="919"/>
            </a:xfrm>
            <a:prstGeom prst="rect">
              <a:avLst/>
            </a:prstGeom>
            <a:noFill/>
          </p:spPr>
          <p:txBody>
            <a:bodyPr wrap="square" rtlCol="0">
              <a:spAutoFit/>
            </a:bodyPr>
            <a:lstStyle/>
            <a:p>
              <a:r>
                <a:rPr lang="zh-CN" altLang="en-US" sz="1600" kern="100" dirty="0">
                  <a:latin typeface="微软雅黑 Light" panose="020B0502040204020203" pitchFamily="34" charset="-122"/>
                  <a:ea typeface="微软雅黑 Light" panose="020B0502040204020203" pitchFamily="34" charset="-122"/>
                </a:rPr>
                <a:t>tomcat：一个免费的开放源代码的Web 应用服务器</a:t>
              </a:r>
            </a:p>
          </p:txBody>
        </p:sp>
      </p:grpSp>
      <p:grpSp>
        <p:nvGrpSpPr>
          <p:cNvPr id="18" name="组合 17"/>
          <p:cNvGrpSpPr/>
          <p:nvPr/>
        </p:nvGrpSpPr>
        <p:grpSpPr>
          <a:xfrm>
            <a:off x="7292975" y="3764280"/>
            <a:ext cx="4899025" cy="862330"/>
            <a:chOff x="10772" y="2701"/>
            <a:chExt cx="7715" cy="1358"/>
          </a:xfrm>
        </p:grpSpPr>
        <p:pic>
          <p:nvPicPr>
            <p:cNvPr id="16" name="图片 15"/>
            <p:cNvPicPr>
              <a:picLocks noChangeAspect="1"/>
            </p:cNvPicPr>
            <p:nvPr/>
          </p:nvPicPr>
          <p:blipFill>
            <a:blip r:embed="rId10"/>
            <a:stretch>
              <a:fillRect/>
            </a:stretch>
          </p:blipFill>
          <p:spPr>
            <a:xfrm>
              <a:off x="10772" y="2701"/>
              <a:ext cx="1067" cy="1067"/>
            </a:xfrm>
            <a:prstGeom prst="rect">
              <a:avLst/>
            </a:prstGeom>
          </p:spPr>
        </p:pic>
        <p:sp>
          <p:nvSpPr>
            <p:cNvPr id="17" name="文本框 16"/>
            <p:cNvSpPr txBox="1"/>
            <p:nvPr/>
          </p:nvSpPr>
          <p:spPr>
            <a:xfrm>
              <a:off x="11839" y="2752"/>
              <a:ext cx="6648" cy="1307"/>
            </a:xfrm>
            <a:prstGeom prst="rect">
              <a:avLst/>
            </a:prstGeom>
            <a:noFill/>
          </p:spPr>
          <p:txBody>
            <a:bodyPr wrap="square" rtlCol="0">
              <a:spAutoFit/>
            </a:bodyPr>
            <a:lstStyle/>
            <a:p>
              <a:pPr algn="l">
                <a:buClrTx/>
                <a:buSzTx/>
                <a:buFontTx/>
              </a:pPr>
              <a:r>
                <a:rPr lang="en-US" altLang="zh-CN" sz="1600" kern="100" dirty="0">
                  <a:latin typeface="微软雅黑 Light" panose="020B0502040204020203" pitchFamily="34" charset="-122"/>
                  <a:ea typeface="微软雅黑 Light" panose="020B0502040204020203" pitchFamily="34" charset="-122"/>
                </a:rPr>
                <a:t>S</a:t>
              </a:r>
              <a:r>
                <a:rPr lang="zh-CN" altLang="en-US" sz="1600" kern="100" dirty="0">
                  <a:latin typeface="微软雅黑 Light" panose="020B0502040204020203" pitchFamily="34" charset="-122"/>
                  <a:ea typeface="微软雅黑 Light" panose="020B0502040204020203" pitchFamily="34" charset="-122"/>
                </a:rPr>
                <a:t>pring boot：Java平台上的一种开源应用框架，提供具有控制反转特性的容器。</a:t>
              </a:r>
            </a:p>
            <a:p>
              <a:pPr algn="l">
                <a:buClrTx/>
                <a:buSzTx/>
                <a:buFontTx/>
              </a:pPr>
              <a:endParaRPr lang="zh-CN" altLang="en-US" sz="1600" kern="100" dirty="0">
                <a:latin typeface="微软雅黑 Light" panose="020B0502040204020203" pitchFamily="34" charset="-122"/>
                <a:ea typeface="微软雅黑 Light" panose="020B0502040204020203" pitchFamily="34" charset="-122"/>
              </a:endParaRPr>
            </a:p>
          </p:txBody>
        </p:sp>
      </p:grpSp>
      <p:grpSp>
        <p:nvGrpSpPr>
          <p:cNvPr id="34" name="组合 33"/>
          <p:cNvGrpSpPr/>
          <p:nvPr/>
        </p:nvGrpSpPr>
        <p:grpSpPr>
          <a:xfrm>
            <a:off x="7292975" y="1731010"/>
            <a:ext cx="4899025" cy="670560"/>
            <a:chOff x="11485" y="2726"/>
            <a:chExt cx="7715" cy="1056"/>
          </a:xfrm>
        </p:grpSpPr>
        <p:pic>
          <p:nvPicPr>
            <p:cNvPr id="19" name="图片 18"/>
            <p:cNvPicPr>
              <a:picLocks noChangeAspect="1"/>
            </p:cNvPicPr>
            <p:nvPr/>
          </p:nvPicPr>
          <p:blipFill>
            <a:blip r:embed="rId11"/>
            <a:stretch>
              <a:fillRect/>
            </a:stretch>
          </p:blipFill>
          <p:spPr>
            <a:xfrm>
              <a:off x="11485" y="2726"/>
              <a:ext cx="1056" cy="1056"/>
            </a:xfrm>
            <a:prstGeom prst="rect">
              <a:avLst/>
            </a:prstGeom>
          </p:spPr>
        </p:pic>
        <p:sp>
          <p:nvSpPr>
            <p:cNvPr id="20" name="文本框 19"/>
            <p:cNvSpPr txBox="1"/>
            <p:nvPr/>
          </p:nvSpPr>
          <p:spPr>
            <a:xfrm>
              <a:off x="12552" y="2726"/>
              <a:ext cx="6648" cy="1016"/>
            </a:xfrm>
            <a:prstGeom prst="rect">
              <a:avLst/>
            </a:prstGeom>
            <a:noFill/>
          </p:spPr>
          <p:txBody>
            <a:bodyPr wrap="square" rtlCol="0">
              <a:spAutoFit/>
            </a:bodyPr>
            <a:lstStyle/>
            <a:p>
              <a:r>
                <a:rPr lang="zh-CN" altLang="en-US" sz="1600" kern="100" dirty="0">
                  <a:latin typeface="微软雅黑 Light" panose="020B0502040204020203" pitchFamily="34" charset="-122"/>
                  <a:ea typeface="微软雅黑 Light" panose="020B0502040204020203" pitchFamily="34" charset="-122"/>
                </a:rPr>
                <a:t>webstorm：一款JavaScript 开发工具</a:t>
              </a:r>
            </a:p>
            <a:p>
              <a:endParaRPr lang="en-US" altLang="zh-CN"/>
            </a:p>
          </p:txBody>
        </p:sp>
      </p:grpSp>
      <p:grpSp>
        <p:nvGrpSpPr>
          <p:cNvPr id="35" name="组合 34"/>
          <p:cNvGrpSpPr/>
          <p:nvPr/>
        </p:nvGrpSpPr>
        <p:grpSpPr>
          <a:xfrm>
            <a:off x="7341870" y="2887980"/>
            <a:ext cx="4850130" cy="645160"/>
            <a:chOff x="11562" y="4333"/>
            <a:chExt cx="7638" cy="1016"/>
          </a:xfrm>
        </p:grpSpPr>
        <p:pic>
          <p:nvPicPr>
            <p:cNvPr id="21" name="图片 20"/>
            <p:cNvPicPr>
              <a:picLocks noChangeAspect="1"/>
            </p:cNvPicPr>
            <p:nvPr/>
          </p:nvPicPr>
          <p:blipFill>
            <a:blip r:embed="rId12"/>
            <a:stretch>
              <a:fillRect/>
            </a:stretch>
          </p:blipFill>
          <p:spPr>
            <a:xfrm>
              <a:off x="11562" y="4333"/>
              <a:ext cx="902" cy="902"/>
            </a:xfrm>
            <a:prstGeom prst="rect">
              <a:avLst/>
            </a:prstGeom>
          </p:spPr>
        </p:pic>
        <p:sp>
          <p:nvSpPr>
            <p:cNvPr id="27" name="文本框 26"/>
            <p:cNvSpPr txBox="1"/>
            <p:nvPr/>
          </p:nvSpPr>
          <p:spPr>
            <a:xfrm>
              <a:off x="12552" y="4333"/>
              <a:ext cx="6648" cy="1016"/>
            </a:xfrm>
            <a:prstGeom prst="rect">
              <a:avLst/>
            </a:prstGeom>
            <a:noFill/>
          </p:spPr>
          <p:txBody>
            <a:bodyPr wrap="square" rtlCol="0">
              <a:spAutoFit/>
            </a:bodyPr>
            <a:lstStyle/>
            <a:p>
              <a:pPr algn="l">
                <a:buClrTx/>
                <a:buSzTx/>
                <a:buFontTx/>
              </a:pPr>
              <a:r>
                <a:rPr lang="zh-CN" altLang="en-US" sz="1600" kern="100" dirty="0">
                  <a:latin typeface="微软雅黑 Light" panose="020B0502040204020203" pitchFamily="34" charset="-122"/>
                  <a:ea typeface="微软雅黑 Light" panose="020B0502040204020203" pitchFamily="34" charset="-122"/>
                </a:rPr>
                <a:t>IntelliJ IDEA：java编程语言开发的集成环境</a:t>
              </a:r>
            </a:p>
          </p:txBody>
        </p:sp>
      </p:grpSp>
      <p:grpSp>
        <p:nvGrpSpPr>
          <p:cNvPr id="36" name="组合 35"/>
          <p:cNvGrpSpPr/>
          <p:nvPr/>
        </p:nvGrpSpPr>
        <p:grpSpPr>
          <a:xfrm>
            <a:off x="7292975" y="4818380"/>
            <a:ext cx="4892040" cy="621030"/>
            <a:chOff x="11485" y="7464"/>
            <a:chExt cx="7704" cy="978"/>
          </a:xfrm>
        </p:grpSpPr>
        <p:pic>
          <p:nvPicPr>
            <p:cNvPr id="30" name="图片 29"/>
            <p:cNvPicPr>
              <a:picLocks noChangeAspect="1"/>
            </p:cNvPicPr>
            <p:nvPr/>
          </p:nvPicPr>
          <p:blipFill>
            <a:blip r:embed="rId13"/>
            <a:stretch>
              <a:fillRect/>
            </a:stretch>
          </p:blipFill>
          <p:spPr>
            <a:xfrm>
              <a:off x="11485" y="7464"/>
              <a:ext cx="979" cy="979"/>
            </a:xfrm>
            <a:prstGeom prst="rect">
              <a:avLst/>
            </a:prstGeom>
          </p:spPr>
        </p:pic>
        <p:sp>
          <p:nvSpPr>
            <p:cNvPr id="31" name="文本框 30"/>
            <p:cNvSpPr txBox="1"/>
            <p:nvPr/>
          </p:nvSpPr>
          <p:spPr>
            <a:xfrm>
              <a:off x="12541" y="7464"/>
              <a:ext cx="6648" cy="919"/>
            </a:xfrm>
            <a:prstGeom prst="rect">
              <a:avLst/>
            </a:prstGeom>
            <a:noFill/>
          </p:spPr>
          <p:txBody>
            <a:bodyPr wrap="square" rtlCol="0">
              <a:spAutoFit/>
            </a:bodyPr>
            <a:lstStyle/>
            <a:p>
              <a:pPr algn="l">
                <a:buClrTx/>
                <a:buSzTx/>
                <a:buNone/>
              </a:pPr>
              <a:r>
                <a:rPr lang="zh-CN" altLang="en-US" sz="1600" kern="100" dirty="0">
                  <a:latin typeface="微软雅黑 Light" panose="020B0502040204020203" pitchFamily="34" charset="-122"/>
                  <a:ea typeface="微软雅黑 Light" panose="020B0502040204020203" pitchFamily="34" charset="-122"/>
                </a:rPr>
                <a:t>Navicat：是一套快速、可靠并价格相当便宜的数据库管理工具</a:t>
              </a:r>
            </a:p>
          </p:txBody>
        </p:sp>
      </p:grpSp>
      <p:grpSp>
        <p:nvGrpSpPr>
          <p:cNvPr id="37" name="组合 36"/>
          <p:cNvGrpSpPr/>
          <p:nvPr/>
        </p:nvGrpSpPr>
        <p:grpSpPr>
          <a:xfrm>
            <a:off x="7292975" y="5615305"/>
            <a:ext cx="4892040" cy="670560"/>
            <a:chOff x="11496" y="8876"/>
            <a:chExt cx="7704" cy="1056"/>
          </a:xfrm>
        </p:grpSpPr>
        <p:pic>
          <p:nvPicPr>
            <p:cNvPr id="32" name="图片 31"/>
            <p:cNvPicPr>
              <a:picLocks noChangeAspect="1"/>
            </p:cNvPicPr>
            <p:nvPr/>
          </p:nvPicPr>
          <p:blipFill>
            <a:blip r:embed="rId14"/>
            <a:stretch>
              <a:fillRect/>
            </a:stretch>
          </p:blipFill>
          <p:spPr>
            <a:xfrm>
              <a:off x="11496" y="8876"/>
              <a:ext cx="1056" cy="1056"/>
            </a:xfrm>
            <a:prstGeom prst="rect">
              <a:avLst/>
            </a:prstGeom>
          </p:spPr>
        </p:pic>
        <p:sp>
          <p:nvSpPr>
            <p:cNvPr id="33" name="文本框 32"/>
            <p:cNvSpPr txBox="1"/>
            <p:nvPr/>
          </p:nvSpPr>
          <p:spPr>
            <a:xfrm>
              <a:off x="12552" y="8970"/>
              <a:ext cx="6648" cy="580"/>
            </a:xfrm>
            <a:prstGeom prst="rect">
              <a:avLst/>
            </a:prstGeom>
            <a:noFill/>
          </p:spPr>
          <p:txBody>
            <a:bodyPr wrap="square" rtlCol="0">
              <a:spAutoFit/>
            </a:bodyPr>
            <a:lstStyle/>
            <a:p>
              <a:pPr algn="l">
                <a:buClrTx/>
                <a:buSzTx/>
                <a:buFontTx/>
              </a:pPr>
              <a:r>
                <a:rPr lang="zh-CN" altLang="en-US" sz="1600" kern="100" dirty="0">
                  <a:latin typeface="微软雅黑 Light" panose="020B0502040204020203" pitchFamily="34" charset="-122"/>
                  <a:ea typeface="微软雅黑 Light" panose="020B0502040204020203" pitchFamily="34" charset="-122"/>
                </a:rPr>
                <a:t>Redis：一个高性能的key-value数据库。</a:t>
              </a:r>
            </a:p>
          </p:txBody>
        </p:sp>
      </p:gr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p>
        </p:txBody>
      </p:sp>
      <p:sp>
        <p:nvSpPr>
          <p:cNvPr id="4" name="椭圆 3"/>
          <p:cNvSpPr/>
          <p:nvPr>
            <p:custDataLst>
              <p:tags r:id="rId2"/>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sp>
        <p:nvSpPr>
          <p:cNvPr id="10" name="文本框 9"/>
          <p:cNvSpPr txBox="1"/>
          <p:nvPr/>
        </p:nvSpPr>
        <p:spPr>
          <a:xfrm>
            <a:off x="932814" y="946150"/>
            <a:ext cx="4382669" cy="2215991"/>
          </a:xfrm>
          <a:prstGeom prst="rect">
            <a:avLst/>
          </a:prstGeom>
          <a:noFill/>
        </p:spPr>
        <p:txBody>
          <a:bodyPr wrap="square" rtlCol="0">
            <a:spAutoFit/>
          </a:bodyPr>
          <a:lstStyle/>
          <a:p>
            <a:pPr fontAlgn="auto">
              <a:lnSpc>
                <a:spcPct val="150000"/>
              </a:lnSpc>
            </a:pPr>
            <a:r>
              <a:rPr lang="en-US" altLang="zh-CN" sz="3200" dirty="0"/>
              <a:t>8</a:t>
            </a:r>
            <a:r>
              <a:rPr lang="zh-CN" altLang="en-US" sz="3200" dirty="0" smtClean="0"/>
              <a:t>、项目层次方框图</a:t>
            </a:r>
            <a:endParaRPr lang="zh-CN" altLang="en-US" sz="3200" dirty="0"/>
          </a:p>
          <a:p>
            <a:pPr fontAlgn="auto">
              <a:lnSpc>
                <a:spcPct val="150000"/>
              </a:lnSpc>
            </a:pPr>
            <a:r>
              <a:rPr lang="en-US" altLang="zh-CN" sz="3200" dirty="0"/>
              <a:t>	</a:t>
            </a:r>
            <a:endParaRPr lang="zh-CN" altLang="en-US" sz="3200" dirty="0"/>
          </a:p>
          <a:p>
            <a:pPr fontAlgn="auto">
              <a:lnSpc>
                <a:spcPct val="150000"/>
              </a:lnSpc>
            </a:pPr>
            <a:endParaRPr lang="zh-CN" altLang="en-US" sz="2800" dirty="0">
              <a:sym typeface="+mn-ea"/>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3459" y="1789092"/>
            <a:ext cx="7766436" cy="4820546"/>
          </a:xfrm>
          <a:prstGeom prst="rect">
            <a:avLst/>
          </a:prstGeom>
        </p:spPr>
      </p:pic>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GuidesStyle_Normal&quot;,&quot;Name&quot;:&quot;正常&quot;,&quot;HeaderHeight&quot;:10.0,&quot;FooterHeight&quot;:4.0,&quot;SideMargin&quot;:3.0,&quot;TopMargin&quot;:3.0,&quot;BottomMargin&quot;:3.0,&quot;IntervalMargin&quot;:3.0}"/>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1.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02.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3.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04.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5.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6.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7.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8.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9.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11.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12.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15.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LIDE_ID" val="custom20204473_30"/>
  <p:tag name="KSO_WM_TEMPLATE_SUBCATEGORY" val="17"/>
  <p:tag name="KSO_WM_TEMPLATE_MASTER_TYPE" val="1"/>
  <p:tag name="KSO_WM_TEMPLATE_COLOR_TYPE" val="1"/>
  <p:tag name="KSO_WM_SLIDE_TYPE" val="text"/>
  <p:tag name="KSO_WM_SLIDE_SUBTYPE" val="diag"/>
  <p:tag name="KSO_WM_SLIDE_ITEM_CNT" val="4"/>
  <p:tag name="KSO_WM_SLIDE_INDEX" val="30"/>
  <p:tag name="KSO_WM_SLIDE_SIZE" val="866.553*361.219"/>
  <p:tag name="KSO_WM_SLIDE_POSITION" val="46.7232*126.145"/>
  <p:tag name="KSO_WM_DIAGRAM_GROUP_CODE" val="l1-5"/>
  <p:tag name="KSO_WM_SLIDE_DIAGTYPE" val="l"/>
  <p:tag name="KSO_WM_TAG_VERSION" val="1.0"/>
  <p:tag name="KSO_WM_BEAUTIFY_FLAG" val="#wm#"/>
  <p:tag name="KSO_WM_TEMPLATE_CATEGORY" val="custom"/>
  <p:tag name="KSO_WM_TEMPLATE_INDEX" val="20204473"/>
  <p:tag name="KSO_WM_SLIDE_LAYOUT" val="a_l"/>
  <p:tag name="KSO_WM_SLIDE_LAYOUT_CNT" val="1_1"/>
</p:tagLst>
</file>

<file path=ppt/tags/tag116.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1"/>
  <p:tag name="KSO_WM_UNIT_ID" val="custom20204473_30*i*1"/>
  <p:tag name="KSO_WM_TEMPLATE_CATEGORY" val="custom"/>
  <p:tag name="KSO_WM_TEMPLATE_INDEX" val="20204473"/>
  <p:tag name="KSO_WM_UNIT_LAYERLEVEL" val="1"/>
  <p:tag name="KSO_WM_TAG_VERSION" val="1.0"/>
  <p:tag name="KSO_WM_BEAUTIFY_FLAG" val="#wm#"/>
  <p:tag name="KSO_WM_UNIT_USESOURCEFORMAT_APPLY" val="1"/>
</p:tagLst>
</file>

<file path=ppt/tags/tag117.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2"/>
  <p:tag name="KSO_WM_UNIT_ID" val="custom20204473_30*i*2"/>
  <p:tag name="KSO_WM_TEMPLATE_CATEGORY" val="custom"/>
  <p:tag name="KSO_WM_TEMPLATE_INDEX" val="20204473"/>
  <p:tag name="KSO_WM_UNIT_LAYERLEVEL" val="1"/>
  <p:tag name="KSO_WM_TAG_VERSION" val="1.0"/>
  <p:tag name="KSO_WM_BEAUTIFY_FLAG" val="#wm#"/>
  <p:tag name="KSO_WM_UNIT_USESOURCEFORMAT_APPLY" val="1"/>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1_1"/>
  <p:tag name="KSO_WM_UNIT_ID" val="custom20204473_30*l_h_i*1_1_1"/>
  <p:tag name="KSO_WM_TEMPLATE_CATEGORY" val="custom"/>
  <p:tag name="KSO_WM_TEMPLATE_INDEX" val="20204473"/>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2_1"/>
  <p:tag name="KSO_WM_UNIT_ID" val="custom20204473_30*l_h_i*1_2_1"/>
  <p:tag name="KSO_WM_TEMPLATE_CATEGORY" val="custom"/>
  <p:tag name="KSO_WM_TEMPLATE_INDEX" val="20204473"/>
  <p:tag name="KSO_WM_UNIT_LAYERLEVEL" val="1_1_1"/>
  <p:tag name="KSO_WM_TAG_VERSION" val="1.0"/>
  <p:tag name="KSO_WM_BEAUTIFY_FLAG" val="#wm#"/>
  <p:tag name="KSO_WM_UNIT_LINE_FORE_SCHEMECOLOR_INDEX" val="6"/>
  <p:tag name="KSO_WM_UNIT_LINE_FILL_TYPE" val="2"/>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3_1"/>
  <p:tag name="KSO_WM_UNIT_ID" val="custom20204473_30*l_h_i*1_3_1"/>
  <p:tag name="KSO_WM_TEMPLATE_CATEGORY" val="custom"/>
  <p:tag name="KSO_WM_TEMPLATE_INDEX" val="20204473"/>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4_1"/>
  <p:tag name="KSO_WM_UNIT_ID" val="custom20204473_30*l_h_i*1_4_1"/>
  <p:tag name="KSO_WM_TEMPLATE_CATEGORY" val="custom"/>
  <p:tag name="KSO_WM_TEMPLATE_INDEX" val="20204473"/>
  <p:tag name="KSO_WM_UNIT_LAYERLEVEL" val="1_1_1"/>
  <p:tag name="KSO_WM_TAG_VERSION" val="1.0"/>
  <p:tag name="KSO_WM_BEAUTIFY_FLAG" val="#wm#"/>
  <p:tag name="KSO_WM_UNIT_LINE_FORE_SCHEMECOLOR_INDEX" val="6"/>
  <p:tag name="KSO_WM_UNIT_LINE_FILL_TYPE" val="2"/>
  <p:tag name="KSO_WM_UNIT_USESOURCEFORMAT_APPLY" val="1"/>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1_2"/>
  <p:tag name="KSO_WM_UNIT_ID" val="custom20204473_30*l_h_i*1_1_2"/>
  <p:tag name="KSO_WM_TEMPLATE_CATEGORY" val="custom"/>
  <p:tag name="KSO_WM_TEMPLATE_INDEX" val="20204473"/>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2_2"/>
  <p:tag name="KSO_WM_UNIT_ID" val="custom20204473_30*l_h_i*1_2_2"/>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USESOURCEFORMAT_APPLY" val="1"/>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4_2"/>
  <p:tag name="KSO_WM_UNIT_ID" val="custom20204473_30*l_h_i*1_4_2"/>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USESOURCEFORMAT_APPLY" val="1"/>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3_2"/>
  <p:tag name="KSO_WM_UNIT_ID" val="custom20204473_30*l_h_i*1_3_2"/>
  <p:tag name="KSO_WM_TEMPLATE_CATEGORY" val="custom"/>
  <p:tag name="KSO_WM_TEMPLATE_INDEX" val="20204473"/>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473"/>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31.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473"/>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473"/>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473"/>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43.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4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47.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LIDE_ID" val="custom20204473_30"/>
  <p:tag name="KSO_WM_TEMPLATE_SUBCATEGORY" val="17"/>
  <p:tag name="KSO_WM_TEMPLATE_MASTER_TYPE" val="1"/>
  <p:tag name="KSO_WM_TEMPLATE_COLOR_TYPE" val="1"/>
  <p:tag name="KSO_WM_SLIDE_TYPE" val="text"/>
  <p:tag name="KSO_WM_SLIDE_SUBTYPE" val="diag"/>
  <p:tag name="KSO_WM_SLIDE_ITEM_CNT" val="4"/>
  <p:tag name="KSO_WM_SLIDE_INDEX" val="30"/>
  <p:tag name="KSO_WM_SLIDE_SIZE" val="866.553*361.219"/>
  <p:tag name="KSO_WM_SLIDE_POSITION" val="46.7232*126.145"/>
  <p:tag name="KSO_WM_DIAGRAM_GROUP_CODE" val="l1-5"/>
  <p:tag name="KSO_WM_SLIDE_DIAGTYPE" val="l"/>
  <p:tag name="KSO_WM_TAG_VERSION" val="1.0"/>
  <p:tag name="KSO_WM_BEAUTIFY_FLAG" val="#wm#"/>
  <p:tag name="KSO_WM_TEMPLATE_CATEGORY" val="custom"/>
  <p:tag name="KSO_WM_TEMPLATE_INDEX" val="20204473"/>
  <p:tag name="KSO_WM_SLIDE_LAYOUT" val="a_l"/>
  <p:tag name="KSO_WM_SLIDE_LAYOUT_CNT" val="1_1"/>
</p:tagLst>
</file>

<file path=ppt/tags/tag148.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1"/>
  <p:tag name="KSO_WM_UNIT_ID" val="custom20204473_30*i*1"/>
  <p:tag name="KSO_WM_TEMPLATE_CATEGORY" val="custom"/>
  <p:tag name="KSO_WM_TEMPLATE_INDEX" val="20204473"/>
  <p:tag name="KSO_WM_UNIT_LAYERLEVEL" val="1"/>
  <p:tag name="KSO_WM_TAG_VERSION" val="1.0"/>
  <p:tag name="KSO_WM_BEAUTIFY_FLAG" val="#wm#"/>
  <p:tag name="KSO_WM_UNIT_USESOURCEFORMAT_APPLY" val="1"/>
</p:tagLst>
</file>

<file path=ppt/tags/tag149.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2"/>
  <p:tag name="KSO_WM_UNIT_ID" val="custom20204473_30*i*2"/>
  <p:tag name="KSO_WM_TEMPLATE_CATEGORY" val="custom"/>
  <p:tag name="KSO_WM_TEMPLATE_INDEX" val="20204473"/>
  <p:tag name="KSO_WM_UNIT_LAYERLEVEL" val="1"/>
  <p:tag name="KSO_WM_TAG_VERSION" val="1.0"/>
  <p:tag name="KSO_WM_BEAUTIFY_FLAG" val="#wm#"/>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5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53.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5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5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5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59.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6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4.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6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473"/>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7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74.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7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78.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7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82.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8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86.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8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9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94.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9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98.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9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02.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0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06.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0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473"/>
</p:tagLst>
</file>

<file path=ppt/tags/tag21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14.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1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18.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1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22.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2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26.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2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3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34.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473"/>
</p:tagLst>
</file>

<file path=ppt/tags/tag91.xml><?xml version="1.0" encoding="utf-8"?>
<p:tagLst xmlns:a="http://schemas.openxmlformats.org/drawingml/2006/main" xmlns:r="http://schemas.openxmlformats.org/officeDocument/2006/relationships" xmlns:p="http://schemas.openxmlformats.org/presentationml/2006/main">
  <p:tag name="KSO_WM_SLIDE_ID" val="custom20204473_4"/>
  <p:tag name="KSO_WM_TEMPLATE_SUBCATEGORY" val="17"/>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473"/>
  <p:tag name="KSO_WM_SLIDE_LAYOUT" val="a_l"/>
  <p:tag name="KSO_WM_SLIDE_LAYOUT_CNT" val="1_1"/>
</p:tagLst>
</file>

<file path=ppt/tags/tag92.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93.xml><?xml version="1.0" encoding="utf-8"?>
<p:tagLst xmlns:a="http://schemas.openxmlformats.org/drawingml/2006/main" xmlns:r="http://schemas.openxmlformats.org/officeDocument/2006/relationships" xmlns:p="http://schemas.openxmlformats.org/presentationml/2006/main">
  <p:tag name="KSO_WM_UNIT_COLOR_SCHEME_SHAPE_ID" val="18"/>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473_4*l_h_f*1_1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94.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473_4*a*1"/>
  <p:tag name="KSO_WM_TEMPLATE_CATEGORY" val="custom"/>
  <p:tag name="KSO_WM_TEMPLATE_INDEX" val="2020447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95.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96.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97.xml><?xml version="1.0" encoding="utf-8"?>
<p:tagLst xmlns:a="http://schemas.openxmlformats.org/drawingml/2006/main" xmlns:r="http://schemas.openxmlformats.org/officeDocument/2006/relationships" xmlns:p="http://schemas.openxmlformats.org/presentationml/2006/main">
  <p:tag name="KSO_WM_UNIT_COLOR_SCHEME_SHAPE_ID" val="18"/>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473_4*l_h_f*1_1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04473_4*l_h_i*1_1_1"/>
  <p:tag name="KSO_WM_TEMPLATE_CATEGORY" val="custom"/>
  <p:tag name="KSO_WM_TEMPLATE_INDEX" val="20204473"/>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99.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heme/theme1.xml><?xml version="1.0" encoding="utf-8"?>
<a:theme xmlns:a="http://schemas.openxmlformats.org/drawingml/2006/main" name="PPT定制1801380800">
  <a:themeElements>
    <a:clrScheme name="MC-欧美风主题色">
      <a:dk1>
        <a:srgbClr val="000000"/>
      </a:dk1>
      <a:lt1>
        <a:srgbClr val="FFFFFF"/>
      </a:lt1>
      <a:dk2>
        <a:srgbClr val="44546A"/>
      </a:dk2>
      <a:lt2>
        <a:srgbClr val="E7E6E6"/>
      </a:lt2>
      <a:accent1>
        <a:srgbClr val="BA301E"/>
      </a:accent1>
      <a:accent2>
        <a:srgbClr val="968A26"/>
      </a:accent2>
      <a:accent3>
        <a:srgbClr val="F5AE1B"/>
      </a:accent3>
      <a:accent4>
        <a:srgbClr val="BA301E"/>
      </a:accent4>
      <a:accent5>
        <a:srgbClr val="968A26"/>
      </a:accent5>
      <a:accent6>
        <a:srgbClr val="F5AE1B"/>
      </a:accent6>
      <a:hlink>
        <a:srgbClr val="0563C1"/>
      </a:hlink>
      <a:folHlink>
        <a:srgbClr val="954F72"/>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1588</Words>
  <Application>Microsoft Office PowerPoint</Application>
  <PresentationFormat>宽屏</PresentationFormat>
  <Paragraphs>239</Paragraphs>
  <Slides>31</Slides>
  <Notes>24</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31</vt:i4>
      </vt:variant>
    </vt:vector>
  </HeadingPairs>
  <TitlesOfParts>
    <vt:vector size="42" baseType="lpstr">
      <vt:lpstr>等线</vt:lpstr>
      <vt:lpstr>汉仪旗黑-85S</vt:lpstr>
      <vt:lpstr>宋体</vt:lpstr>
      <vt:lpstr>腾祥铁山楷书简繁合集</vt:lpstr>
      <vt:lpstr>微软雅黑</vt:lpstr>
      <vt:lpstr>微软雅黑 Light</vt:lpstr>
      <vt:lpstr>Arial</vt:lpstr>
      <vt:lpstr>Calibri</vt:lpstr>
      <vt:lpstr>Calibri Light</vt:lpstr>
      <vt:lpstr>PPT定制1801380800</vt:lpstr>
      <vt:lpstr>Office Theme</vt:lpstr>
      <vt:lpstr>城北书苑网站开发项目计划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可行性分析</vt:lpstr>
      <vt:lpstr>PowerPoint 演示文稿</vt:lpstr>
      <vt:lpstr>可行性分析</vt:lpstr>
      <vt:lpstr>可行性分析</vt:lpstr>
      <vt:lpstr>可行性分析</vt:lpstr>
      <vt:lpstr>可行性分析</vt:lpstr>
      <vt:lpstr>项目计划</vt:lpstr>
      <vt:lpstr>项目计划</vt:lpstr>
      <vt:lpstr>项目团队建设</vt:lpstr>
      <vt:lpstr>项目团队建设</vt:lpstr>
      <vt:lpstr>项目团队建设</vt:lpstr>
      <vt:lpstr>项目团队建设</vt:lpstr>
      <vt:lpstr>项目团队建设</vt:lpstr>
      <vt:lpstr>甘特图</vt:lpstr>
      <vt:lpstr>甘特图</vt:lpstr>
      <vt:lpstr>甘特图</vt:lpstr>
      <vt:lpstr>预算</vt:lpstr>
      <vt:lpstr>预算</vt:lpstr>
      <vt:lpstr>会议记录</vt:lpstr>
      <vt:lpstr>绩效评价</vt:lpstr>
      <vt:lpstr>参考资料</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柚子设计</dc:creator>
  <cp:keywords>MC-PPT模板</cp:keywords>
  <cp:lastModifiedBy>webber</cp:lastModifiedBy>
  <cp:revision>242</cp:revision>
  <dcterms:created xsi:type="dcterms:W3CDTF">2017-12-29T08:37:00Z</dcterms:created>
  <dcterms:modified xsi:type="dcterms:W3CDTF">2020-11-15T07:26:01Z</dcterms:modified>
  <cp:category>模板</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